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44" r:id="rId5"/>
  </p:sldMasterIdLst>
  <p:sldIdLst>
    <p:sldId id="256" r:id="rId6"/>
    <p:sldId id="257" r:id="rId7"/>
    <p:sldId id="269" r:id="rId8"/>
    <p:sldId id="258" r:id="rId9"/>
    <p:sldId id="259" r:id="rId10"/>
    <p:sldId id="260" r:id="rId11"/>
    <p:sldId id="261" r:id="rId12"/>
    <p:sldId id="270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4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May/13/007d223d31926b3689e88c135456aab6/6.jpg" TargetMode="External"/><Relationship Id="rId3" Type="http://schemas.openxmlformats.org/officeDocument/2006/relationships/hyperlink" Target="http://www.coollady.ru/puc/3/bordur/11.gif" TargetMode="External"/><Relationship Id="rId7" Type="http://schemas.openxmlformats.org/officeDocument/2006/relationships/hyperlink" Target="http://prodavezsira.narod.ru/pictures/house/church-1.gif" TargetMode="External"/><Relationship Id="rId2" Type="http://schemas.openxmlformats.org/officeDocument/2006/relationships/hyperlink" Target="http://vlad855.35photo.ru/photos/20140214/669853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playcast.ru/uploads/2015/09/30/15264629.png" TargetMode="External"/><Relationship Id="rId5" Type="http://schemas.openxmlformats.org/officeDocument/2006/relationships/hyperlink" Target="http://www.renders-graphiques.fr/image/upload/normal/78df8b3eb61d.png" TargetMode="External"/><Relationship Id="rId10" Type="http://schemas.openxmlformats.org/officeDocument/2006/relationships/hyperlink" Target="http://transfiguration.org/wp-content/uploads/2009/09/Cross-Vines-Mosaic.jpg" TargetMode="External"/><Relationship Id="rId4" Type="http://schemas.openxmlformats.org/officeDocument/2006/relationships/hyperlink" Target="https://s-media-cache-ak0.pinimg.com/236x/8f/21/bb/8f21bb4fe52288bfae72f6b26b526b0a.jpg" TargetMode="External"/><Relationship Id="rId9" Type="http://schemas.openxmlformats.org/officeDocument/2006/relationships/hyperlink" Target="http://www.playcast.ru/uploads/2014/02/24/7589959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uvv77.blogspot.ru/" TargetMode="Externa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7"/>
            <a:ext cx="5328592" cy="1800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Золотое правило этики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157192"/>
            <a:ext cx="5328592" cy="1224136"/>
          </a:xfrm>
        </p:spPr>
        <p:txBody>
          <a:bodyPr>
            <a:normAutofit/>
          </a:bodyPr>
          <a:lstStyle/>
          <a:p>
            <a:pPr lvl="0" algn="r">
              <a:spcBef>
                <a:spcPts val="0"/>
              </a:spcBef>
            </a:pPr>
            <a:r>
              <a:rPr lang="ru-RU" sz="2400" b="1" dirty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/>
              </a:rPr>
              <a:t>Л. А. Дымченко, </a:t>
            </a:r>
          </a:p>
          <a:p>
            <a:pPr lvl="0" algn="r">
              <a:spcBef>
                <a:spcPts val="0"/>
              </a:spcBef>
            </a:pPr>
            <a:r>
              <a:rPr lang="ru-RU" sz="2400" b="1" dirty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/>
              </a:rPr>
              <a:t>учитель начальных классов </a:t>
            </a:r>
          </a:p>
          <a:p>
            <a:pPr lvl="0" algn="r">
              <a:spcBef>
                <a:spcPts val="0"/>
              </a:spcBef>
            </a:pPr>
            <a:r>
              <a:rPr lang="ru-RU" sz="2400" b="1" dirty="0">
                <a:ln w="19050">
                  <a:solidFill>
                    <a:srgbClr val="323232">
                      <a:tint val="1000"/>
                    </a:srgbClr>
                  </a:solidFill>
                  <a:prstDash val="solid"/>
                </a:ln>
                <a:solidFill>
                  <a:srgbClr val="1B587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Verdana"/>
              </a:rPr>
              <a:t>МБОУ СОШ№20 г. Донецк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http://vlad855.35photo.ru/photos/20140214/669853.jpg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http://www.coollady.ru/puc/3/bordur/11.gif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https://s-media-cache-ak0.pinimg.com/236x/8f/21/bb/8f21bb4fe52288bfae72f6b26b526b0a.jpg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5"/>
              </a:rPr>
              <a:t>http://www.renders-graphiques.fr/image/upload/normal/78df8b3eb61d.png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6"/>
              </a:rPr>
              <a:t>http://www.playcast.ru/uploads/2015/09/30/15264629.png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7"/>
              </a:rPr>
              <a:t>http://prodavezsira.narod.ru/pictures/house/church-1.gif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8"/>
              </a:rPr>
              <a:t>http://boombob.ru/img/picture/May/13/007d223d31926b3689e88c135456aab6/6.jpg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9"/>
              </a:rPr>
              <a:t>http://www.playcast.ru/uploads/2014/02/24/7589959.jpg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10"/>
              </a:rPr>
              <a:t>http://transfiguration.org/wp-content/uploads/2009/09/Cross-Vines-Mosaic.jpg</a:t>
            </a:r>
            <a:endParaRPr lang="en-US" sz="1800" dirty="0" smtClean="0"/>
          </a:p>
          <a:p>
            <a:pPr>
              <a:buNone/>
            </a:pPr>
            <a:r>
              <a:rPr lang="en-US" sz="1800" u="sng" dirty="0">
                <a:solidFill>
                  <a:schemeClr val="accent2"/>
                </a:solidFill>
              </a:rPr>
              <a:t>https://ru.wikipedia.org/wiki/</a:t>
            </a:r>
            <a:r>
              <a:rPr lang="ru-RU" sz="1800" u="sng" dirty="0" err="1">
                <a:solidFill>
                  <a:schemeClr val="accent2"/>
                </a:solidFill>
              </a:rPr>
              <a:t>Христос_и_грешница</a:t>
            </a:r>
            <a:r>
              <a:rPr lang="ru-RU" sz="1800" u="sng" dirty="0">
                <a:solidFill>
                  <a:schemeClr val="accent2"/>
                </a:solidFill>
              </a:rPr>
              <a:t>_(</a:t>
            </a:r>
            <a:r>
              <a:rPr lang="ru-RU" sz="1800" u="sng" dirty="0" err="1">
                <a:solidFill>
                  <a:schemeClr val="accent2"/>
                </a:solidFill>
              </a:rPr>
              <a:t>картина_Поленова</a:t>
            </a:r>
            <a:r>
              <a:rPr lang="ru-RU" sz="1800" u="sng" dirty="0">
                <a:solidFill>
                  <a:schemeClr val="accent2"/>
                </a:solidFill>
              </a:rPr>
              <a:t>)</a:t>
            </a:r>
          </a:p>
          <a:p>
            <a:pPr>
              <a:buNone/>
            </a:pPr>
            <a:r>
              <a:rPr lang="en-US" sz="1800" u="sng" dirty="0">
                <a:solidFill>
                  <a:schemeClr val="accent2"/>
                </a:solidFill>
              </a:rPr>
              <a:t>https://scopedirectionra3.jimdo.com/.../</a:t>
            </a:r>
            <a:r>
              <a:rPr lang="ru-RU" sz="1800" u="sng" dirty="0">
                <a:solidFill>
                  <a:schemeClr val="accent2"/>
                </a:solidFill>
              </a:rPr>
              <a:t>презентация-на-тему-как-я-понимаю-золото...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03648" y="1556792"/>
            <a:ext cx="7344816" cy="2736304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Этика – совокупность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 поведения, мораль какой –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нибудь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общественной группы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1700213"/>
            <a:ext cx="7884368" cy="4249737"/>
          </a:xfrm>
        </p:spPr>
        <p:txBody>
          <a:bodyPr/>
          <a:lstStyle/>
          <a:p>
            <a:pPr lvl="0"/>
            <a:endParaRPr lang="ru-RU" b="1" dirty="0" smtClean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lang="ru-RU" b="1" dirty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endParaRPr lang="ru-RU" b="1" dirty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7624" y="476672"/>
            <a:ext cx="6048672" cy="1296144"/>
          </a:xfrm>
        </p:spPr>
        <p:txBody>
          <a:bodyPr>
            <a:norm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Золотое правило этики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03648" y="1700213"/>
            <a:ext cx="7272808" cy="4249737"/>
          </a:xfrm>
        </p:spPr>
        <p:txBody>
          <a:bodyPr/>
          <a:lstStyle/>
          <a:p>
            <a:pPr lvl="0"/>
            <a:endParaRPr lang="ru-RU" b="1" dirty="0" smtClean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endParaRPr lang="ru-RU" b="1" dirty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>
              <a:buNone/>
            </a:pPr>
            <a:endParaRPr lang="ru-RU" b="1" dirty="0">
              <a:solidFill>
                <a:schemeClr val="folHlink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>
              <a:buNone/>
            </a:pPr>
            <a:r>
              <a:rPr lang="en-US" b="1" dirty="0" smtClean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Итак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во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всём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как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хотите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чтобы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вами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поступали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 smtClean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люди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так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поступайте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вы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b="1" dirty="0" err="1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ними</a:t>
            </a:r>
            <a:r>
              <a:rPr lang="en-US" b="1" dirty="0">
                <a:solidFill>
                  <a:schemeClr val="folHlink"/>
                </a:solidFill>
                <a:latin typeface="Arial"/>
                <a:ea typeface="Arial"/>
                <a:cs typeface="Arial"/>
                <a:sym typeface="Arial"/>
              </a:rPr>
              <a:t>».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743" y="1484784"/>
            <a:ext cx="1512169" cy="1532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19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1331640" y="5373216"/>
            <a:ext cx="7488832" cy="720080"/>
          </a:xfrm>
        </p:spPr>
        <p:txBody>
          <a:bodyPr>
            <a:normAutofit fontScale="90000"/>
          </a:bodyPr>
          <a:lstStyle/>
          <a:p>
            <a:pPr lvl="0" algn="just">
              <a:spcBef>
                <a:spcPts val="0"/>
              </a:spcBef>
            </a:pPr>
            <a:r>
              <a:rPr lang="ru-RU" altLang="ru-RU" sz="1800" b="1" dirty="0">
                <a:solidFill>
                  <a:prstClr val="black"/>
                </a:solidFill>
                <a:ea typeface="+mn-ea"/>
                <a:cs typeface="+mn-cs"/>
              </a:rPr>
              <a:t>Однажды люди привели ко Христу женщину, которую по законам </a:t>
            </a:r>
            <a:r>
              <a:rPr lang="ru-RU" altLang="ru-RU" sz="1800" b="1" dirty="0" smtClean="0">
                <a:solidFill>
                  <a:prstClr val="black"/>
                </a:solidFill>
                <a:ea typeface="+mn-ea"/>
                <a:cs typeface="+mn-cs"/>
              </a:rPr>
              <a:t>того времени </a:t>
            </a:r>
            <a:r>
              <a:rPr lang="ru-RU" altLang="ru-RU" sz="1800" b="1" dirty="0">
                <a:solidFill>
                  <a:prstClr val="black"/>
                </a:solidFill>
                <a:ea typeface="+mn-ea"/>
                <a:cs typeface="+mn-cs"/>
              </a:rPr>
              <a:t>надо было казнить. </a:t>
            </a:r>
            <a:r>
              <a:rPr lang="ru-RU" altLang="ru-RU" sz="1800" b="1" dirty="0" smtClean="0">
                <a:ea typeface="+mn-ea"/>
                <a:cs typeface="+mn-cs"/>
              </a:rPr>
              <a:t>Христос </a:t>
            </a:r>
            <a:r>
              <a:rPr lang="ru-RU" altLang="ru-RU" sz="1800" b="1" dirty="0">
                <a:ea typeface="+mn-ea"/>
                <a:cs typeface="+mn-cs"/>
              </a:rPr>
              <a:t>не стал призывать людей к нарушению этого закона. Он просто сказал: «Пусть первый камень бросит тот из вас, кто сам не грешил». Люди задумались, каждый </a:t>
            </a:r>
            <a:r>
              <a:rPr lang="ru-RU" altLang="ru-RU" sz="1800" b="1" dirty="0" smtClean="0">
                <a:ea typeface="+mn-ea"/>
                <a:cs typeface="+mn-cs"/>
              </a:rPr>
              <a:t>вспомнил что-то </a:t>
            </a:r>
            <a:r>
              <a:rPr lang="ru-RU" altLang="ru-RU" sz="1800" b="1" dirty="0">
                <a:ea typeface="+mn-ea"/>
                <a:cs typeface="+mn-cs"/>
              </a:rPr>
              <a:t>свое. И они тихо </a:t>
            </a:r>
            <a:r>
              <a:rPr lang="ru-RU" altLang="ru-RU" sz="1800" b="1" dirty="0" smtClean="0">
                <a:ea typeface="+mn-ea"/>
                <a:cs typeface="+mn-cs"/>
              </a:rPr>
              <a:t>разошлись.</a:t>
            </a:r>
            <a:r>
              <a:rPr lang="ru-RU" altLang="ru-RU" sz="1800" b="1" dirty="0" smtClean="0">
                <a:solidFill>
                  <a:srgbClr val="FFFF00"/>
                </a:solidFill>
                <a:ea typeface="+mn-ea"/>
                <a:cs typeface="+mn-cs"/>
              </a:rPr>
              <a:t>.</a:t>
            </a:r>
            <a:r>
              <a:rPr lang="ru-RU" altLang="ru-RU" sz="1800" b="1" dirty="0" smtClean="0">
                <a:solidFill>
                  <a:prstClr val="black"/>
                </a:solidFill>
                <a:ea typeface="+mn-ea"/>
                <a:cs typeface="+mn-cs"/>
              </a:rPr>
              <a:t> 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727280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365104"/>
            <a:ext cx="403244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36815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err="1" smtClean="0"/>
              <a:t>Неосуждение</a:t>
            </a:r>
            <a:r>
              <a:rPr lang="ru-RU" dirty="0" smtClean="0"/>
              <a:t> – это не навешивание на человека  ярлыков.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76871"/>
            <a:ext cx="8219256" cy="223224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Уберечь себя от осуждения помогает память о своих собственных ошибках и недостатках.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3645024"/>
            <a:ext cx="8363272" cy="2481139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Clr>
                <a:srgbClr val="000000"/>
              </a:buClr>
              <a:buSzPct val="25000"/>
              <a:buNone/>
            </a:pPr>
            <a:r>
              <a:rPr lang="en-US" sz="4000" b="1" kern="0" dirty="0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«</a:t>
            </a:r>
            <a:r>
              <a:rPr lang="en-US" sz="4000" b="1" kern="0" dirty="0" err="1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Люби</a:t>
            </a:r>
            <a:r>
              <a:rPr lang="en-US" sz="4000" b="1" kern="0" dirty="0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4000" b="1" kern="0" dirty="0" err="1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грешника</a:t>
            </a:r>
            <a:r>
              <a:rPr lang="en-US" sz="4000" b="1" kern="0" dirty="0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и </a:t>
            </a:r>
            <a:r>
              <a:rPr lang="en-US" sz="4000" b="1" kern="0" dirty="0" err="1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ненавидь</a:t>
            </a:r>
            <a:r>
              <a:rPr lang="en-US" sz="4000" b="1" kern="0" dirty="0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4000" b="1" kern="0" dirty="0" err="1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грех</a:t>
            </a:r>
            <a:r>
              <a:rPr lang="en-US" sz="4000" b="1" kern="0" dirty="0">
                <a:solidFill>
                  <a:srgbClr val="CC66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».</a:t>
            </a:r>
          </a:p>
          <a:p>
            <a:pPr marL="0" lvl="0" indent="0" algn="r">
              <a:spcBef>
                <a:spcPts val="0"/>
              </a:spcBef>
              <a:buClr>
                <a:srgbClr val="000000"/>
              </a:buClr>
              <a:buSzPct val="25000"/>
              <a:buNone/>
            </a:pPr>
            <a:r>
              <a:rPr lang="en-US" sz="3200" b="1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Слова</a:t>
            </a:r>
            <a:r>
              <a:rPr lang="en-US" sz="32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200" b="1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Христа</a:t>
            </a:r>
            <a:r>
              <a:rPr lang="en-US" sz="32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200" b="1" kern="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из</a:t>
            </a:r>
            <a:r>
              <a:rPr lang="en-US" sz="32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200" b="1" kern="0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Евангелия</a:t>
            </a:r>
            <a:r>
              <a:rPr lang="ru-RU" sz="3200" b="1" kern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-US" sz="3200" b="1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lvl="0" indent="0">
              <a:spcBef>
                <a:spcPts val="0"/>
              </a:spcBef>
              <a:buClr>
                <a:srgbClr val="000000"/>
              </a:buClr>
              <a:buSzPct val="25000"/>
              <a:buNone/>
            </a:pPr>
            <a:r>
              <a:rPr lang="en-US" sz="3200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Прочитай высказывания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4563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Посеешь поступок – пожнёшь привычку.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Посеешь привычку – пожнёшь характер.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Посеешь характер – пожнёшь судьбу.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8640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Кто добро творит, того Бог благословит.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636913"/>
            <a:ext cx="8291264" cy="1224135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000" dirty="0" smtClean="0"/>
              <a:t>Не плюй в колодец, ещё пригодится воды напиться</a:t>
            </a:r>
            <a:r>
              <a:rPr lang="ru-RU" sz="3600" dirty="0" smtClean="0"/>
              <a:t>.</a:t>
            </a:r>
          </a:p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4000" dirty="0" smtClean="0"/>
              <a:t>Не рой другому яму, сам в неё попадёшь.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1560" y="3933057"/>
            <a:ext cx="8075240" cy="86409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 algn="ctr">
              <a:buNone/>
            </a:pPr>
            <a:r>
              <a:rPr lang="ru-RU" sz="3600" dirty="0" smtClean="0"/>
              <a:t>Как аукнется, так и откликнется.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Подумай и ответь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636913"/>
            <a:ext cx="8291264" cy="12241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827584" y="2132856"/>
            <a:ext cx="7859216" cy="3168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Как ты хочешь, чтобы к тебе относились другие люди?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При встрече___________________________________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 беседах и спорах_____________________________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 трудной ситуации_____________________________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Когда я ошибаюсь______________________________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Когда у меня что-то получается___________________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807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>
                <a:solidFill>
                  <a:srgbClr val="003300"/>
                </a:solidFill>
              </a:rPr>
              <a:t>И</a:t>
            </a:r>
            <a:r>
              <a:rPr lang="ru-RU" b="1" i="1" dirty="0" smtClean="0">
                <a:solidFill>
                  <a:srgbClr val="003300"/>
                </a:solidFill>
              </a:rPr>
              <a:t>сточник шаблона: </a:t>
            </a:r>
          </a:p>
          <a:p>
            <a:pPr algn="ctr">
              <a:buNone/>
            </a:pPr>
            <a:r>
              <a:rPr lang="ru-RU" b="1" i="1" dirty="0" smtClean="0"/>
              <a:t>Ушакова Виктория Викторовна, </a:t>
            </a:r>
          </a:p>
          <a:p>
            <a:pPr algn="ctr">
              <a:buNone/>
            </a:pPr>
            <a:r>
              <a:rPr lang="ru-RU" b="1" i="1" dirty="0" smtClean="0"/>
              <a:t>учитель немецкого и английского языков, </a:t>
            </a:r>
          </a:p>
          <a:p>
            <a:pPr algn="ctr">
              <a:buNone/>
            </a:pPr>
            <a:r>
              <a:rPr lang="ru-RU" b="1" i="1" dirty="0" smtClean="0"/>
              <a:t>МОУ «Лицей № 5»,</a:t>
            </a:r>
          </a:p>
          <a:p>
            <a:pPr algn="ctr">
              <a:buNone/>
            </a:pPr>
            <a:r>
              <a:rPr lang="ru-RU" b="1" i="1" dirty="0" smtClean="0"/>
              <a:t>г. Железногорска, Курской области</a:t>
            </a:r>
          </a:p>
          <a:p>
            <a:pPr algn="ctr">
              <a:buNone/>
            </a:pPr>
            <a:r>
              <a:rPr lang="en-US" b="1" i="1" dirty="0" smtClean="0"/>
              <a:t>c</a:t>
            </a:r>
            <a:r>
              <a:rPr lang="ru-RU" b="1" i="1" dirty="0" err="1" smtClean="0"/>
              <a:t>айт</a:t>
            </a:r>
            <a:r>
              <a:rPr lang="ru-RU" b="1" i="1" dirty="0" smtClean="0"/>
              <a:t>: </a:t>
            </a:r>
            <a:r>
              <a:rPr lang="en-US" b="1" i="1" dirty="0" smtClean="0">
                <a:hlinkClick r:id="rId2"/>
              </a:rPr>
              <a:t>http://uvv77.blogspot.ru/</a:t>
            </a:r>
            <a:endParaRPr lang="en-US" b="1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2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255</TotalTime>
  <Words>314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Тема13</vt:lpstr>
      <vt:lpstr>Тема12</vt:lpstr>
      <vt:lpstr>Тема14</vt:lpstr>
      <vt:lpstr>Тема15</vt:lpstr>
      <vt:lpstr>Тема17</vt:lpstr>
      <vt:lpstr>Золотое правило этики</vt:lpstr>
      <vt:lpstr>Этика – совокупность норм поведения, мораль какой – нибудь общественной группы</vt:lpstr>
      <vt:lpstr>Золотое правило этики</vt:lpstr>
      <vt:lpstr>Однажды люди привели ко Христу женщину, которую по законам того времени надо было казнить. Христос не стал призывать людей к нарушению этого закона. Он просто сказал: «Пусть первый камень бросит тот из вас, кто сам не грешил». Люди задумались, каждый вспомнил что-то свое. И они тихо разошлись..  </vt:lpstr>
      <vt:lpstr>Неосуждение – это не навешивание на человека  ярлыков.</vt:lpstr>
      <vt:lpstr>Прочитай высказывания</vt:lpstr>
      <vt:lpstr>Кто добро творит, того Бог благословит.</vt:lpstr>
      <vt:lpstr>Подумай и ответь</vt:lpstr>
      <vt:lpstr>Презентация PowerPoint</vt:lpstr>
      <vt:lpstr>Интернет-ресурсы: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Людмила</cp:lastModifiedBy>
  <cp:revision>28</cp:revision>
  <dcterms:created xsi:type="dcterms:W3CDTF">2016-06-03T19:18:24Z</dcterms:created>
  <dcterms:modified xsi:type="dcterms:W3CDTF">2017-11-30T18:13:27Z</dcterms:modified>
</cp:coreProperties>
</file>