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81" r:id="rId2"/>
    <p:sldId id="261" r:id="rId3"/>
    <p:sldId id="274" r:id="rId4"/>
    <p:sldId id="263" r:id="rId5"/>
    <p:sldId id="282" r:id="rId6"/>
    <p:sldId id="278" r:id="rId7"/>
    <p:sldId id="265" r:id="rId8"/>
    <p:sldId id="272" r:id="rId9"/>
    <p:sldId id="268" r:id="rId10"/>
    <p:sldId id="267" r:id="rId11"/>
    <p:sldId id="269" r:id="rId12"/>
    <p:sldId id="270" r:id="rId13"/>
    <p:sldId id="275" r:id="rId14"/>
    <p:sldId id="276" r:id="rId15"/>
    <p:sldId id="277" r:id="rId16"/>
    <p:sldId id="273" r:id="rId17"/>
    <p:sldId id="271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F614C-59EE-4BED-B036-A5DF5B7DB6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9FCCD-C255-4CB4-9473-E5FE0C6862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  <a:tabLst>
                <a:tab pos="0" algn="l"/>
                <a:tab pos="409575" algn="l"/>
                <a:tab pos="822325" algn="l"/>
                <a:tab pos="1235075" algn="l"/>
                <a:tab pos="1647825" algn="l"/>
                <a:tab pos="2058988" algn="l"/>
                <a:tab pos="2471738" algn="l"/>
                <a:tab pos="2884488" algn="l"/>
                <a:tab pos="3295650" algn="l"/>
                <a:tab pos="3708400" algn="l"/>
                <a:tab pos="4121150" algn="l"/>
                <a:tab pos="4533900" algn="l"/>
                <a:tab pos="4945063" algn="l"/>
                <a:tab pos="5359400" algn="l"/>
                <a:tab pos="5772150" algn="l"/>
                <a:tab pos="6184900" algn="l"/>
                <a:tab pos="6596063" algn="l"/>
                <a:tab pos="7008813" algn="l"/>
                <a:tab pos="7421563" algn="l"/>
                <a:tab pos="7834313" algn="l"/>
                <a:tab pos="8245475" algn="l"/>
              </a:tabLst>
            </a:pPr>
            <a:fld id="{DF513BF6-A070-42BB-B17B-52338A8F51A7}" type="slidenum">
              <a:rPr 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  <a:tabLst>
                  <a:tab pos="0" algn="l"/>
                  <a:tab pos="409575" algn="l"/>
                  <a:tab pos="822325" algn="l"/>
                  <a:tab pos="1235075" algn="l"/>
                  <a:tab pos="1647825" algn="l"/>
                  <a:tab pos="2058988" algn="l"/>
                  <a:tab pos="2471738" algn="l"/>
                  <a:tab pos="2884488" algn="l"/>
                  <a:tab pos="3295650" algn="l"/>
                  <a:tab pos="3708400" algn="l"/>
                  <a:tab pos="4121150" algn="l"/>
                  <a:tab pos="4533900" algn="l"/>
                  <a:tab pos="4945063" algn="l"/>
                  <a:tab pos="5359400" algn="l"/>
                  <a:tab pos="5772150" algn="l"/>
                  <a:tab pos="6184900" algn="l"/>
                  <a:tab pos="6596063" algn="l"/>
                  <a:tab pos="7008813" algn="l"/>
                  <a:tab pos="7421563" algn="l"/>
                  <a:tab pos="7834313" algn="l"/>
                  <a:tab pos="8245475" algn="l"/>
                </a:tabLst>
              </a:pPr>
              <a:t>6</a:t>
            </a:fld>
            <a:endParaRPr 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1003220" y="694962"/>
            <a:ext cx="4849962" cy="34280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3949" tIns="41975" rIns="83949" bIns="41975" anchor="ctr"/>
          <a:lstStyle/>
          <a:p>
            <a:endParaRPr lang="ru-RU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/>
          </p:nvPr>
        </p:nvSpPr>
        <p:spPr>
          <a:xfrm>
            <a:off x="685322" y="4343510"/>
            <a:ext cx="5485761" cy="4114289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7AA6CA-B92D-4054-A51A-A97B28DB5683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D65E249-5456-4530-805B-594B70FEF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Microsoft_Office_Word_97_-_20031.doc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Public\Videos\Sample%20Videos\&#1057;%20&#1044;&#1085;&#1105;&#1084;%20&#1089;&#1077;&#1084;&#1100;&#1080;,%20&#1083;&#1102;&#1073;&#1074;&#1080;%20&#1080;%20&#1074;&#1077;&#1088;&#1085;&#1086;&#1089;&#1090;&#1080;!.mp4" TargetMode="External"/><Relationship Id="rId1" Type="http://schemas.openxmlformats.org/officeDocument/2006/relationships/video" Target="file:///L:\&#1087;&#1077;&#1090;&#1088;%20&#1080;%20&#1092;&#1077;&#1074;&#1088;&#1086;&#1085;&#1080;&#1103;\&#1057;%20&#1044;&#1085;&#1105;&#1084;%20&#1089;&#1077;&#1084;&#1100;&#1080;,%20&#1083;&#1102;&#1073;&#1074;&#1080;%20&#1080;%20&#1074;&#1077;&#1088;&#1085;&#1086;&#1089;&#1090;&#1080;!.mp4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49275"/>
            <a:ext cx="8229600" cy="557688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400" b="1" i="1" dirty="0" smtClean="0">
                <a:solidFill>
                  <a:schemeClr val="accent6"/>
                </a:solidFill>
              </a:rPr>
              <a:t>   </a:t>
            </a:r>
            <a:r>
              <a:rPr lang="ru-RU" altLang="ru-RU" sz="4400" b="1" dirty="0" smtClean="0">
                <a:solidFill>
                  <a:schemeClr val="accent6"/>
                </a:solidFill>
                <a:latin typeface="Monotype Corsiva" panose="03010101010201010101" pitchFamily="66" charset="0"/>
              </a:rPr>
              <a:t>«Умение решать задачи – практически искусство, подобно плаванию, или катанию на коньках</a:t>
            </a:r>
            <a:r>
              <a:rPr lang="ru-RU" altLang="ru-RU" sz="4400" b="1" dirty="0" smtClean="0">
                <a:solidFill>
                  <a:schemeClr val="accent6"/>
                </a:solidFill>
                <a:latin typeface="Monotype Corsiva" panose="03010101010201010101" pitchFamily="66" charset="0"/>
              </a:rPr>
              <a:t>, </a:t>
            </a:r>
            <a:r>
              <a:rPr lang="ru-RU" altLang="ru-RU" sz="4400" b="1" dirty="0" smtClean="0">
                <a:solidFill>
                  <a:schemeClr val="accent6"/>
                </a:solidFill>
                <a:latin typeface="Monotype Corsiva" panose="03010101010201010101" pitchFamily="66" charset="0"/>
              </a:rPr>
              <a:t>или игре на фортепиано: научиться этому можно, лишь подражая избранным образцам и постоянно тренируясь»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400" b="1" dirty="0" smtClean="0">
                <a:solidFill>
                  <a:schemeClr val="accent6"/>
                </a:solidFill>
                <a:latin typeface="Monotype Corsiva" panose="03010101010201010101" pitchFamily="66" charset="0"/>
              </a:rPr>
              <a:t>					Д. Пойа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822325" y="2522538"/>
            <a:ext cx="18415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 sz="4400">
              <a:solidFill>
                <a:schemeClr val="tx2"/>
              </a:solidFill>
              <a:latin typeface="Tahoma" pitchFamily="34" charset="0"/>
            </a:endParaRPr>
          </a:p>
          <a:p>
            <a:pPr eaLnBrk="1" hangingPunct="1"/>
            <a:endParaRPr lang="ru-RU" altLang="ru-RU" sz="4400">
              <a:solidFill>
                <a:schemeClr val="tx2"/>
              </a:solidFill>
              <a:latin typeface="Tahoma" pitchFamily="34" charset="0"/>
            </a:endParaRPr>
          </a:p>
          <a:p>
            <a:pPr eaLnBrk="1" hangingPunct="1"/>
            <a:endParaRPr lang="ru-RU" altLang="ru-RU" sz="2400">
              <a:latin typeface="Tahoma" pitchFamily="34" charset="0"/>
            </a:endParaRP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609600" y="259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 sz="2400">
              <a:latin typeface="Tahoma" pitchFamily="34" charset="0"/>
            </a:endParaRP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785813" y="1285875"/>
            <a:ext cx="814387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altLang="ru-RU" sz="3600">
                <a:solidFill>
                  <a:srgbClr val="0000FF"/>
                </a:solidFill>
                <a:latin typeface="Tahoma" pitchFamily="34" charset="0"/>
              </a:rPr>
              <a:t> </a:t>
            </a:r>
            <a:r>
              <a:rPr lang="ru-RU" altLang="ru-RU" sz="3200" b="1">
                <a:solidFill>
                  <a:srgbClr val="0000FF"/>
                </a:solidFill>
              </a:rPr>
              <a:t>Задачу прочти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3200" b="1">
                <a:solidFill>
                  <a:srgbClr val="0000FF"/>
                </a:solidFill>
              </a:rPr>
              <a:t>Немного помолчи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3200" b="1">
                <a:solidFill>
                  <a:srgbClr val="0000FF"/>
                </a:solidFill>
              </a:rPr>
              <a:t>Про себя повтори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3200" b="1">
                <a:solidFill>
                  <a:srgbClr val="0000FF"/>
                </a:solidFill>
              </a:rPr>
              <a:t>Ещё раз прочти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3200" b="1">
                <a:solidFill>
                  <a:srgbClr val="FF0000"/>
                </a:solidFill>
              </a:rPr>
              <a:t>Нет объёма работы, за 1 прими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3200" b="1">
                <a:solidFill>
                  <a:srgbClr val="0000FF"/>
                </a:solidFill>
              </a:rPr>
              <a:t>Данные в таблицу занеси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3200" b="1">
                <a:solidFill>
                  <a:srgbClr val="0000FF"/>
                </a:solidFill>
              </a:rPr>
              <a:t>Уравнение запиши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3200" b="1">
                <a:solidFill>
                  <a:srgbClr val="0000FF"/>
                </a:solidFill>
              </a:rPr>
              <a:t>Уравнение реши!</a:t>
            </a:r>
          </a:p>
          <a:p>
            <a:pPr eaLnBrk="1" hangingPunct="1">
              <a:buFont typeface="Wingdings" pitchFamily="2" charset="2"/>
              <a:buChar char="Ø"/>
            </a:pPr>
            <a:endParaRPr lang="ru-RU" altLang="ru-RU" sz="3600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642938" y="285750"/>
            <a:ext cx="6858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800" b="1" i="1" dirty="0" smtClean="0">
                <a:solidFill>
                  <a:schemeClr val="accent6"/>
                </a:solidFill>
                <a:latin typeface="Tahoma" panose="020B0604030504040204" pitchFamily="34" charset="0"/>
              </a:rPr>
              <a:t>Что необходимо делать?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ru-RU" sz="3200" b="1" i="1" dirty="0" smtClean="0">
                <a:solidFill>
                  <a:schemeClr val="accent6"/>
                </a:solidFill>
              </a:rPr>
              <a:t>Задание 22/1</a:t>
            </a:r>
          </a:p>
        </p:txBody>
      </p:sp>
      <p:sp>
        <p:nvSpPr>
          <p:cNvPr id="10243" name="Прямоугольник 1"/>
          <p:cNvSpPr>
            <a:spLocks noChangeArrowheads="1"/>
          </p:cNvSpPr>
          <p:nvPr/>
        </p:nvSpPr>
        <p:spPr bwMode="auto">
          <a:xfrm>
            <a:off x="457200" y="1144588"/>
            <a:ext cx="82296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475"/>
              </a:spcAft>
            </a:pPr>
            <a:r>
              <a:rPr lang="ru-RU" altLang="ru-RU" sz="2800" b="1">
                <a:solidFill>
                  <a:srgbClr val="1B1F21"/>
                </a:solidFill>
              </a:rPr>
              <a:t>Первая труба пропускает на 4 литра воды в минуту меньше, чем вторая труба. Сколько литров в минуту пропускает первая труба, если бассейн объёмом 480 литров она заполняет на 20 минуты дольше, чем вторая труба?</a:t>
            </a:r>
          </a:p>
          <a:p>
            <a:pPr>
              <a:lnSpc>
                <a:spcPct val="107000"/>
              </a:lnSpc>
              <a:spcAft>
                <a:spcPts val="475"/>
              </a:spcAft>
            </a:pPr>
            <a:endParaRPr lang="ru-RU" altLang="ru-RU" sz="2800" b="1"/>
          </a:p>
          <a:p>
            <a:pPr algn="just">
              <a:lnSpc>
                <a:spcPct val="107000"/>
              </a:lnSpc>
              <a:spcAft>
                <a:spcPts val="475"/>
              </a:spcAft>
            </a:pPr>
            <a:r>
              <a:rPr lang="ru-RU" altLang="ru-RU" sz="2800">
                <a:solidFill>
                  <a:srgbClr val="1B1F21"/>
                </a:solidFill>
                <a:latin typeface="Trebuchet MS" pitchFamily="34" charset="0"/>
              </a:rPr>
              <a:t> </a:t>
            </a:r>
            <a:endParaRPr lang="ru-RU" altLang="ru-RU" sz="2800">
              <a:latin typeface="Calibri" pitchFamily="34" charset="0"/>
            </a:endParaRPr>
          </a:p>
        </p:txBody>
      </p:sp>
      <p:pic>
        <p:nvPicPr>
          <p:cNvPr id="10244" name="Рисунок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" y="3862388"/>
            <a:ext cx="55054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850900" y="4254500"/>
            <a:ext cx="984250" cy="338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1 труба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356100" y="3862388"/>
            <a:ext cx="936625" cy="392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2 труба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800" b="1" i="1" dirty="0" smtClean="0">
                <a:solidFill>
                  <a:schemeClr val="accent6"/>
                </a:solidFill>
              </a:rPr>
              <a:t>Решение задания 22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ru-RU" altLang="ru-RU" sz="2400" smtClean="0"/>
          </a:p>
          <a:p>
            <a:pPr marL="0" indent="0">
              <a:buFontTx/>
              <a:buNone/>
            </a:pPr>
            <a:endParaRPr lang="ru-RU" altLang="ru-RU" sz="2400" smtClean="0"/>
          </a:p>
          <a:p>
            <a:pPr marL="0" indent="0">
              <a:buFontTx/>
              <a:buNone/>
            </a:pPr>
            <a:endParaRPr lang="ru-RU" altLang="ru-RU" sz="2400" smtClean="0"/>
          </a:p>
          <a:p>
            <a:pPr marL="0" indent="0">
              <a:buFontTx/>
              <a:buNone/>
            </a:pPr>
            <a:r>
              <a:rPr lang="ru-RU" altLang="ru-RU" sz="2400" b="1" smtClean="0"/>
              <a:t>480/х – 480/(х + 4) = 20</a:t>
            </a:r>
          </a:p>
          <a:p>
            <a:pPr marL="0" indent="0">
              <a:buFontTx/>
              <a:buNone/>
            </a:pPr>
            <a:r>
              <a:rPr lang="ru-RU" altLang="ru-RU" sz="2400" b="1" smtClean="0"/>
              <a:t>х² + 4х - 96 = 0</a:t>
            </a:r>
          </a:p>
          <a:p>
            <a:pPr marL="0" indent="0">
              <a:buFontTx/>
              <a:buNone/>
            </a:pPr>
            <a:r>
              <a:rPr lang="ru-RU" altLang="ru-RU" sz="2400" b="1" smtClean="0"/>
              <a:t>Д = 16 + 4 * 96 = 400</a:t>
            </a:r>
          </a:p>
          <a:p>
            <a:pPr marL="0" indent="0">
              <a:buFontTx/>
              <a:buNone/>
            </a:pPr>
            <a:r>
              <a:rPr lang="ru-RU" altLang="ru-RU" sz="2400" b="1" smtClean="0"/>
              <a:t>х1 = -12 &lt; 0</a:t>
            </a:r>
          </a:p>
          <a:p>
            <a:pPr marL="0" indent="0">
              <a:buFontTx/>
              <a:buNone/>
            </a:pPr>
            <a:r>
              <a:rPr lang="ru-RU" altLang="ru-RU" sz="2400" b="1" smtClean="0"/>
              <a:t>х2 = 8</a:t>
            </a:r>
          </a:p>
          <a:p>
            <a:pPr marL="0" indent="0">
              <a:buFontTx/>
              <a:buNone/>
            </a:pPr>
            <a:r>
              <a:rPr lang="ru-RU" altLang="ru-RU" sz="2400" b="1" smtClean="0"/>
              <a:t> Ответ: 8</a:t>
            </a:r>
          </a:p>
          <a:p>
            <a:pPr marL="0" indent="0">
              <a:buFontTx/>
              <a:buNone/>
            </a:pPr>
            <a:endParaRPr lang="ru-RU" altLang="ru-RU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55613" y="1620838"/>
          <a:ext cx="8229600" cy="117474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33956"/>
                <a:gridCol w="1757843"/>
                <a:gridCol w="1845076"/>
                <a:gridCol w="2692725"/>
              </a:tblGrid>
              <a:tr h="3915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t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915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1-я труба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480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480/х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915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2-я труба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480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</a:rPr>
                        <a:t>х+4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480/х+4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6" descr="8787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63" y="4076700"/>
            <a:ext cx="3500437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8477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Задача</a:t>
            </a:r>
            <a:endParaRPr lang="ru-RU" smtClean="0"/>
          </a:p>
        </p:txBody>
      </p:sp>
      <p:sp>
        <p:nvSpPr>
          <p:cNvPr id="37892" name="Содержимое 2"/>
          <p:cNvSpPr>
            <a:spLocks noGrp="1"/>
          </p:cNvSpPr>
          <p:nvPr>
            <p:ph idx="1"/>
          </p:nvPr>
        </p:nvSpPr>
        <p:spPr>
          <a:xfrm>
            <a:off x="-252413" y="908050"/>
            <a:ext cx="7696201" cy="4486275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smtClean="0"/>
              <a:t>  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Катер рыбнадзора патрулирует участок реки длиной 240 км. Скорость течения реки 2 км/ч. Найдите скорость катера в стоячей воде, если по течению катер проходит патрулируемый участок на 2 часа быстрее, чем против течения.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38" name="Picture 7" descr="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708275"/>
            <a:ext cx="1706563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8942" name="Object 30"/>
          <p:cNvGraphicFramePr>
            <a:graphicFrameLocks noChangeAspect="1"/>
          </p:cNvGraphicFramePr>
          <p:nvPr/>
        </p:nvGraphicFramePr>
        <p:xfrm>
          <a:off x="252413" y="0"/>
          <a:ext cx="8604250" cy="6800850"/>
        </p:xfrm>
        <a:graphic>
          <a:graphicData uri="http://schemas.openxmlformats.org/presentationml/2006/ole">
            <p:oleObj spid="_x0000_s1026" name="Документ" r:id="rId4" imgW="6232170" imgH="4925515" progId="Word.Documen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</a:t>
            </a:r>
            <a:r>
              <a:rPr lang="ru-RU" sz="4800" dirty="0" err="1" smtClean="0"/>
              <a:t>Физминутка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         Рефлексия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«Дерево чувств».</a:t>
            </a:r>
          </a:p>
          <a:p>
            <a:r>
              <a:rPr lang="ru-RU" dirty="0" smtClean="0"/>
              <a:t> Если чувствую себя хорошо, комфортно, то вешаю на дерево яблоки красного  цвета, если нет,  зелёного.</a:t>
            </a:r>
          </a:p>
          <a:p>
            <a:r>
              <a:rPr lang="ru-RU" dirty="0" smtClean="0"/>
              <a:t> </a:t>
            </a:r>
            <a:r>
              <a:rPr lang="ru-RU" sz="2400" dirty="0" smtClean="0"/>
              <a:t> желтый - светлое, приятное чувство;</a:t>
            </a:r>
            <a:endParaRPr lang="ru-RU" dirty="0" smtClean="0"/>
          </a:p>
          <a:p>
            <a:r>
              <a:rPr lang="ru-RU" sz="2400" dirty="0" smtClean="0"/>
              <a:t>синий - неудовлетворенное, грустное;</a:t>
            </a:r>
          </a:p>
          <a:p>
            <a:r>
              <a:rPr lang="ru-RU" sz="2400" dirty="0" smtClean="0"/>
              <a:t>фиолетовый - тревожное, напряженное.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dirty="0" smtClean="0"/>
              <a:t>                               Рефлексия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Чем мы занимались?</a:t>
            </a:r>
          </a:p>
          <a:p>
            <a:r>
              <a:rPr lang="ru-RU" dirty="0" smtClean="0"/>
              <a:t>Как вы оцениваете свою работу? Какой вывод можно сделать?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11\Desktop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 Днём семьи, любви и верности!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 Днём семьи, любви и верности!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-1404664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07704" y="1628800"/>
            <a:ext cx="48245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Всем спасибо !</a:t>
            </a:r>
            <a:endParaRPr lang="ru-RU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4606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altLang="ru-RU" sz="2800" b="1" i="1" dirty="0" smtClean="0">
                <a:solidFill>
                  <a:schemeClr val="accent6"/>
                </a:solidFill>
              </a:rPr>
              <a:t>Решите устно следующие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2438" y="1268413"/>
            <a:ext cx="8229600" cy="4525962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1</a:t>
            </a:r>
            <a:r>
              <a:rPr lang="ru-RU" sz="3800" dirty="0" smtClean="0"/>
              <a:t>. </a:t>
            </a:r>
            <a:r>
              <a:rPr lang="ru-RU" sz="4100" dirty="0" smtClean="0"/>
              <a:t>Собственная скорость катера 21,6км/ч, а скорость течения 4,7км/ч.а) Найдите скорость катера по течению и б) против течения.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100" dirty="0" smtClean="0"/>
              <a:t>2. Найдите 5% от числа 40.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100" dirty="0" smtClean="0"/>
              <a:t>3. Периметр квадрата 4,8 см. Найдите его сторону и площадь.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100" dirty="0" smtClean="0"/>
              <a:t>4. Какой путь пройдет турист со скоростью 4,5км/ч за 3 часа?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100" dirty="0" smtClean="0"/>
              <a:t>5. За 45 мин. мастер изготовил 15 деталей.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100" dirty="0" smtClean="0"/>
              <a:t>    Сколько деталей изготовит мастер за час?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800" dirty="0" smtClean="0"/>
              <a:t>  </a:t>
            </a:r>
            <a:endParaRPr 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Математическое моделирование при решении текстовых задач.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2276872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800" b="1" dirty="0" smtClean="0"/>
              <a:t> 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                                                                                                                                     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>
                <a:solidFill>
                  <a:schemeClr val="accent6"/>
                </a:solidFill>
              </a:rPr>
              <a:t>Цель урока: </a:t>
            </a:r>
            <a:br>
              <a:rPr lang="ru-RU" sz="2800" b="1" i="1" dirty="0" smtClean="0">
                <a:solidFill>
                  <a:schemeClr val="accent6"/>
                </a:solidFill>
              </a:rPr>
            </a:br>
            <a:r>
              <a:rPr lang="ru-RU" sz="2800" dirty="0" smtClean="0"/>
              <a:t>Развитие интереса к предмету через решение задач. Подготовка к ОГЭ.</a:t>
            </a:r>
            <a:r>
              <a:rPr lang="ru-RU" sz="2800" b="1" i="1" dirty="0" smtClean="0">
                <a:solidFill>
                  <a:schemeClr val="accent6"/>
                </a:solidFill>
              </a:rPr>
              <a:t>         </a:t>
            </a:r>
            <a:br>
              <a:rPr lang="ru-RU" sz="2800" b="1" i="1" dirty="0" smtClean="0">
                <a:solidFill>
                  <a:schemeClr val="accent6"/>
                </a:solidFill>
              </a:rPr>
            </a:br>
            <a:r>
              <a:rPr lang="ru-RU" sz="2800" b="1" i="1" dirty="0" smtClean="0">
                <a:solidFill>
                  <a:schemeClr val="accent6"/>
                </a:solidFill>
              </a:rPr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i="1" dirty="0">
              <a:solidFill>
                <a:schemeClr val="accent6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ru-RU" altLang="ru-RU" sz="2800" b="1" i="1" dirty="0" smtClean="0">
                <a:solidFill>
                  <a:schemeClr val="accent6"/>
                </a:solidFill>
              </a:rPr>
              <a:t> </a:t>
            </a:r>
            <a:endParaRPr lang="ru-RU" sz="2800" dirty="0" smtClean="0"/>
          </a:p>
          <a:p>
            <a:pPr>
              <a:buFont typeface="Arial" panose="020B0604020202020204" pitchFamily="34" charset="0"/>
              <a:buNone/>
              <a:defRPr/>
            </a:pPr>
            <a:r>
              <a:rPr lang="ru-RU" altLang="ru-RU" sz="2800" b="1" i="1" dirty="0" smtClean="0">
                <a:solidFill>
                  <a:schemeClr val="accent6"/>
                </a:solidFill>
              </a:rPr>
              <a:t>Задачи урока:</a:t>
            </a:r>
          </a:p>
          <a:p>
            <a:pPr>
              <a:defRPr/>
            </a:pPr>
            <a:r>
              <a:rPr lang="ru-RU" altLang="ru-RU" dirty="0" smtClean="0"/>
              <a:t>решать задачи по образцу;</a:t>
            </a:r>
          </a:p>
          <a:p>
            <a:pPr>
              <a:defRPr/>
            </a:pPr>
            <a:r>
              <a:rPr lang="ru-RU" altLang="ru-RU" dirty="0" smtClean="0"/>
              <a:t>обратить внимание на схематизацию и моделирование условия задач;</a:t>
            </a:r>
          </a:p>
          <a:p>
            <a:pPr>
              <a:buNone/>
              <a:defRPr/>
            </a:pP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0375" y="836613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i="1" dirty="0" smtClean="0">
                <a:solidFill>
                  <a:schemeClr val="accent6"/>
                </a:solidFill>
              </a:rPr>
              <a:t>Решение задач есть вид творческой деятельности, а поиск решения есть процесс изобретательства.</a:t>
            </a:r>
            <a:r>
              <a:rPr lang="ru-RU" sz="2800" dirty="0" smtClean="0">
                <a:solidFill>
                  <a:schemeClr val="accent6"/>
                </a:solidFill>
              </a:rPr>
              <a:t> </a:t>
            </a:r>
            <a:br>
              <a:rPr lang="ru-RU" sz="2800" dirty="0" smtClean="0">
                <a:solidFill>
                  <a:schemeClr val="accent6"/>
                </a:solidFill>
              </a:rPr>
            </a:br>
            <a:r>
              <a:rPr lang="ru-RU" sz="2800" b="1" i="1" dirty="0">
                <a:solidFill>
                  <a:schemeClr val="accent6"/>
                </a:solidFill>
              </a:rPr>
              <a:t/>
            </a:r>
            <a:br>
              <a:rPr lang="ru-RU" sz="2800" b="1" i="1" dirty="0">
                <a:solidFill>
                  <a:schemeClr val="accent6"/>
                </a:solidFill>
              </a:rPr>
            </a:br>
            <a:r>
              <a:rPr lang="ru-RU" altLang="ru-RU" sz="2800" b="1" i="1" dirty="0" smtClean="0">
                <a:solidFill>
                  <a:srgbClr val="C00000"/>
                </a:solidFill>
              </a:rPr>
              <a:t>Классификация текстовых задач</a:t>
            </a:r>
          </a:p>
        </p:txBody>
      </p:sp>
      <p:pic>
        <p:nvPicPr>
          <p:cNvPr id="5123" name="Picture 2" descr="C:\Users\Учитель\Desktop\Рәсем\ъ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3068638"/>
            <a:ext cx="3098800" cy="3057525"/>
          </a:xfrm>
          <a:noFill/>
        </p:spPr>
      </p:pic>
      <p:sp>
        <p:nvSpPr>
          <p:cNvPr id="6148" name="Прямоугольник 2"/>
          <p:cNvSpPr>
            <a:spLocks noChangeArrowheads="1"/>
          </p:cNvSpPr>
          <p:nvPr/>
        </p:nvSpPr>
        <p:spPr bwMode="auto">
          <a:xfrm>
            <a:off x="3851275" y="2420938"/>
            <a:ext cx="51308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ru-RU" altLang="ru-RU" b="1" dirty="0"/>
              <a:t> </a:t>
            </a:r>
            <a:r>
              <a:rPr lang="ru-RU" altLang="ru-RU" sz="2800" b="1" dirty="0">
                <a:hlinkClick r:id="rId3" action="ppaction://hlinksldjump"/>
              </a:rPr>
              <a:t>Задачи на движение.</a:t>
            </a:r>
            <a:endParaRPr lang="ru-RU" altLang="ru-RU" sz="2800" b="1" dirty="0"/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ru-RU" altLang="ru-RU" sz="2800" b="1" dirty="0">
                <a:hlinkClick r:id="rId4" action="ppaction://hlinksldjump"/>
              </a:rPr>
              <a:t>Задачи на смеси и сплавы.</a:t>
            </a:r>
            <a:endParaRPr lang="ru-RU" altLang="ru-RU" sz="2800" b="1" dirty="0"/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ru-RU" altLang="ru-RU" sz="2800" b="1" dirty="0"/>
              <a:t> </a:t>
            </a:r>
            <a:r>
              <a:rPr lang="ru-RU" altLang="ru-RU" sz="2800" b="1" dirty="0">
                <a:hlinkClick r:id="rId5" action="ppaction://hlinksldjump"/>
              </a:rPr>
              <a:t>Задачи на проценты.</a:t>
            </a:r>
            <a:endParaRPr lang="ru-RU" altLang="ru-RU" sz="2800" b="1" dirty="0"/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ru-RU" altLang="ru-RU" sz="2800" b="1" dirty="0">
                <a:hlinkClick r:id="rId5" action="ppaction://hlinksldjump"/>
              </a:rPr>
              <a:t>Задачи на работу.</a:t>
            </a:r>
            <a:endParaRPr lang="ru-RU" altLang="ru-RU" sz="2800" b="1" dirty="0"/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endParaRPr lang="ru-RU" alt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е 5"/>
          <p:cNvSpPr txBox="1"/>
          <p:nvPr/>
        </p:nvSpPr>
        <p:spPr>
          <a:xfrm>
            <a:off x="2874240" y="234745"/>
            <a:ext cx="3591360" cy="12817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algn="ctr">
              <a:lnSpc>
                <a:spcPct val="115000"/>
              </a:lnSpc>
              <a:spcAft>
                <a:spcPts val="907"/>
              </a:spcAft>
              <a:defRPr/>
            </a:pPr>
            <a:r>
              <a:rPr lang="ru-RU" sz="2900" b="1" i="1" dirty="0">
                <a:solidFill>
                  <a:srgbClr val="C00000"/>
                </a:solidFill>
                <a:ea typeface="Calibri"/>
                <a:cs typeface="Times New Roman"/>
              </a:rPr>
              <a:t>Моделирование текстовых задач</a:t>
            </a:r>
            <a:endParaRPr lang="ru-RU" sz="2900" i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9" name="Поле 6"/>
          <p:cNvSpPr txBox="1"/>
          <p:nvPr/>
        </p:nvSpPr>
        <p:spPr>
          <a:xfrm>
            <a:off x="282240" y="2132856"/>
            <a:ext cx="2952000" cy="27363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>
              <a:spcAft>
                <a:spcPts val="907"/>
              </a:spcAft>
              <a:defRPr/>
            </a:pPr>
            <a:r>
              <a:rPr lang="ru-RU" b="1" i="1" dirty="0">
                <a:solidFill>
                  <a:srgbClr val="C00000"/>
                </a:solidFill>
                <a:ea typeface="Calibri"/>
                <a:cs typeface="Times New Roman"/>
              </a:rPr>
              <a:t>Словесная модель: описание количественной стороны каких-либо явлений, событий на естественном языке с требованием нахождения неизвестного значения некоторой величины</a:t>
            </a:r>
          </a:p>
        </p:txBody>
      </p:sp>
      <p:sp>
        <p:nvSpPr>
          <p:cNvPr id="10" name="Поле 7"/>
          <p:cNvSpPr txBox="1"/>
          <p:nvPr/>
        </p:nvSpPr>
        <p:spPr>
          <a:xfrm>
            <a:off x="3461760" y="2197670"/>
            <a:ext cx="2545920" cy="27434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>
              <a:lnSpc>
                <a:spcPct val="115000"/>
              </a:lnSpc>
              <a:spcAft>
                <a:spcPts val="907"/>
              </a:spcAft>
              <a:defRPr/>
            </a:pPr>
            <a:r>
              <a:rPr lang="ru-RU" b="1" i="1" dirty="0">
                <a:solidFill>
                  <a:srgbClr val="C00000"/>
                </a:solidFill>
                <a:ea typeface="Calibri"/>
                <a:cs typeface="Times New Roman"/>
              </a:rPr>
              <a:t>Вспомогательная модель:</a:t>
            </a:r>
            <a:endParaRPr lang="ru-RU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907"/>
              </a:spcAft>
              <a:defRPr/>
            </a:pPr>
            <a:r>
              <a:rPr lang="ru-RU" i="1" dirty="0">
                <a:solidFill>
                  <a:srgbClr val="C00000"/>
                </a:solidFill>
                <a:ea typeface="Calibri"/>
                <a:cs typeface="Times New Roman"/>
              </a:rPr>
              <a:t>-</a:t>
            </a:r>
            <a:r>
              <a:rPr lang="ru-RU" b="1" i="1" dirty="0">
                <a:solidFill>
                  <a:srgbClr val="C00000"/>
                </a:solidFill>
                <a:ea typeface="Calibri"/>
                <a:cs typeface="Times New Roman"/>
              </a:rPr>
              <a:t>форма фиксации анализа текстовой задачи;</a:t>
            </a:r>
          </a:p>
          <a:p>
            <a:pPr>
              <a:lnSpc>
                <a:spcPct val="115000"/>
              </a:lnSpc>
              <a:spcAft>
                <a:spcPts val="907"/>
              </a:spcAft>
              <a:defRPr/>
            </a:pPr>
            <a:r>
              <a:rPr lang="ru-RU" b="1" i="1" dirty="0">
                <a:solidFill>
                  <a:srgbClr val="C00000"/>
                </a:solidFill>
                <a:ea typeface="Calibri"/>
                <a:cs typeface="Times New Roman"/>
              </a:rPr>
              <a:t>-средство поиска плана решения задачи</a:t>
            </a:r>
          </a:p>
        </p:txBody>
      </p:sp>
      <p:sp>
        <p:nvSpPr>
          <p:cNvPr id="11" name="Поле 9"/>
          <p:cNvSpPr txBox="1"/>
          <p:nvPr/>
        </p:nvSpPr>
        <p:spPr>
          <a:xfrm>
            <a:off x="6321600" y="2060848"/>
            <a:ext cx="2495520" cy="23618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>
              <a:spcAft>
                <a:spcPts val="907"/>
              </a:spcAft>
              <a:defRPr/>
            </a:pPr>
            <a:r>
              <a:rPr lang="ru-RU" b="1" i="1" dirty="0">
                <a:solidFill>
                  <a:srgbClr val="C00000"/>
                </a:solidFill>
                <a:ea typeface="Calibri"/>
                <a:cs typeface="Times New Roman"/>
              </a:rPr>
              <a:t>Математическая модель: </a:t>
            </a:r>
          </a:p>
          <a:p>
            <a:pPr>
              <a:spcAft>
                <a:spcPts val="907"/>
              </a:spcAft>
              <a:defRPr/>
            </a:pPr>
            <a:r>
              <a:rPr lang="ru-RU" b="1" i="1" dirty="0">
                <a:solidFill>
                  <a:srgbClr val="C00000"/>
                </a:solidFill>
                <a:ea typeface="Calibri"/>
                <a:cs typeface="Times New Roman"/>
              </a:rPr>
              <a:t>описание каких-либо явлений реального процесса на языке математических понятий, формул и соотношений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627784" y="1340768"/>
            <a:ext cx="1703520" cy="6495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788024" y="1340768"/>
            <a:ext cx="0" cy="6639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292080" y="1340768"/>
            <a:ext cx="1404000" cy="6639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Поле 13"/>
          <p:cNvSpPr txBox="1"/>
          <p:nvPr/>
        </p:nvSpPr>
        <p:spPr>
          <a:xfrm>
            <a:off x="260641" y="5031889"/>
            <a:ext cx="2449440" cy="14027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>
              <a:lnSpc>
                <a:spcPct val="115000"/>
              </a:lnSpc>
              <a:spcAft>
                <a:spcPts val="907"/>
              </a:spcAft>
              <a:defRPr/>
            </a:pPr>
            <a:r>
              <a:rPr lang="ru-RU" sz="1500" b="1" i="1" dirty="0" err="1">
                <a:solidFill>
                  <a:srgbClr val="C00000"/>
                </a:solidFill>
                <a:ea typeface="Calibri"/>
                <a:cs typeface="Times New Roman"/>
              </a:rPr>
              <a:t>Высказывательная</a:t>
            </a:r>
            <a:r>
              <a:rPr lang="ru-RU" sz="1500" b="1" i="1" dirty="0">
                <a:solidFill>
                  <a:srgbClr val="C00000"/>
                </a:solidFill>
                <a:ea typeface="Calibri"/>
                <a:cs typeface="Times New Roman"/>
              </a:rPr>
              <a:t> модель: система взаимосвязанных утверждений и требований</a:t>
            </a:r>
          </a:p>
        </p:txBody>
      </p:sp>
      <p:sp>
        <p:nvSpPr>
          <p:cNvPr id="16" name="Поле 14"/>
          <p:cNvSpPr txBox="1"/>
          <p:nvPr/>
        </p:nvSpPr>
        <p:spPr>
          <a:xfrm>
            <a:off x="3019680" y="5373216"/>
            <a:ext cx="1514880" cy="9361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>
              <a:lnSpc>
                <a:spcPct val="115000"/>
              </a:lnSpc>
              <a:spcAft>
                <a:spcPts val="907"/>
              </a:spcAft>
              <a:defRPr/>
            </a:pPr>
            <a:r>
              <a:rPr lang="ru-RU" sz="1500" b="1" i="1" dirty="0">
                <a:solidFill>
                  <a:srgbClr val="C00000"/>
                </a:solidFill>
                <a:ea typeface="Calibri"/>
                <a:cs typeface="Times New Roman"/>
              </a:rPr>
              <a:t>Схематизированные</a:t>
            </a:r>
          </a:p>
        </p:txBody>
      </p:sp>
      <p:sp>
        <p:nvSpPr>
          <p:cNvPr id="17" name="Поле 15"/>
          <p:cNvSpPr txBox="1"/>
          <p:nvPr/>
        </p:nvSpPr>
        <p:spPr>
          <a:xfrm>
            <a:off x="4703040" y="5085184"/>
            <a:ext cx="1175040" cy="12961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>
              <a:lnSpc>
                <a:spcPts val="1742"/>
              </a:lnSpc>
              <a:spcAft>
                <a:spcPts val="907"/>
              </a:spcAft>
              <a:defRPr/>
            </a:pPr>
            <a:r>
              <a:rPr lang="ru-RU" sz="1500" b="1" i="1" dirty="0">
                <a:solidFill>
                  <a:srgbClr val="C00000"/>
                </a:solidFill>
                <a:ea typeface="Calibri"/>
                <a:cs typeface="Times New Roman"/>
              </a:rPr>
              <a:t>Знаковые:</a:t>
            </a:r>
          </a:p>
          <a:p>
            <a:pPr>
              <a:lnSpc>
                <a:spcPts val="1742"/>
              </a:lnSpc>
              <a:spcAft>
                <a:spcPts val="907"/>
              </a:spcAft>
              <a:defRPr/>
            </a:pPr>
            <a:r>
              <a:rPr lang="ru-RU" sz="1500" b="1" i="1" dirty="0">
                <a:solidFill>
                  <a:srgbClr val="C00000"/>
                </a:solidFill>
                <a:ea typeface="Calibri"/>
                <a:cs typeface="Times New Roman"/>
              </a:rPr>
              <a:t>-краткая запись;</a:t>
            </a:r>
          </a:p>
          <a:p>
            <a:pPr>
              <a:lnSpc>
                <a:spcPts val="1742"/>
              </a:lnSpc>
              <a:spcAft>
                <a:spcPts val="907"/>
              </a:spcAft>
              <a:defRPr/>
            </a:pPr>
            <a:r>
              <a:rPr lang="ru-RU" sz="1500" b="1" i="1" dirty="0">
                <a:solidFill>
                  <a:srgbClr val="C00000"/>
                </a:solidFill>
                <a:ea typeface="Calibri"/>
                <a:cs typeface="Times New Roman"/>
              </a:rPr>
              <a:t>-таблица</a:t>
            </a:r>
          </a:p>
        </p:txBody>
      </p:sp>
      <p:sp>
        <p:nvSpPr>
          <p:cNvPr id="18" name="Поле 16"/>
          <p:cNvSpPr txBox="1"/>
          <p:nvPr/>
        </p:nvSpPr>
        <p:spPr>
          <a:xfrm>
            <a:off x="6084168" y="5013176"/>
            <a:ext cx="1274400" cy="8885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algn="ctr">
              <a:lnSpc>
                <a:spcPct val="115000"/>
              </a:lnSpc>
              <a:spcAft>
                <a:spcPts val="907"/>
              </a:spcAft>
              <a:defRPr/>
            </a:pPr>
            <a:r>
              <a:rPr lang="ru-RU" sz="1500" b="1" i="1" dirty="0">
                <a:solidFill>
                  <a:srgbClr val="C00000"/>
                </a:solidFill>
                <a:ea typeface="Calibri"/>
                <a:cs typeface="Times New Roman"/>
              </a:rPr>
              <a:t>Арифметический метод</a:t>
            </a:r>
          </a:p>
        </p:txBody>
      </p:sp>
      <p:sp>
        <p:nvSpPr>
          <p:cNvPr id="19" name="Поле 17"/>
          <p:cNvSpPr txBox="1"/>
          <p:nvPr/>
        </p:nvSpPr>
        <p:spPr>
          <a:xfrm>
            <a:off x="7483681" y="5000205"/>
            <a:ext cx="1333440" cy="9116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algn="ctr">
              <a:lnSpc>
                <a:spcPct val="115000"/>
              </a:lnSpc>
              <a:spcAft>
                <a:spcPts val="907"/>
              </a:spcAft>
              <a:defRPr/>
            </a:pPr>
            <a:r>
              <a:rPr lang="ru-RU" sz="1500" b="1" i="1" dirty="0">
                <a:solidFill>
                  <a:srgbClr val="C00000"/>
                </a:solidFill>
                <a:ea typeface="Calibri"/>
                <a:cs typeface="Times New Roman"/>
              </a:rPr>
              <a:t>Алгебраический метод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395536" y="4581128"/>
            <a:ext cx="0" cy="4925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436096" y="4509120"/>
            <a:ext cx="204568" cy="6322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4211960" y="4869160"/>
            <a:ext cx="250560" cy="5184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9" idx="0"/>
          </p:cNvCxnSpPr>
          <p:nvPr/>
        </p:nvCxnSpPr>
        <p:spPr>
          <a:xfrm>
            <a:off x="7837921" y="4422705"/>
            <a:ext cx="312480" cy="577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6605280" y="4422705"/>
            <a:ext cx="349920" cy="609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235" name="Rectangle 25"/>
          <p:cNvSpPr>
            <a:spLocks noChangeArrowheads="1"/>
          </p:cNvSpPr>
          <p:nvPr/>
        </p:nvSpPr>
        <p:spPr bwMode="auto">
          <a:xfrm>
            <a:off x="0" y="27004"/>
            <a:ext cx="167575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>
            <a:spAutoFit/>
          </a:bodyPr>
          <a:lstStyle/>
          <a:p>
            <a:pPr eaLnBrk="0"/>
            <a:endParaRPr lang="ru-RU"/>
          </a:p>
        </p:txBody>
      </p:sp>
      <p:sp>
        <p:nvSpPr>
          <p:cNvPr id="9236" name="Rectangle 35"/>
          <p:cNvSpPr>
            <a:spLocks noChangeArrowheads="1"/>
          </p:cNvSpPr>
          <p:nvPr/>
        </p:nvSpPr>
        <p:spPr bwMode="auto">
          <a:xfrm>
            <a:off x="0" y="441767"/>
            <a:ext cx="167575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>
            <a:spAutoFit/>
          </a:bodyPr>
          <a:lstStyle/>
          <a:p>
            <a:pPr eaLnBrk="0"/>
            <a:endParaRPr lang="ru-RU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84675" y="700088"/>
            <a:ext cx="4508500" cy="52689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Задачи на работу обычно содержат следующие величины: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</a:t>
            </a:r>
            <a:r>
              <a:rPr lang="en-US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время, в течение которого производится работа,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производительность труда, работа, произведенная в единицу времени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работа, произведенная за время </a:t>
            </a:r>
            <a:r>
              <a:rPr lang="en-US" sz="2000" b="1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</a:t>
            </a:r>
            <a:r>
              <a:rPr lang="en-US" sz="2000" b="1" dirty="0" smtClean="0">
                <a:solidFill>
                  <a:schemeClr val="tx1">
                    <a:lumMod val="95000"/>
                  </a:schemeClr>
                </a:solidFill>
                <a:cs typeface="Arial" charset="0"/>
              </a:rPr>
              <a:t> </a:t>
            </a:r>
            <a:endParaRPr lang="ru-RU" sz="2000" b="1" dirty="0" smtClean="0">
              <a:solidFill>
                <a:schemeClr val="tx1">
                  <a:lumMod val="95000"/>
                </a:schemeClr>
              </a:solidFill>
              <a:cs typeface="Arial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 smtClean="0"/>
              <a:t>  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>
          <a:xfrm>
            <a:off x="457200" y="454025"/>
            <a:ext cx="4038600" cy="58404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1400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Задачи на движение обычно содержат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следующие величины: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  </a:t>
            </a:r>
            <a:r>
              <a:rPr lang="en-US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– </a:t>
            </a: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время,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  </a:t>
            </a:r>
            <a:r>
              <a:rPr lang="en-US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– </a:t>
            </a: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скорость,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 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 </a:t>
            </a:r>
            <a:r>
              <a:rPr lang="en-US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– </a:t>
            </a: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расстояние.</a:t>
            </a:r>
            <a:r>
              <a:rPr lang="ru-RU" sz="2000" b="1" dirty="0" smtClean="0">
                <a:latin typeface="+mj-lt"/>
              </a:rPr>
              <a:t>   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 smtClean="0">
                <a:latin typeface="+mj-lt"/>
              </a:rPr>
              <a:t>Уравнения, связывающие эти три величины: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b="1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15900" y="3373438"/>
            <a:ext cx="1851025" cy="981075"/>
            <a:chOff x="408" y="2166"/>
            <a:chExt cx="1166" cy="618"/>
          </a:xfrm>
        </p:grpSpPr>
        <p:sp>
          <p:nvSpPr>
            <p:cNvPr id="8228" name="AutoShape 14"/>
            <p:cNvSpPr>
              <a:spLocks noChangeAspect="1" noChangeArrowheads="1" noTextEdit="1"/>
            </p:cNvSpPr>
            <p:nvPr/>
          </p:nvSpPr>
          <p:spPr bwMode="auto">
            <a:xfrm>
              <a:off x="408" y="2166"/>
              <a:ext cx="1044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1262" y="2266"/>
              <a:ext cx="31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vt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9" name="Rectangle 16"/>
            <p:cNvSpPr>
              <a:spLocks noChangeArrowheads="1"/>
            </p:cNvSpPr>
            <p:nvPr/>
          </p:nvSpPr>
          <p:spPr bwMode="auto">
            <a:xfrm>
              <a:off x="663" y="2266"/>
              <a:ext cx="24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S</a:t>
              </a:r>
              <a:endParaRPr lang="ru-RU" sz="5400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endParaRPr>
            </a:p>
          </p:txBody>
        </p:sp>
        <p:sp>
          <p:nvSpPr>
            <p:cNvPr id="10" name="Rectangle 17"/>
            <p:cNvSpPr>
              <a:spLocks noChangeArrowheads="1"/>
            </p:cNvSpPr>
            <p:nvPr/>
          </p:nvSpPr>
          <p:spPr bwMode="auto">
            <a:xfrm>
              <a:off x="971" y="2222"/>
              <a:ext cx="237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cs typeface="Arial" charset="0"/>
                </a:rPr>
                <a:t>=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277938" y="4148138"/>
            <a:ext cx="1268412" cy="1516062"/>
            <a:chOff x="2444" y="2421"/>
            <a:chExt cx="799" cy="955"/>
          </a:xfrm>
        </p:grpSpPr>
        <p:sp>
          <p:nvSpPr>
            <p:cNvPr id="8223" name="Line 19"/>
            <p:cNvSpPr>
              <a:spLocks noChangeShapeType="1"/>
            </p:cNvSpPr>
            <p:nvPr/>
          </p:nvSpPr>
          <p:spPr bwMode="auto">
            <a:xfrm>
              <a:off x="2949" y="2893"/>
              <a:ext cx="288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3009" y="2858"/>
              <a:ext cx="1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v</a:t>
              </a:r>
              <a:endParaRPr lang="ru-RU" sz="5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3003" y="2421"/>
              <a:ext cx="24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S</a:t>
              </a:r>
              <a:endParaRPr lang="ru-RU" sz="5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4" y="2609"/>
              <a:ext cx="12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t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2653" y="2566"/>
              <a:ext cx="237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cs typeface="Arial" charset="0"/>
                </a:rPr>
                <a:t>=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1784350" y="5051425"/>
            <a:ext cx="1341438" cy="1516063"/>
            <a:chOff x="3890" y="2983"/>
            <a:chExt cx="845" cy="955"/>
          </a:xfrm>
        </p:grpSpPr>
        <p:sp>
          <p:nvSpPr>
            <p:cNvPr id="8218" name="Line 25"/>
            <p:cNvSpPr>
              <a:spLocks noChangeShapeType="1"/>
            </p:cNvSpPr>
            <p:nvPr/>
          </p:nvSpPr>
          <p:spPr bwMode="auto">
            <a:xfrm>
              <a:off x="4441" y="3455"/>
              <a:ext cx="288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4522" y="3420"/>
              <a:ext cx="12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t</a:t>
              </a:r>
              <a:endParaRPr lang="ru-RU" sz="5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4495" y="2983"/>
              <a:ext cx="24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S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21" name="Rectangle 28"/>
            <p:cNvSpPr>
              <a:spLocks noChangeArrowheads="1"/>
            </p:cNvSpPr>
            <p:nvPr/>
          </p:nvSpPr>
          <p:spPr bwMode="auto">
            <a:xfrm>
              <a:off x="3890" y="3185"/>
              <a:ext cx="1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v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22" name="Rectangle 29"/>
            <p:cNvSpPr>
              <a:spLocks noChangeArrowheads="1"/>
            </p:cNvSpPr>
            <p:nvPr/>
          </p:nvSpPr>
          <p:spPr bwMode="auto">
            <a:xfrm>
              <a:off x="4145" y="3142"/>
              <a:ext cx="237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cs typeface="Arial" charset="0"/>
                </a:rPr>
                <a:t>=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4510088" y="3375025"/>
            <a:ext cx="1657350" cy="900113"/>
            <a:chOff x="576" y="2222"/>
            <a:chExt cx="1044" cy="567"/>
          </a:xfrm>
        </p:grpSpPr>
        <p:sp>
          <p:nvSpPr>
            <p:cNvPr id="8214" name="AutoShape 17"/>
            <p:cNvSpPr>
              <a:spLocks noChangeAspect="1" noChangeArrowheads="1" noTextEdit="1"/>
            </p:cNvSpPr>
            <p:nvPr/>
          </p:nvSpPr>
          <p:spPr bwMode="auto">
            <a:xfrm>
              <a:off x="576" y="2256"/>
              <a:ext cx="1044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1262" y="2266"/>
              <a:ext cx="339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рt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663" y="2266"/>
              <a:ext cx="28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A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971" y="2222"/>
              <a:ext cx="237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cs typeface="Arial" charset="0"/>
                </a:rPr>
                <a:t>=</a:t>
              </a:r>
              <a:endParaRPr lang="ru-RU" sz="5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grpSp>
        <p:nvGrpSpPr>
          <p:cNvPr id="11" name="Group 40"/>
          <p:cNvGrpSpPr>
            <a:grpSpLocks/>
          </p:cNvGrpSpPr>
          <p:nvPr/>
        </p:nvGrpSpPr>
        <p:grpSpPr bwMode="auto">
          <a:xfrm>
            <a:off x="5311775" y="4054475"/>
            <a:ext cx="1344613" cy="1524000"/>
            <a:chOff x="2444" y="2421"/>
            <a:chExt cx="847" cy="960"/>
          </a:xfrm>
        </p:grpSpPr>
        <p:sp>
          <p:nvSpPr>
            <p:cNvPr id="8209" name="Line 27"/>
            <p:cNvSpPr>
              <a:spLocks noChangeShapeType="1"/>
            </p:cNvSpPr>
            <p:nvPr/>
          </p:nvSpPr>
          <p:spPr bwMode="auto">
            <a:xfrm>
              <a:off x="2949" y="2893"/>
              <a:ext cx="288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3009" y="2858"/>
              <a:ext cx="218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р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3003" y="2421"/>
              <a:ext cx="28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A</a:t>
              </a:r>
              <a:endParaRPr lang="ru-RU" sz="5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2444" y="2609"/>
              <a:ext cx="12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t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653" y="2566"/>
              <a:ext cx="237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cs typeface="Arial" charset="0"/>
                </a:rPr>
                <a:t>=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grpSp>
        <p:nvGrpSpPr>
          <p:cNvPr id="12" name="Group 39"/>
          <p:cNvGrpSpPr>
            <a:grpSpLocks/>
          </p:cNvGrpSpPr>
          <p:nvPr/>
        </p:nvGrpSpPr>
        <p:grpSpPr bwMode="auto">
          <a:xfrm>
            <a:off x="5754688" y="5038725"/>
            <a:ext cx="1384300" cy="1516063"/>
            <a:chOff x="3890" y="2983"/>
            <a:chExt cx="872" cy="955"/>
          </a:xfrm>
        </p:grpSpPr>
        <p:sp>
          <p:nvSpPr>
            <p:cNvPr id="8204" name="Line 34"/>
            <p:cNvSpPr>
              <a:spLocks noChangeShapeType="1"/>
            </p:cNvSpPr>
            <p:nvPr/>
          </p:nvSpPr>
          <p:spPr bwMode="auto">
            <a:xfrm>
              <a:off x="4441" y="3455"/>
              <a:ext cx="288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4522" y="3420"/>
              <a:ext cx="12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t</a:t>
              </a:r>
              <a:endParaRPr lang="ru-RU" sz="5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4495" y="2983"/>
              <a:ext cx="267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A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3890" y="3185"/>
              <a:ext cx="218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i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р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4145" y="3142"/>
              <a:ext cx="237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cs typeface="Arial" charset="0"/>
                </a:rPr>
                <a:t>=</a:t>
              </a:r>
              <a:endParaRPr lang="ru-RU" sz="5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6154" name="TextBox 39"/>
          <p:cNvSpPr txBox="1">
            <a:spLocks noChangeArrowheads="1"/>
          </p:cNvSpPr>
          <p:nvPr/>
        </p:nvSpPr>
        <p:spPr bwMode="auto">
          <a:xfrm>
            <a:off x="396875" y="171450"/>
            <a:ext cx="3857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b="1" i="1" dirty="0" smtClean="0">
                <a:solidFill>
                  <a:schemeClr val="accent6"/>
                </a:solidFill>
                <a:latin typeface="+mj-lt"/>
              </a:rPr>
              <a:t>Задачи на движение</a:t>
            </a:r>
          </a:p>
        </p:txBody>
      </p:sp>
      <p:sp>
        <p:nvSpPr>
          <p:cNvPr id="6155" name="TextBox 40"/>
          <p:cNvSpPr txBox="1">
            <a:spLocks noChangeArrowheads="1"/>
          </p:cNvSpPr>
          <p:nvPr/>
        </p:nvSpPr>
        <p:spPr bwMode="auto">
          <a:xfrm>
            <a:off x="4437063" y="160338"/>
            <a:ext cx="3571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ru-RU" altLang="ru-RU" sz="2800" b="1" i="1" dirty="0" smtClean="0">
                <a:solidFill>
                  <a:schemeClr val="accent6"/>
                </a:solidFill>
                <a:latin typeface="+mj-lt"/>
              </a:rPr>
              <a:t>Задачи на работу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на смеси и сплавы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468313" y="1557338"/>
            <a:ext cx="777557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990099"/>
                </a:solidFill>
                <a:latin typeface="Times New Roman" pitchFamily="18" charset="0"/>
              </a:rPr>
              <a:t>Удобно решать с использованием следующих вспомогательных средств: каждая отдельная смесь (или сплав), фигурирующая в задаче, представляется в виде таблицы, в которой записывается информация о составе данной смеси.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323850" y="476250"/>
            <a:ext cx="8424863" cy="3689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altLang="ru-RU" sz="2800" dirty="0"/>
              <a:t> </a:t>
            </a:r>
            <a:r>
              <a:rPr lang="ru-RU" altLang="ru-RU" sz="2800" b="1" dirty="0">
                <a:solidFill>
                  <a:srgbClr val="2D2D8A"/>
                </a:solidFill>
              </a:rPr>
              <a:t>Этапы решения текстовых задач</a:t>
            </a:r>
            <a:endParaRPr lang="ru-RU" altLang="ru-RU" sz="2800" dirty="0">
              <a:solidFill>
                <a:srgbClr val="2D2D8A"/>
              </a:solidFill>
            </a:endParaRPr>
          </a:p>
          <a:p>
            <a:pPr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altLang="ru-RU" sz="2800" dirty="0"/>
              <a:t>Понимание условия.</a:t>
            </a:r>
          </a:p>
          <a:p>
            <a:pPr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altLang="ru-RU" sz="2800" dirty="0"/>
              <a:t>Схематизация условия.</a:t>
            </a:r>
          </a:p>
          <a:p>
            <a:pPr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altLang="ru-RU" sz="2800" dirty="0"/>
              <a:t>Выдвижение идей способа решения.</a:t>
            </a:r>
          </a:p>
          <a:p>
            <a:pPr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altLang="ru-RU" sz="2800" dirty="0"/>
              <a:t>Моделирование отношений.</a:t>
            </a:r>
          </a:p>
          <a:p>
            <a:pPr>
              <a:lnSpc>
                <a:spcPct val="115000"/>
              </a:lnSpc>
              <a:buFont typeface="Times New Roman" pitchFamily="18" charset="0"/>
              <a:buAutoNum type="arabicPeriod"/>
            </a:pPr>
            <a:r>
              <a:rPr lang="ru-RU" altLang="ru-RU" sz="2800" dirty="0" smtClean="0"/>
              <a:t>Решение.</a:t>
            </a:r>
            <a:endParaRPr lang="ru-RU" altLang="ru-RU" sz="2800" dirty="0"/>
          </a:p>
          <a:p>
            <a:pPr>
              <a:lnSpc>
                <a:spcPct val="115000"/>
              </a:lnSpc>
              <a:spcAft>
                <a:spcPts val="1000"/>
              </a:spcAft>
              <a:buFont typeface="Times New Roman" pitchFamily="18" charset="0"/>
              <a:buAutoNum type="arabicPeriod"/>
            </a:pPr>
            <a:r>
              <a:rPr lang="ru-RU" altLang="ru-RU" sz="2800" dirty="0" smtClean="0"/>
              <a:t>Анализ полученного ответа.</a:t>
            </a:r>
            <a:endParaRPr lang="ru-RU" alt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435</TotalTime>
  <Words>617</Words>
  <Application>Microsoft Office PowerPoint</Application>
  <PresentationFormat>Экран (4:3)</PresentationFormat>
  <Paragraphs>135</Paragraphs>
  <Slides>18</Slides>
  <Notes>1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Справедливость</vt:lpstr>
      <vt:lpstr>Документ</vt:lpstr>
      <vt:lpstr>Слайд 1</vt:lpstr>
      <vt:lpstr>Решите устно следующие задачи</vt:lpstr>
      <vt:lpstr>Математическое моделирование при решении текстовых задач.</vt:lpstr>
      <vt:lpstr>                                                                                                                                                Цель урока:  Развитие интереса к предмету через решение задач. Подготовка к ОГЭ.            </vt:lpstr>
      <vt:lpstr>Решение задач есть вид творческой деятельности, а поиск решения есть процесс изобретательства.   Классификация текстовых задач</vt:lpstr>
      <vt:lpstr>Слайд 6</vt:lpstr>
      <vt:lpstr>Слайд 7</vt:lpstr>
      <vt:lpstr>Задачи на смеси и сплавы</vt:lpstr>
      <vt:lpstr>Слайд 9</vt:lpstr>
      <vt:lpstr>Слайд 10</vt:lpstr>
      <vt:lpstr>Задание 22/1</vt:lpstr>
      <vt:lpstr> Решение задания 22</vt:lpstr>
      <vt:lpstr>Задача</vt:lpstr>
      <vt:lpstr>Слайд 14</vt:lpstr>
      <vt:lpstr>Слайд 15</vt:lpstr>
      <vt:lpstr>                                Рефлексия </vt:lpstr>
      <vt:lpstr>                                Рефлексия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2017-11-19T13:05:39Z</dcterms:created>
  <dcterms:modified xsi:type="dcterms:W3CDTF">2017-11-24T04:07:44Z</dcterms:modified>
</cp:coreProperties>
</file>