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60" r:id="rId4"/>
    <p:sldId id="258" r:id="rId5"/>
    <p:sldId id="261" r:id="rId6"/>
    <p:sldId id="263" r:id="rId7"/>
    <p:sldId id="264" r:id="rId8"/>
    <p:sldId id="266" r:id="rId9"/>
    <p:sldId id="257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90033"/>
    <a:srgbClr val="FF505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43AAE0-10CC-4C00-855C-758B9DD43073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95A4D-BD10-40D9-8AA2-6560A0C7A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95A4D-BD10-40D9-8AA2-6560A0C7A1E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95A4D-BD10-40D9-8AA2-6560A0C7A1E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F9EEA-13E7-4D98-9BD2-F2457499E0C6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4245C-DDC2-489F-A7A8-956C1841F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71800" y="332656"/>
            <a:ext cx="367240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132856"/>
            <a:ext cx="734540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4500" cmpd="dbl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5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Сувенир «Сердечко»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21907" y="3284984"/>
            <a:ext cx="512153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овровая техника вышивки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1268760"/>
            <a:ext cx="4243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Мастер-класс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27574" y="4509120"/>
            <a:ext cx="4665251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Авторы:</a:t>
            </a:r>
          </a:p>
          <a:p>
            <a:pPr algn="r"/>
            <a:r>
              <a:rPr lang="ru-RU" sz="2000" b="1" dirty="0" smtClean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Панкратова Виктория </a:t>
            </a:r>
          </a:p>
          <a:p>
            <a:pPr algn="r"/>
            <a:r>
              <a:rPr lang="ru-RU" sz="1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обучающаяся объединения «Текстиль в интерьере</a:t>
            </a:r>
            <a:r>
              <a:rPr lang="ru-RU" sz="16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  <a:p>
            <a:pPr algn="r"/>
            <a:r>
              <a:rPr lang="ru-RU" sz="2000" b="1" dirty="0" smtClean="0">
                <a:ln w="1905"/>
                <a:solidFill>
                  <a:srgbClr val="99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Лобова Светлана Васильевна</a:t>
            </a:r>
          </a:p>
          <a:p>
            <a:pPr algn="r"/>
            <a:r>
              <a:rPr lang="ru-RU" sz="1400" b="1" dirty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1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едагог дополнительного образования МКОУ ДО «ЦДО» </a:t>
            </a:r>
          </a:p>
          <a:p>
            <a:pPr algn="r"/>
            <a:r>
              <a:rPr lang="ru-RU" sz="1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пгт</a:t>
            </a:r>
            <a:r>
              <a:rPr lang="ru-RU" sz="1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Междуреченский, </a:t>
            </a:r>
            <a:r>
              <a:rPr lang="ru-RU" sz="1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Кондинский</a:t>
            </a:r>
            <a:r>
              <a:rPr lang="ru-RU" sz="1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р-н, </a:t>
            </a:r>
            <a:r>
              <a:rPr lang="ru-RU" sz="1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ХМАО-Югра</a:t>
            </a:r>
            <a:endParaRPr lang="ru-RU" sz="1400" b="1" dirty="0" smtClean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600" b="1" dirty="0" smtClean="0">
              <a:ln w="1905"/>
              <a:solidFill>
                <a:srgbClr val="99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sp>
        <p:nvSpPr>
          <p:cNvPr id="4" name="Прямоугольник 3"/>
          <p:cNvSpPr/>
          <p:nvPr/>
        </p:nvSpPr>
        <p:spPr>
          <a:xfrm>
            <a:off x="2477014" y="2564904"/>
            <a:ext cx="421461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558"/>
            <a:ext cx="9144000" cy="6883558"/>
          </a:xfrm>
        </p:spPr>
      </p:pic>
      <p:sp>
        <p:nvSpPr>
          <p:cNvPr id="6" name="TextBox 5"/>
          <p:cNvSpPr txBox="1"/>
          <p:nvPr/>
        </p:nvSpPr>
        <p:spPr>
          <a:xfrm>
            <a:off x="899592" y="764704"/>
            <a:ext cx="73286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Искусство ковровой вышивки</a:t>
            </a:r>
            <a:endParaRPr lang="ru-RU" dirty="0" smtClean="0"/>
          </a:p>
          <a:p>
            <a:pPr algn="just"/>
            <a:r>
              <a:rPr lang="ru-RU" dirty="0" smtClean="0"/>
              <a:t>         Ковровую вышивки </a:t>
            </a:r>
            <a:r>
              <a:rPr lang="ru-RU" dirty="0"/>
              <a:t>не спутаешь ни с какой другой. </a:t>
            </a:r>
            <a:r>
              <a:rPr lang="ru-RU" dirty="0" smtClean="0"/>
              <a:t>Готовое </a:t>
            </a:r>
            <a:r>
              <a:rPr lang="ru-RU" dirty="0"/>
              <a:t>изделие напоминает коврик благодаря «ворсу» – протянутым петелькам. Но </a:t>
            </a:r>
            <a:r>
              <a:rPr lang="ru-RU" dirty="0" smtClean="0"/>
              <a:t>вышивать в </a:t>
            </a:r>
            <a:r>
              <a:rPr lang="ru-RU" dirty="0"/>
              <a:t>этой технике можно не только ковры,</a:t>
            </a:r>
            <a:r>
              <a:rPr lang="ru-RU" b="1" dirty="0"/>
              <a:t> </a:t>
            </a:r>
            <a:r>
              <a:rPr lang="ru-RU" dirty="0"/>
              <a:t>но и подушки, панно, игрушки и </a:t>
            </a:r>
            <a:r>
              <a:rPr lang="ru-RU" dirty="0" smtClean="0"/>
              <a:t>даже мелкие сувениры. </a:t>
            </a:r>
          </a:p>
          <a:p>
            <a:pPr algn="just"/>
            <a:r>
              <a:rPr lang="ru-RU" dirty="0" smtClean="0"/>
              <a:t>         Техника ковровой вышивки появилась еще в </a:t>
            </a:r>
            <a:r>
              <a:rPr lang="ru-RU" dirty="0"/>
              <a:t>Средние </a:t>
            </a:r>
            <a:r>
              <a:rPr lang="ru-RU" dirty="0" smtClean="0"/>
              <a:t>века. Сегодня она </a:t>
            </a:r>
            <a:r>
              <a:rPr lang="ru-RU" dirty="0"/>
              <a:t>имеет свои разновидности, благодаря которым можно существенно обогатить традиционный стиль.</a:t>
            </a:r>
          </a:p>
          <a:p>
            <a:pPr algn="just"/>
            <a:r>
              <a:rPr lang="ru-RU" dirty="0"/>
              <a:t> 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414908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4" name="Рисунок 13" descr="DSC09225.JPG"/>
          <p:cNvPicPr>
            <a:picLocks noChangeAspect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>
          <a:xfrm>
            <a:off x="3419872" y="4005064"/>
            <a:ext cx="211044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панно Весна.jpg"/>
          <p:cNvPicPr>
            <a:picLocks noChangeAspect="1"/>
          </p:cNvPicPr>
          <p:nvPr/>
        </p:nvPicPr>
        <p:blipFill>
          <a:blip r:embed="rId5" cstate="print"/>
          <a:srcRect l="3576" t="2751" r="5027" b="22700"/>
          <a:stretch>
            <a:fillRect/>
          </a:stretch>
        </p:blipFill>
        <p:spPr>
          <a:xfrm>
            <a:off x="5796136" y="3212976"/>
            <a:ext cx="2639955" cy="297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на сайт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4077072"/>
            <a:ext cx="2304256" cy="1831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sp>
        <p:nvSpPr>
          <p:cNvPr id="6" name="TextBox 5"/>
          <p:cNvSpPr txBox="1"/>
          <p:nvPr/>
        </p:nvSpPr>
        <p:spPr>
          <a:xfrm>
            <a:off x="467544" y="836712"/>
            <a:ext cx="82809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Материалы и </a:t>
            </a:r>
            <a:r>
              <a:rPr lang="ru-RU" sz="2000" b="1" dirty="0" smtClean="0"/>
              <a:t>инструменты</a:t>
            </a:r>
            <a:r>
              <a:rPr lang="ru-RU" sz="2000" dirty="0" smtClean="0"/>
              <a:t>: </a:t>
            </a:r>
            <a:endParaRPr lang="ru-RU" sz="2000" dirty="0"/>
          </a:p>
          <a:p>
            <a:pPr algn="ctr"/>
            <a:r>
              <a:rPr lang="ru-RU" dirty="0" smtClean="0"/>
              <a:t>- </a:t>
            </a:r>
            <a:r>
              <a:rPr lang="ru-RU" dirty="0"/>
              <a:t>специальная игла для ковровой вышивки; </a:t>
            </a:r>
          </a:p>
          <a:p>
            <a:pPr algn="ctr">
              <a:buFontTx/>
              <a:buChar char="-"/>
            </a:pPr>
            <a:r>
              <a:rPr lang="ru-RU" dirty="0" smtClean="0"/>
              <a:t>ткань </a:t>
            </a:r>
            <a:r>
              <a:rPr lang="ru-RU" dirty="0"/>
              <a:t>«</a:t>
            </a:r>
            <a:r>
              <a:rPr lang="ru-RU" dirty="0" smtClean="0"/>
              <a:t>двунитка», </a:t>
            </a:r>
          </a:p>
          <a:p>
            <a:pPr algn="ctr">
              <a:buFontTx/>
              <a:buChar char="-"/>
            </a:pPr>
            <a:r>
              <a:rPr lang="ru-RU" dirty="0"/>
              <a:t>-</a:t>
            </a:r>
            <a:r>
              <a:rPr lang="ru-RU" dirty="0" smtClean="0"/>
              <a:t>пряжа розового цвета (из синтетического или натурального волокна);</a:t>
            </a:r>
            <a:endParaRPr lang="ru-RU" dirty="0"/>
          </a:p>
          <a:p>
            <a:pPr algn="ctr"/>
            <a:r>
              <a:rPr lang="ru-RU" dirty="0" smtClean="0"/>
              <a:t>- рама </a:t>
            </a:r>
            <a:r>
              <a:rPr lang="ru-RU" dirty="0"/>
              <a:t>для крепления ткани </a:t>
            </a:r>
            <a:r>
              <a:rPr lang="ru-RU" dirty="0" smtClean="0"/>
              <a:t>(можно </a:t>
            </a:r>
            <a:r>
              <a:rPr lang="ru-RU" dirty="0" smtClean="0"/>
              <a:t>пяльцы);</a:t>
            </a:r>
          </a:p>
          <a:p>
            <a:pPr algn="ctr"/>
            <a:r>
              <a:rPr lang="ru-RU" dirty="0" smtClean="0"/>
              <a:t>- </a:t>
            </a:r>
            <a:r>
              <a:rPr lang="ru-RU" dirty="0" err="1" smtClean="0"/>
              <a:t>нитевдеватель</a:t>
            </a:r>
            <a:r>
              <a:rPr lang="ru-RU" dirty="0" smtClean="0"/>
              <a:t> </a:t>
            </a:r>
            <a:r>
              <a:rPr lang="ru-RU" dirty="0" smtClean="0"/>
              <a:t>(тонкая проволочка, </a:t>
            </a:r>
            <a:r>
              <a:rPr lang="ru-RU" dirty="0" smtClean="0"/>
              <a:t>леска, иголка с ниткой)</a:t>
            </a:r>
            <a:endParaRPr lang="ru-RU" dirty="0"/>
          </a:p>
          <a:p>
            <a:pPr algn="ctr"/>
            <a:r>
              <a:rPr lang="ru-RU" dirty="0" smtClean="0"/>
              <a:t>- кнопки </a:t>
            </a:r>
            <a:r>
              <a:rPr lang="ru-RU" dirty="0" smtClean="0"/>
              <a:t>канцелярские, карандаш простой (маркер), ножницы;</a:t>
            </a:r>
            <a:endParaRPr lang="ru-RU" dirty="0"/>
          </a:p>
          <a:p>
            <a:pPr algn="ctr"/>
            <a:r>
              <a:rPr lang="ru-RU" dirty="0"/>
              <a:t>- ш</a:t>
            </a:r>
            <a:r>
              <a:rPr lang="ru-RU" dirty="0" smtClean="0"/>
              <a:t>аблон в форме сердца;</a:t>
            </a:r>
            <a:endParaRPr lang="ru-RU" dirty="0"/>
          </a:p>
          <a:p>
            <a:pPr algn="ctr"/>
            <a:r>
              <a:rPr lang="ru-RU" dirty="0"/>
              <a:t>- </a:t>
            </a:r>
            <a:r>
              <a:rPr lang="ru-RU" dirty="0" err="1" smtClean="0"/>
              <a:t>синтепон</a:t>
            </a:r>
            <a:r>
              <a:rPr lang="ru-RU" dirty="0" smtClean="0"/>
              <a:t> </a:t>
            </a:r>
            <a:r>
              <a:rPr lang="ru-RU" dirty="0" smtClean="0"/>
              <a:t>или </a:t>
            </a:r>
            <a:r>
              <a:rPr lang="ru-RU" dirty="0"/>
              <a:t>другой </a:t>
            </a:r>
            <a:r>
              <a:rPr lang="ru-RU" dirty="0" smtClean="0"/>
              <a:t>наполнитель.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23728" y="3634728"/>
            <a:ext cx="5040560" cy="289061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sp>
        <p:nvSpPr>
          <p:cNvPr id="6" name="TextBox 5"/>
          <p:cNvSpPr txBox="1"/>
          <p:nvPr/>
        </p:nvSpPr>
        <p:spPr>
          <a:xfrm>
            <a:off x="1115616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340768"/>
            <a:ext cx="6336704" cy="2200694"/>
          </a:xfrm>
          <a:prstGeom prst="rect">
            <a:avLst/>
          </a:prstGeom>
        </p:spPr>
      </p:pic>
      <p:pic>
        <p:nvPicPr>
          <p:cNvPr id="12" name="Рисунок 11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9060" y="4365104"/>
            <a:ext cx="6347316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664" y="764704"/>
            <a:ext cx="4395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1.Кнопками закрепить ткань на раме. </a:t>
            </a:r>
          </a:p>
          <a:p>
            <a:r>
              <a:rPr lang="ru-RU" sz="1600" dirty="0" smtClean="0"/>
              <a:t>2. Используя шаблон, нарисовать два сердечка. 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3645024"/>
            <a:ext cx="5745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3. Заправить рабочую нить в иглу с помощью </a:t>
            </a:r>
            <a:r>
              <a:rPr lang="ru-RU" sz="1600" dirty="0" err="1" smtClean="0"/>
              <a:t>нитевдевателя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4 . Нить должна выходить в боковое отверстие на кончике иглы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340768"/>
            <a:ext cx="6408712" cy="2253712"/>
          </a:xfrm>
          <a:prstGeom prst="rect">
            <a:avLst/>
          </a:prstGeom>
        </p:spPr>
      </p:pic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4221088"/>
            <a:ext cx="6408712" cy="22535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967" y="764704"/>
            <a:ext cx="9015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 </a:t>
            </a:r>
            <a:r>
              <a:rPr lang="ru-RU" sz="1600" dirty="0" smtClean="0"/>
              <a:t>5. Стежками 2-3 мм. вышиваем контур сердечка. Срез иглы всегда «смотрит» в левую сторону.</a:t>
            </a:r>
          </a:p>
          <a:p>
            <a:r>
              <a:rPr lang="ru-RU" sz="1600" dirty="0" smtClean="0"/>
              <a:t> 6.  Чтобы на лицевой стороне стежки были одинаковой длины, иглу вводим до упора (до плечиков).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08619" y="3573016"/>
            <a:ext cx="8935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 </a:t>
            </a:r>
            <a:r>
              <a:rPr lang="ru-RU" sz="1600" dirty="0" smtClean="0"/>
              <a:t>7. После выполнения контура, заполняем вышивкой внутреннюю часть детали.</a:t>
            </a:r>
          </a:p>
          <a:p>
            <a:r>
              <a:rPr lang="ru-RU" sz="1600" dirty="0" smtClean="0"/>
              <a:t> 8.  Удобнее вышивать по нитям основы или утка; деталь заполнять рядами стежков - слева направо.   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558"/>
            <a:ext cx="9144000" cy="6883558"/>
          </a:xfr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4365104"/>
            <a:ext cx="6482271" cy="2160239"/>
          </a:xfrm>
          <a:prstGeom prst="rect">
            <a:avLst/>
          </a:prstGeom>
        </p:spPr>
      </p:pic>
      <p:pic>
        <p:nvPicPr>
          <p:cNvPr id="7" name="Рисунок 6" descr="Публикация1.jpg"/>
          <p:cNvPicPr>
            <a:picLocks noChangeAspect="1"/>
          </p:cNvPicPr>
          <p:nvPr/>
        </p:nvPicPr>
        <p:blipFill>
          <a:blip r:embed="rId4" cstate="print"/>
          <a:srcRect l="6085" t="25291" r="5515" b="31296"/>
          <a:stretch>
            <a:fillRect/>
          </a:stretch>
        </p:blipFill>
        <p:spPr>
          <a:xfrm>
            <a:off x="1331640" y="1484784"/>
            <a:ext cx="6480720" cy="21816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1032" y="620688"/>
            <a:ext cx="87129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ru-RU" sz="1600" dirty="0" smtClean="0"/>
              <a:t>9.  Когда детали сердечка вышиты – с изнанки срезаем «хвостики» нитей до 2-3 мм; </a:t>
            </a:r>
          </a:p>
          <a:p>
            <a:r>
              <a:rPr lang="ru-RU" sz="1600" dirty="0" smtClean="0"/>
              <a:t>  петли клеем не закрепляем, тогда сердечко получится мягким.</a:t>
            </a:r>
          </a:p>
          <a:p>
            <a:r>
              <a:rPr lang="ru-RU" sz="1600" dirty="0" smtClean="0"/>
              <a:t> 10. На лицевой стороне петли должны плотно прилегать друг к другу, полностью  закрывая ткань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59632" y="3717032"/>
            <a:ext cx="66612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ru-RU" sz="1600" dirty="0" smtClean="0"/>
              <a:t>11.  Снимаем ткань  рамы. На расстоянии 1 см. отмечаем линию отреза. </a:t>
            </a:r>
          </a:p>
          <a:p>
            <a:r>
              <a:rPr lang="ru-RU" sz="1600" dirty="0" smtClean="0"/>
              <a:t> 12. Вырезаем детали. Делаем надрез в верхней части.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50975"/>
            <a:ext cx="6480720" cy="2122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1640" y="69269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13.  Приметываем подгибку к основе. </a:t>
            </a:r>
          </a:p>
          <a:p>
            <a:pPr marL="342900" indent="-342900">
              <a:buAutoNum type="arabicPeriod" startAt="14"/>
            </a:pPr>
            <a:r>
              <a:rPr lang="ru-RU" sz="1600" dirty="0" smtClean="0"/>
              <a:t>Детали пришиваем друг к другу встык потайным швом. Начинаем сшивать с уголка сердечка </a:t>
            </a:r>
          </a:p>
        </p:txBody>
      </p:sp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7" y="4221088"/>
            <a:ext cx="6480719" cy="21602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59632" y="3573016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15.  При сшивании деталей петли должны  смыкаться полностью, без просветов.</a:t>
            </a:r>
          </a:p>
          <a:p>
            <a:r>
              <a:rPr lang="ru-RU" sz="1600" dirty="0" smtClean="0"/>
              <a:t>16.  Дойдя до середины, необходимо вшить петельку из ленточки.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12776"/>
            <a:ext cx="6934361" cy="2160240"/>
          </a:xfrm>
          <a:prstGeom prst="rect">
            <a:avLst/>
          </a:prstGeom>
        </p:spPr>
      </p:pic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3" y="4293096"/>
            <a:ext cx="6912769" cy="226067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1600" y="764704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17.  Делаем петлю из ленточки, завязываем узелок.</a:t>
            </a:r>
          </a:p>
          <a:p>
            <a:r>
              <a:rPr lang="ru-RU" sz="1600" dirty="0" smtClean="0"/>
              <a:t>18.  Петельку вставляем  узелком внутрь сердечка, пришиваем.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3645024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19.  Оставляем незашитым часть сердечка, заполняем </a:t>
            </a:r>
            <a:r>
              <a:rPr lang="ru-RU" sz="1600" dirty="0" err="1" smtClean="0"/>
              <a:t>синтепоном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20.  Сшиваем детали до конца. Сувенир «Сердечко» готово!.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67458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558"/>
            <a:ext cx="9144000" cy="6883558"/>
          </a:xfrm>
        </p:spPr>
      </p:pic>
      <p:sp>
        <p:nvSpPr>
          <p:cNvPr id="6" name="TextBox 5"/>
          <p:cNvSpPr txBox="1"/>
          <p:nvPr/>
        </p:nvSpPr>
        <p:spPr>
          <a:xfrm>
            <a:off x="467544" y="1124745"/>
            <a:ext cx="810039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000" b="1" dirty="0" smtClean="0"/>
              <a:t>Для создания мастер-класса использовались </a:t>
            </a:r>
          </a:p>
          <a:p>
            <a:pPr algn="ctr"/>
            <a:r>
              <a:rPr lang="ru-RU" sz="2000" b="1" dirty="0" smtClean="0"/>
              <a:t>приложения, программы </a:t>
            </a:r>
            <a:r>
              <a:rPr lang="en-US" sz="2000" b="1" dirty="0" smtClean="0"/>
              <a:t>Microsoft Office:</a:t>
            </a:r>
            <a:r>
              <a:rPr lang="ru-RU" sz="2000" b="1" dirty="0" smtClean="0"/>
              <a:t> </a:t>
            </a:r>
          </a:p>
          <a:p>
            <a:pPr algn="ctr"/>
            <a:r>
              <a:rPr lang="en-US" sz="2000" b="1" dirty="0" smtClean="0"/>
              <a:t>Publisher</a:t>
            </a:r>
            <a:r>
              <a:rPr lang="ru-RU" sz="2000" b="1" dirty="0" smtClean="0"/>
              <a:t>,</a:t>
            </a:r>
            <a:r>
              <a:rPr lang="en-US" sz="2000" b="1" dirty="0" smtClean="0"/>
              <a:t> Power Point</a:t>
            </a:r>
            <a:r>
              <a:rPr lang="ru-RU" sz="2000" b="1" dirty="0" smtClean="0"/>
              <a:t>, </a:t>
            </a:r>
            <a:r>
              <a:rPr lang="en-US" sz="2000" b="1" dirty="0" smtClean="0"/>
              <a:t>Word Art</a:t>
            </a:r>
            <a:r>
              <a:rPr lang="ru-RU" sz="2000" b="1" dirty="0" smtClean="0"/>
              <a:t>,</a:t>
            </a:r>
            <a:r>
              <a:rPr lang="en-US" sz="2000" b="1" dirty="0" smtClean="0"/>
              <a:t> Picture Manager</a:t>
            </a:r>
            <a:r>
              <a:rPr lang="ru-RU" sz="2000" b="1" dirty="0" smtClean="0"/>
              <a:t>.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 Все фотографии мастер-класса принадлежат </a:t>
            </a:r>
          </a:p>
          <a:p>
            <a:pPr algn="ctr"/>
            <a:r>
              <a:rPr lang="ru-RU" sz="2000" b="1" dirty="0" smtClean="0"/>
              <a:t>авторам данной работы.</a:t>
            </a:r>
          </a:p>
          <a:p>
            <a:pPr algn="ctr"/>
            <a:endParaRPr lang="ru-RU" sz="2000" dirty="0" smtClean="0"/>
          </a:p>
          <a:p>
            <a:endParaRPr lang="ru-RU" sz="2000" dirty="0" smtClean="0"/>
          </a:p>
          <a:p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414908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303</Words>
  <Application>Microsoft Office PowerPoint</Application>
  <PresentationFormat>Экран (4:3)</PresentationFormat>
  <Paragraphs>66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23</cp:revision>
  <dcterms:created xsi:type="dcterms:W3CDTF">2017-12-08T18:56:27Z</dcterms:created>
  <dcterms:modified xsi:type="dcterms:W3CDTF">2017-12-09T23:09:39Z</dcterms:modified>
</cp:coreProperties>
</file>