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BF98A7-2B11-4119-9042-D6084B2CF2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B32F62-77E1-4A8A-B239-2FEEA6174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791B2C-868E-485A-97B4-68FBE7EE5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DF23DB-C090-4A3E-A101-EA794DCA1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E9DAC5-B3D9-47DD-B3F5-C8D3B5A93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14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5C9C0-11D0-4DD9-9E90-7E951E2C3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DA61EC-6C4F-4BDD-A84C-C2FBCAC523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0E0088-C363-40A9-824D-CD5098847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5134F9-9BAB-4C07-B180-66703B89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FCFB6D-49EC-4DE6-B0D8-0D1B99FD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44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0765A81-9DF1-4160-AA06-CFA228DB9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A189F3-142C-4AA6-A3D7-00D26C9F1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3A94F-6E2B-4E66-B954-CD80CEC4B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6E3D60-1B05-4C43-8569-E809BE2B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01FD9-5FE4-495F-9106-BB398EDC1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72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08CA6-5440-44C2-BE21-869BBA9A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28580B-41F2-4816-91D6-90918A96D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AB433A-B070-48AD-AE28-71FD83921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492CDB-E3B0-4647-88E4-8D6C4C536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B6F7B2-EAD8-48C7-9038-E7737E3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34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98FCA4-7681-490B-85CB-54DE8D2C1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4E4F29-6405-408D-9058-539BD325F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59061D-CC37-4263-ADF5-9D0C44F33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318CFA-ADFC-4B3E-A4BE-919D5038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BB9548-87A1-492C-9333-8C5A2CD6C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1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FB787-C932-4AA6-8D83-A8FC050CB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2381F7-21F5-4BB3-B87E-AC65E4581B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D68140-1279-46F7-98DF-2B3DFD5BA7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1828CC-27F1-4740-ACD5-6E6EA974C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901D79-7BAB-4BF6-A315-71D4C1CA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F746F0-E827-4DB1-9E3C-2E5E9D8A4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1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2258A-B471-4B73-9895-C01763E1A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D98322-E1C4-4300-9354-EB585F233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824D33D-D4A7-49DE-82CF-16D94D777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3E8744-8AB8-463B-83D1-AE9ED58A6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E27C642-9A88-4ADC-BC85-3E065093B3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600BC1B-5DE3-4992-9356-5FD01CA46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40F617-DB69-4CB7-88D1-607491CC9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6C3629E-4529-43F2-B59D-637335906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6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A097B0-E774-4A05-94BE-C6A88CF2C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CF56E5F-0DDB-4B3D-8400-B61091A1F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596B69A-4282-48A6-9EF9-8DD183DD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40B120-E461-400F-B3D9-21BA50776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78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DD41DC1-BDBB-40E9-B33D-1DCBA19B5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78A12D2-8A22-4FED-A1CF-13F3E9E96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959D71B-8370-415C-A481-AE65AC867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47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A5CF9C-431D-434A-860E-CEF999D44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3F235D-8DA7-4124-8723-083D981E6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7B5789-3044-438A-9AA0-F2BAE2D9A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0D4617-6560-4180-A17E-8E6309695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F01B37-DDB2-44F6-82BD-60C53A80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D54E34-6530-4AC1-B9A6-48718A614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3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443B0E-4091-4AC7-AC8F-F50F9162A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7266287-98E8-483C-BA11-1A6F0F775A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B13D3E-D0CE-4498-905D-621217603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6E6A4B-65CB-407B-BBD2-BA2963E47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C9C635-F617-44D3-BF40-53F73747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6DDEBB-AF18-459D-A38C-8B63F0BE4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1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65CF86-BAAA-4726-A0BB-0741D80DC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76A3F4-125C-4E01-80E7-153A1B7E0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A1FE52-71ED-45C7-BBC9-E1D5A2368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B5C43-D63E-46D5-9D99-48F1A91BC8D4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9E2D78-FB30-4C0C-951F-172D7A659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D78BF1-4F1B-439C-ADCB-79B0F79EE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3F024-39CF-4B38-9CA3-69E151F257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42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0700B-9C76-4A05-A9D3-CFB1ED8F99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Теоретическое занятие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Тема: «Мышечная ткань»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D625D9-31AE-4EA2-9CF4-09EFA7B517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800" dirty="0"/>
          </a:p>
          <a:p>
            <a:pPr algn="r"/>
            <a:endParaRPr lang="ru-RU" sz="1800" dirty="0"/>
          </a:p>
          <a:p>
            <a:pPr algn="r"/>
            <a:r>
              <a:rPr lang="ru-RU" sz="1800" dirty="0"/>
              <a:t>Составила преподаватель анатомии и физиологии человека Губанова А.С.</a:t>
            </a:r>
          </a:p>
        </p:txBody>
      </p:sp>
    </p:spTree>
    <p:extLst>
      <p:ext uri="{BB962C8B-B14F-4D97-AF65-F5344CB8AC3E}">
        <p14:creationId xmlns:p14="http://schemas.microsoft.com/office/powerpoint/2010/main" val="4276411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65556-D29B-446E-BB7B-8F793EA55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048927"/>
          </a:xfrm>
        </p:spPr>
        <p:txBody>
          <a:bodyPr/>
          <a:lstStyle/>
          <a:p>
            <a:r>
              <a:rPr lang="ru-RU" sz="4000" dirty="0"/>
              <a:t>Ткань</a:t>
            </a:r>
            <a:r>
              <a:rPr lang="ru-RU" dirty="0"/>
              <a:t>- </a:t>
            </a:r>
            <a:r>
              <a:rPr lang="ru-RU" sz="3200" dirty="0"/>
              <a:t>это совокупность клеток и межклеточного вещества, имеющие общее происхождение, строение и выполняющие общие функции.</a:t>
            </a:r>
            <a:br>
              <a:rPr lang="ru-RU" sz="3200" dirty="0"/>
            </a:br>
            <a:r>
              <a:rPr lang="ru-RU" sz="3200" b="1" dirty="0"/>
              <a:t>Мышечные ткани- </a:t>
            </a:r>
            <a:r>
              <a:rPr lang="ru-RU" sz="3200" dirty="0"/>
              <a:t>ткани, различные по строению и происхождению, но сходные по способности к выраженным сокращениям. Состоят из вытянутых клеток, которые принимают раздражение от нервной системы и отвечают на него сокращением. Они обеспечивают перемещения в пространстве организма в целом, его движение органов внутри организма (сердце, язык, кишечник и др.) и состоят из мышечных волокон. </a:t>
            </a:r>
          </a:p>
        </p:txBody>
      </p:sp>
    </p:spTree>
    <p:extLst>
      <p:ext uri="{BB962C8B-B14F-4D97-AF65-F5344CB8AC3E}">
        <p14:creationId xmlns:p14="http://schemas.microsoft.com/office/powerpoint/2010/main" val="910558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A66BB2-BAAC-4FFC-8967-CB4E392A3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3" y="734787"/>
            <a:ext cx="9127671" cy="551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2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0CC3AB-73AC-4656-B451-FFE23503C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148" y="-119270"/>
            <a:ext cx="10376452" cy="697727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Гладкая мышечная ткань</a:t>
            </a:r>
            <a:br>
              <a:rPr lang="ru-RU" dirty="0"/>
            </a:br>
            <a:r>
              <a:rPr lang="ru-RU" sz="3200" dirty="0"/>
              <a:t>Гладкая мышечная ткань мезенхимного </a:t>
            </a:r>
            <a:r>
              <a:rPr lang="ru-RU" sz="3200" dirty="0" err="1"/>
              <a:t>происхожде­ни</a:t>
            </a:r>
            <a:r>
              <a:rPr lang="ru-RU" sz="3200" dirty="0"/>
              <a:t>, располагается в стенке внутренних органов и сосудов. Структурная единица- гладкий мио­цит. Это клетка веретеновидной, иногда </a:t>
            </a:r>
            <a:r>
              <a:rPr lang="ru-RU" sz="3200" dirty="0" err="1"/>
              <a:t>отростчатой</a:t>
            </a:r>
            <a:r>
              <a:rPr lang="ru-RU" sz="3200" dirty="0"/>
              <a:t> формы (матка, эндокард, аорта).</a:t>
            </a:r>
            <a:br>
              <a:rPr lang="ru-RU" sz="3200" dirty="0"/>
            </a:br>
            <a:r>
              <a:rPr lang="ru-RU" sz="3200" dirty="0" err="1"/>
              <a:t>Цитолемма</a:t>
            </a:r>
            <a:r>
              <a:rPr lang="ru-RU" sz="3200" dirty="0"/>
              <a:t> гладкого мио­цита обра­зует многочисленные </a:t>
            </a:r>
            <a:r>
              <a:rPr lang="ru-RU" sz="3200" dirty="0" err="1"/>
              <a:t>впячивания</a:t>
            </a:r>
            <a:r>
              <a:rPr lang="ru-RU" sz="3200" dirty="0"/>
              <a:t> – </a:t>
            </a:r>
            <a:r>
              <a:rPr lang="ru-RU" sz="3200" dirty="0" err="1"/>
              <a:t>кавеолы</a:t>
            </a:r>
            <a:r>
              <a:rPr lang="ru-RU" sz="3200" dirty="0"/>
              <a:t> (мел­кие пу­зырьки). Снаружи </a:t>
            </a:r>
            <a:r>
              <a:rPr lang="ru-RU" sz="3200" dirty="0" err="1"/>
              <a:t>цитолемму</a:t>
            </a:r>
            <a:r>
              <a:rPr lang="ru-RU" sz="3200" dirty="0"/>
              <a:t> покрывает тонкая ба­зальная мембрана. В базальной мембране каждого миоцита есть от­верстия, где клетки контактируют друг с другом при помощи </a:t>
            </a:r>
            <a:r>
              <a:rPr lang="ru-RU" sz="3200" dirty="0" err="1"/>
              <a:t>нексусов</a:t>
            </a:r>
            <a:r>
              <a:rPr lang="ru-RU" sz="3200" dirty="0"/>
              <a:t>, осуществляющих метаболические связи.</a:t>
            </a:r>
            <a:br>
              <a:rPr lang="ru-RU" sz="3200" dirty="0"/>
            </a:br>
            <a:r>
              <a:rPr lang="ru-RU" sz="3200" dirty="0"/>
              <a:t>Органеллы общего значения – комплекс Гольджи, мито­хондрии, свободные рибосомы, саркоплазматическая сеть – локализуются в основном около полюсов ядра. Наиболее развитыми и многочисленными из них являются митохонд­рии. </a:t>
            </a:r>
          </a:p>
        </p:txBody>
      </p:sp>
    </p:spTree>
    <p:extLst>
      <p:ext uri="{BB962C8B-B14F-4D97-AF65-F5344CB8AC3E}">
        <p14:creationId xmlns:p14="http://schemas.microsoft.com/office/powerpoint/2010/main" val="3447238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489C86-A05B-4F08-8951-77BED1461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96343"/>
            <a:ext cx="10515600" cy="9823647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Иннервация гладкой мышечной ткани осуществляется симпатическими и пара­симпатическими нервными волокнами.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283E95-85A0-46E7-A207-BE4A9C75A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302330"/>
            <a:ext cx="6096000" cy="36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45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9AE1F-0FC6-4F94-8071-52EA808EE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92876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Поперечнополосатая мышечная ткань</a:t>
            </a:r>
            <a:br>
              <a:rPr lang="ru-RU" dirty="0"/>
            </a:br>
            <a:r>
              <a:rPr lang="ru-RU" sz="3200" dirty="0"/>
              <a:t>Скелетная мышечная ткань образует скелетные мышцы двигательного аппарата. Структурным компонентом этой ткани являются </a:t>
            </a:r>
            <a:r>
              <a:rPr lang="ru-RU" sz="3200" dirty="0" err="1"/>
              <a:t>миосимпласты</a:t>
            </a:r>
            <a:r>
              <a:rPr lang="ru-RU" sz="3200" dirty="0"/>
              <a:t> и </a:t>
            </a:r>
            <a:r>
              <a:rPr lang="ru-RU" sz="3200" dirty="0" err="1"/>
              <a:t>миосателлитоциты</a:t>
            </a:r>
            <a:r>
              <a:rPr lang="ru-RU" sz="3200" dirty="0"/>
              <a:t>, вме­сте образующие мышечные волокна. Они развиваются из клеток </a:t>
            </a:r>
            <a:r>
              <a:rPr lang="ru-RU" sz="3200" dirty="0" err="1"/>
              <a:t>миотомов</a:t>
            </a:r>
            <a:r>
              <a:rPr lang="ru-RU" sz="3200" dirty="0"/>
              <a:t> дорзальной мезодермы.</a:t>
            </a:r>
            <a:br>
              <a:rPr lang="ru-RU" sz="3200" dirty="0"/>
            </a:br>
            <a:r>
              <a:rPr lang="ru-RU" sz="3200" dirty="0"/>
              <a:t>Оболочку волокна называют сарколеммой (от греч. «</a:t>
            </a:r>
            <a:r>
              <a:rPr lang="ru-RU" sz="3200" dirty="0" err="1"/>
              <a:t>саркос</a:t>
            </a:r>
            <a:r>
              <a:rPr lang="ru-RU" sz="3200" dirty="0"/>
              <a:t>» – мясо). Она двуслойна: внешний слой обра­зован базальной мембраной, связанной с ретикулярными и тонкими коллагеновыми волокнами, и входит в состав опор­ного аппарата, а внутренний слой является плазмолеммой </a:t>
            </a:r>
            <a:r>
              <a:rPr lang="ru-RU" sz="3200" dirty="0" err="1"/>
              <a:t>симпласта</a:t>
            </a:r>
            <a:r>
              <a:rPr lang="ru-RU" sz="3200" dirty="0"/>
              <a:t> и участвует в проведении нервных импульсов. Между базальной мембраной и плазмолеммой располагаются </a:t>
            </a:r>
            <a:r>
              <a:rPr lang="ru-RU" sz="3200" dirty="0" err="1"/>
              <a:t>миосателлитоциты</a:t>
            </a:r>
            <a:r>
              <a:rPr lang="ru-RU" sz="3200" dirty="0"/>
              <a:t> – небольшие клетки с одним ядром, слабо развитыми органеллами и собственной оболочкой. Иннервируются мышцы эфферентными и афферент­ными волокнами соматической нервной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2844917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317D8-6511-4830-8A32-CA3F948B7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75857"/>
            <a:ext cx="10515600" cy="9256170"/>
          </a:xfrm>
        </p:spPr>
        <p:txBody>
          <a:bodyPr>
            <a:normAutofit/>
          </a:bodyPr>
          <a:lstStyle/>
          <a:p>
            <a:r>
              <a:rPr lang="ru-RU" sz="4000" dirty="0"/>
              <a:t>Сердечная мышечная ткань </a:t>
            </a:r>
            <a:br>
              <a:rPr lang="ru-RU" dirty="0"/>
            </a:br>
            <a:r>
              <a:rPr lang="ru-RU" sz="2900" dirty="0"/>
              <a:t>Напоминает одновременно и на поперечно-полосатую, и на гладкую. Как и гладкая, она регулируется вегетативной нервной системой. Однако сокращается она так же активно, как и поперечно-полосатая. Состоит она из клеток, называющихся </a:t>
            </a:r>
            <a:r>
              <a:rPr lang="ru-RU" sz="2900" dirty="0" err="1"/>
              <a:t>кардиомиоцитами</a:t>
            </a:r>
            <a:r>
              <a:rPr lang="ru-RU" sz="2900" dirty="0"/>
              <a:t>. Функции мышечной ткани данного вида: Она всего одна: обеспечение передвижения крови по организму</a:t>
            </a:r>
            <a:br>
              <a:rPr lang="ru-RU" sz="2900" dirty="0"/>
            </a:br>
            <a:endParaRPr lang="ru-RU" sz="29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5253B3-1765-4BB6-B62C-9D4917C74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0" y="3167743"/>
            <a:ext cx="6667500" cy="351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144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53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Теоретическое занятие  Тема: «Мышечная ткань»</vt:lpstr>
      <vt:lpstr>Ткань- это совокупность клеток и межклеточного вещества, имеющие общее происхождение, строение и выполняющие общие функции. Мышечные ткани- ткани, различные по строению и происхождению, но сходные по способности к выраженным сокращениям. Состоят из вытянутых клеток, которые принимают раздражение от нервной системы и отвечают на него сокращением. Они обеспечивают перемещения в пространстве организма в целом, его движение органов внутри организма (сердце, язык, кишечник и др.) и состоят из мышечных волокон. </vt:lpstr>
      <vt:lpstr>Презентация PowerPoint</vt:lpstr>
      <vt:lpstr>Гладкая мышечная ткань Гладкая мышечная ткань мезенхимного происхожде­ни, располагается в стенке внутренних органов и сосудов. Структурная единица- гладкий мио­цит. Это клетка веретеновидной, иногда отростчатой формы (матка, эндокард, аорта). Цитолемма гладкого мио­цита обра­зует многочисленные впячивания – кавеолы (мел­кие пу­зырьки). Снаружи цитолемму покрывает тонкая ба­зальная мембрана. В базальной мембране каждого миоцита есть от­верстия, где клетки контактируют друг с другом при помощи нексусов, осуществляющих метаболические связи. Органеллы общего значения – комплекс Гольджи, мито­хондрии, свободные рибосомы, саркоплазматическая сеть – локализуются в основном около полюсов ядра. Наиболее развитыми и многочисленными из них являются митохонд­рии. </vt:lpstr>
      <vt:lpstr>Иннервация гладкой мышечной ткани осуществляется симпатическими и пара­симпатическими нервными волокнами. </vt:lpstr>
      <vt:lpstr>Поперечнополосатая мышечная ткань Скелетная мышечная ткань образует скелетные мышцы двигательного аппарата. Структурным компонентом этой ткани являются миосимпласты и миосателлитоциты, вме­сте образующие мышечные волокна. Они развиваются из клеток миотомов дорзальной мезодермы. Оболочку волокна называют сарколеммой (от греч. «саркос» – мясо). Она двуслойна: внешний слой обра­зован базальной мембраной, связанной с ретикулярными и тонкими коллагеновыми волокнами, и входит в состав опор­ного аппарата, а внутренний слой является плазмолеммой симпласта и участвует в проведении нервных импульсов. Между базальной мембраной и плазмолеммой располагаются миосателлитоциты – небольшие клетки с одним ядром, слабо развитыми органеллами и собственной оболочкой. Иннервируются мышцы эфферентными и афферент­ными волокнами соматической нервной системы.</vt:lpstr>
      <vt:lpstr>Сердечная мышечная ткань  Напоминает одновременно и на поперечно-полосатую, и на гладкую. Как и гладкая, она регулируется вегетативной нервной системой. Однако сокращается она так же активно, как и поперечно-полосатая. Состоит она из клеток, называющихся кардиомиоцитами. Функции мышечной ткани данного вида: Она всего одна: обеспечение передвижения крови по организму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Теоретическое занятие  Тема: «Мышечная ткань»</dc:title>
  <dc:creator>Анна Губанова</dc:creator>
  <cp:lastModifiedBy>Анна Губанова</cp:lastModifiedBy>
  <cp:revision>4</cp:revision>
  <dcterms:created xsi:type="dcterms:W3CDTF">2017-12-07T16:54:35Z</dcterms:created>
  <dcterms:modified xsi:type="dcterms:W3CDTF">2017-12-07T17:24:09Z</dcterms:modified>
</cp:coreProperties>
</file>