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CC5F5-C3A9-46ED-990B-152439C70D3F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40F7E-6EAD-43C2-ABF9-B9CC6F7E4F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0016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153085C-01EE-464C-9D95-91DEBA3193A8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482E54A-9926-4C5D-A3CA-ED99CB06F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1512168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579119" y="3228536"/>
            <a:ext cx="7737297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0094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Россия – многонациональная страна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школа\Pictures\full_nacpolitikakopiy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00808"/>
            <a:ext cx="4857050" cy="442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2282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«Государство гарантирует равенство прав и свобод человека и гражданина независимо от пола, расы, национальности, языка, происхождения, имущественного и должностного положения, места жительства, отношения к религии, убеждений, принадлежности к общественным объединениям».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Ст. 19 Конституции РФ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3222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549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ДЕМОКРАТИЯ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форма политической организации общества, основанная на признании народа в качестве источника власти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574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5790"/>
            <a:ext cx="8352928" cy="6169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59246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8269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ПРЕЗИДЕНТ –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выбранный глава государства, призванный проводить политику, направленную на стабилизацию и упорядочивание жизнедеятельности общества и государства.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6150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Президент Российской Федерации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Владимир Владимирович Путин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495642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08104" y="2690336"/>
            <a:ext cx="3312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49263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SzPct val="60000"/>
            </a:pPr>
            <a:r>
              <a:rPr lang="ru-RU" sz="2400" b="1" dirty="0">
                <a:latin typeface="Tahoma" pitchFamily="32" charset="0"/>
                <a:ea typeface="Microsoft YaHei"/>
                <a:cs typeface="Times New Roman" pitchFamily="16" charset="0"/>
              </a:rPr>
              <a:t>Президент РФ избирается сроком на 6 лет и является гарантом Конституции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3642205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 на образование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703387"/>
            <a:ext cx="5180075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1767007"/>
            <a:ext cx="33123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49263" fontAlgn="base">
              <a:lnSpc>
                <a:spcPct val="150000"/>
              </a:lnSpc>
              <a:spcBef>
                <a:spcPts val="500"/>
              </a:spcBef>
              <a:spcAft>
                <a:spcPct val="0"/>
              </a:spcAft>
              <a:buSzPct val="60000"/>
            </a:pPr>
            <a:r>
              <a:rPr lang="ru-RU" sz="2000" b="1" dirty="0">
                <a:solidFill>
                  <a:srgbClr val="333399"/>
                </a:solidFill>
                <a:latin typeface="Tahoma" pitchFamily="32" charset="0"/>
                <a:ea typeface="Microsoft YaHei"/>
                <a:cs typeface="Arial" charset="0"/>
              </a:rPr>
              <a:t>Право на образование гарантировано статьей 43 Конституции Российской Федерации, а также Федеральным Законом "Об образовании в Российской Федерации ".</a:t>
            </a:r>
          </a:p>
        </p:txBody>
      </p:sp>
    </p:spTree>
    <p:extLst>
      <p:ext uri="{BB962C8B-B14F-4D97-AF65-F5344CB8AC3E}">
        <p14:creationId xmlns:p14="http://schemas.microsoft.com/office/powerpoint/2010/main" xmlns="" val="1413809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гражданина РФ</a:t>
            </a:r>
            <a:endParaRPr lang="ru-RU" dirty="0"/>
          </a:p>
        </p:txBody>
      </p:sp>
      <p:pic>
        <p:nvPicPr>
          <p:cNvPr id="5122" name="Picture 2" descr="C:\Users\школа\Pictures\5511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45027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1634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школа\Pictures\O11f280e8bc240504b38cfb5496b186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6098"/>
            <a:ext cx="8280920" cy="612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6708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школа\Pictures\1324746508_68c0dbfc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42493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2550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школа\Pictures\lhL2NvbW1vbnMvdGh1bWIvYS9hNi9Nb3Njb3dfS3JlbWxpbl9mcm9tX0thbWVubnlfYnJpZGdlLmpwZy84MDBweC1Nb3Njb3dfS3JlbWxpbl9mcm9tX0thbWVubnlfYnJpZGdlLmpwZz9fX2lkPTEzMjg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4568" y="1844675"/>
            <a:ext cx="5702801" cy="428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4937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Конституция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основной закон государства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88840"/>
            <a:ext cx="4248472" cy="4644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63557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1918 год </a:t>
            </a:r>
            <a:r>
              <a:rPr lang="ru-RU" sz="3200" dirty="0" smtClean="0"/>
              <a:t>– первая Конституция </a:t>
            </a:r>
            <a:r>
              <a:rPr lang="ru-RU" sz="3200" dirty="0"/>
              <a:t>Р</a:t>
            </a:r>
            <a:r>
              <a:rPr lang="ru-RU" sz="3200" dirty="0" smtClean="0"/>
              <a:t>СФСР принята после  Октябрьской революции.</a:t>
            </a:r>
          </a:p>
          <a:p>
            <a:r>
              <a:rPr lang="ru-RU" sz="3200" dirty="0" smtClean="0"/>
              <a:t>19</a:t>
            </a:r>
            <a:r>
              <a:rPr lang="ru-RU" sz="3200" b="1" dirty="0" smtClean="0"/>
              <a:t>24 год </a:t>
            </a:r>
            <a:r>
              <a:rPr lang="ru-RU" sz="3200" dirty="0" smtClean="0"/>
              <a:t>– с образованием СССР принята вторая Конституция.</a:t>
            </a:r>
          </a:p>
          <a:p>
            <a:r>
              <a:rPr lang="ru-RU" sz="3200" b="1" dirty="0" smtClean="0"/>
              <a:t>1936 год.</a:t>
            </a:r>
          </a:p>
          <a:p>
            <a:r>
              <a:rPr lang="ru-RU" sz="3200" b="1" dirty="0" smtClean="0"/>
              <a:t>1977 год.</a:t>
            </a:r>
          </a:p>
          <a:p>
            <a:r>
              <a:rPr lang="ru-RU" sz="3200" b="1" dirty="0" smtClean="0"/>
              <a:t>12 декабря 1993 года </a:t>
            </a:r>
            <a:r>
              <a:rPr lang="ru-RU" sz="3200" dirty="0" smtClean="0"/>
              <a:t>– принята Конституция Российской Федерации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ИСТОРИЧЕСКАЯ СПРАВКА: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6802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sz="3200" b="1" i="1" dirty="0">
                <a:solidFill>
                  <a:srgbClr val="333399"/>
                </a:solidFill>
                <a:latin typeface="Times New Roman" pitchFamily="16" charset="0"/>
                <a:ea typeface="Microsoft YaHei" charset="-122"/>
                <a:cs typeface="Arial" charset="0"/>
              </a:rPr>
              <a:t>ГОСУДАРСТВЕННЫЕ СИМВОЛЫ РОССИЙСКОЙ ФЕДЕРАЦИИ</a:t>
            </a:r>
            <a:br>
              <a:rPr lang="ru-RU" sz="3200" b="1" i="1" dirty="0">
                <a:solidFill>
                  <a:srgbClr val="333399"/>
                </a:solidFill>
                <a:latin typeface="Times New Roman" pitchFamily="16" charset="0"/>
                <a:ea typeface="Microsoft YaHei" charset="-122"/>
                <a:cs typeface="Arial" charset="0"/>
              </a:rPr>
            </a:br>
            <a:endParaRPr lang="ru-RU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560839" cy="464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50795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 РФ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школа\Pictures\0008-008-1_Rossija-svjaschennaja-nasha-derzhava-Rossija-ljubimaja-nasha-stra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956" y="980728"/>
            <a:ext cx="736244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2442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ФЛАГ РФ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402941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4048" y="2106843"/>
            <a:ext cx="3600400" cy="4090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  <a:buSzPct val="60000"/>
            </a:pPr>
            <a:r>
              <a:rPr lang="ru-RU" sz="3200" b="1" i="1" dirty="0" smtClean="0">
                <a:latin typeface="Castellar" pitchFamily="16" charset="0"/>
                <a:ea typeface="Microsoft YaHei" charset="-122"/>
              </a:rPr>
              <a:t>На нашем флаге</a:t>
            </a:r>
          </a:p>
          <a:p>
            <a:pPr>
              <a:spcBef>
                <a:spcPts val="800"/>
              </a:spcBef>
              <a:buSzPct val="60000"/>
            </a:pPr>
            <a:r>
              <a:rPr lang="ru-RU" sz="3200" b="1" i="1" dirty="0" smtClean="0">
                <a:latin typeface="Castellar" pitchFamily="16" charset="0"/>
                <a:ea typeface="Microsoft YaHei" charset="-122"/>
              </a:rPr>
              <a:t> три цвета: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ru-RU" sz="3200" b="1" i="1" dirty="0" smtClean="0">
                <a:solidFill>
                  <a:srgbClr val="FFFF66"/>
                </a:solidFill>
                <a:latin typeface="Castellar" pitchFamily="16" charset="0"/>
                <a:ea typeface="Microsoft YaHei" charset="-122"/>
              </a:rPr>
              <a:t>Белый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ru-RU" sz="3200" b="1" i="1" dirty="0" smtClean="0">
                <a:solidFill>
                  <a:srgbClr val="333399"/>
                </a:solidFill>
                <a:latin typeface="Castellar" pitchFamily="16" charset="0"/>
                <a:ea typeface="Microsoft YaHei" charset="-122"/>
              </a:rPr>
              <a:t>Синий</a:t>
            </a:r>
          </a:p>
          <a:p>
            <a:pPr>
              <a:spcBef>
                <a:spcPts val="700"/>
              </a:spcBef>
              <a:buClr>
                <a:srgbClr val="3333CC"/>
              </a:buClr>
              <a:buSzPct val="60000"/>
              <a:buFont typeface="Wingdings" charset="2"/>
              <a:buChar char=""/>
            </a:pPr>
            <a:r>
              <a:rPr lang="ru-RU" sz="3200" b="1" i="1" dirty="0" smtClean="0">
                <a:solidFill>
                  <a:srgbClr val="FF0000"/>
                </a:solidFill>
                <a:latin typeface="Castellar" pitchFamily="16" charset="0"/>
                <a:ea typeface="Microsoft YaHei" charset="-122"/>
              </a:rPr>
              <a:t>Красный</a:t>
            </a:r>
          </a:p>
          <a:p>
            <a:pPr>
              <a:spcBef>
                <a:spcPts val="700"/>
              </a:spcBef>
              <a:buSzPct val="60000"/>
            </a:pPr>
            <a:endParaRPr lang="ru-RU" sz="3200" b="1" i="1" dirty="0" smtClean="0">
              <a:solidFill>
                <a:srgbClr val="FF0000"/>
              </a:solidFill>
              <a:latin typeface="Castellar" pitchFamily="16" charset="0"/>
              <a:ea typeface="Microsoft YaHei" charset="-122"/>
            </a:endParaRPr>
          </a:p>
          <a:p>
            <a:pPr>
              <a:spcBef>
                <a:spcPts val="700"/>
              </a:spcBef>
              <a:buSzPct val="60000"/>
            </a:pPr>
            <a:r>
              <a:rPr lang="ru-RU" sz="3200" b="1" i="1" dirty="0" smtClean="0">
                <a:latin typeface="Castellar" pitchFamily="16" charset="0"/>
                <a:ea typeface="Microsoft YaHei" charset="-122"/>
              </a:rPr>
              <a:t>Флаг - </a:t>
            </a:r>
            <a:r>
              <a:rPr lang="ru-RU" sz="3200" b="1" i="1" dirty="0" err="1" smtClean="0">
                <a:latin typeface="Castellar" pitchFamily="16" charset="0"/>
                <a:ea typeface="Microsoft YaHei" charset="-122"/>
              </a:rPr>
              <a:t>триколор</a:t>
            </a:r>
            <a:endParaRPr lang="ru-RU" sz="3200" b="1" i="1" dirty="0">
              <a:latin typeface="Castellar" pitchFamily="16" charset="0"/>
              <a:ea typeface="Microsoft YaHe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5342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529585"/>
            <a:ext cx="7408333" cy="46413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ГЕРБ РФ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195736" y="1305719"/>
            <a:ext cx="4464496" cy="4859585"/>
            <a:chOff x="204" y="1344"/>
            <a:chExt cx="2221" cy="2675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1344"/>
              <a:ext cx="2221" cy="2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204" y="1344"/>
              <a:ext cx="2221" cy="2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en-GB"/>
              </a:defPPr>
              <a:lvl1pPr algn="ctr" defTabSz="449263" rtl="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kern="1200">
                  <a:solidFill>
                    <a:schemeClr val="bg1"/>
                  </a:solidFill>
                  <a:latin typeface="Tahoma" pitchFamily="32" charset="0"/>
                  <a:ea typeface="+mn-ea"/>
                  <a:cs typeface="Arial" charset="0"/>
                </a:defRPr>
              </a:lvl1pPr>
              <a:lvl2pPr marL="742950" indent="-285750" algn="ctr" defTabSz="449263" rtl="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kern="1200">
                  <a:solidFill>
                    <a:schemeClr val="bg1"/>
                  </a:solidFill>
                  <a:latin typeface="Tahoma" pitchFamily="32" charset="0"/>
                  <a:ea typeface="+mn-ea"/>
                  <a:cs typeface="Arial" charset="0"/>
                </a:defRPr>
              </a:lvl2pPr>
              <a:lvl3pPr marL="1143000" indent="-228600" algn="ctr" defTabSz="449263" rtl="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kern="1200">
                  <a:solidFill>
                    <a:schemeClr val="bg1"/>
                  </a:solidFill>
                  <a:latin typeface="Tahoma" pitchFamily="32" charset="0"/>
                  <a:ea typeface="+mn-ea"/>
                  <a:cs typeface="Arial" charset="0"/>
                </a:defRPr>
              </a:lvl3pPr>
              <a:lvl4pPr marL="1600200" indent="-228600" algn="ctr" defTabSz="449263" rtl="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kern="1200">
                  <a:solidFill>
                    <a:schemeClr val="bg1"/>
                  </a:solidFill>
                  <a:latin typeface="Tahoma" pitchFamily="32" charset="0"/>
                  <a:ea typeface="+mn-ea"/>
                  <a:cs typeface="Arial" charset="0"/>
                </a:defRPr>
              </a:lvl4pPr>
              <a:lvl5pPr marL="2057400" indent="-228600" algn="ctr" defTabSz="449263" rtl="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defRPr kern="1200">
                  <a:solidFill>
                    <a:schemeClr val="bg1"/>
                  </a:solidFill>
                  <a:latin typeface="Tahoma" pitchFamily="32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bg1"/>
                  </a:solidFill>
                  <a:latin typeface="Tahoma" pitchFamily="32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bg1"/>
                  </a:solidFill>
                  <a:latin typeface="Tahoma" pitchFamily="32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bg1"/>
                  </a:solidFill>
                  <a:latin typeface="Tahoma" pitchFamily="32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bg1"/>
                  </a:solidFill>
                  <a:latin typeface="Tahoma" pitchFamily="32" charset="0"/>
                  <a:ea typeface="+mn-ea"/>
                  <a:cs typeface="Arial" charset="0"/>
                </a:defRPr>
              </a:lvl9pPr>
            </a:lstStyle>
            <a:p>
              <a:pPr marL="0" marR="0" lvl="0" indent="0" algn="ctr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pitchFamily="32" charset="0"/>
                <a:ea typeface="Microsoft YaHei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2396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</TotalTime>
  <Words>195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Слайд 1</vt:lpstr>
      <vt:lpstr>Россия</vt:lpstr>
      <vt:lpstr>Москва</vt:lpstr>
      <vt:lpstr>Конституция – основной закон государства</vt:lpstr>
      <vt:lpstr>ИСТОРИЧЕСКАЯ СПРАВКА:</vt:lpstr>
      <vt:lpstr>ГОСУДАРСТВЕННЫЕ СИМВОЛЫ РОССИЙСКОЙ ФЕДЕРАЦИИ </vt:lpstr>
      <vt:lpstr>ГИМН РФ</vt:lpstr>
      <vt:lpstr>ФЛАГ РФ</vt:lpstr>
      <vt:lpstr>ГЕРБ РФ</vt:lpstr>
      <vt:lpstr>Россия – многонациональная страна</vt:lpstr>
      <vt:lpstr>Ст. 19 Конституции РФ</vt:lpstr>
      <vt:lpstr>ДЕМОКРАТИЯ – форма политической организации общества, основанная на признании народа в качестве источника власти</vt:lpstr>
      <vt:lpstr>Слайд 13</vt:lpstr>
      <vt:lpstr>ПРЕЗИДЕНТ – выбранный глава государства, призванный проводить политику, направленную на стабилизацию и упорядочивание жизнедеятельности общества и государства.</vt:lpstr>
      <vt:lpstr>Президент Российской Федерации Владимир Владимирович Путин</vt:lpstr>
      <vt:lpstr>Право на образование</vt:lpstr>
      <vt:lpstr>Паспорт гражданина РФ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лет Конституции Российской Федерации</dc:title>
  <dc:creator>школа</dc:creator>
  <cp:lastModifiedBy>Пользователь Windows</cp:lastModifiedBy>
  <cp:revision>8</cp:revision>
  <dcterms:created xsi:type="dcterms:W3CDTF">2013-10-20T10:10:25Z</dcterms:created>
  <dcterms:modified xsi:type="dcterms:W3CDTF">2017-12-10T13:33:28Z</dcterms:modified>
</cp:coreProperties>
</file>