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81277-9221-462A-9E09-B0E05D747914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B5FC-C32F-409B-8BE6-B79C3B5E7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111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81277-9221-462A-9E09-B0E05D747914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B5FC-C32F-409B-8BE6-B79C3B5E7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92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81277-9221-462A-9E09-B0E05D747914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B5FC-C32F-409B-8BE6-B79C3B5E7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773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81277-9221-462A-9E09-B0E05D747914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B5FC-C32F-409B-8BE6-B79C3B5E7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338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81277-9221-462A-9E09-B0E05D747914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B5FC-C32F-409B-8BE6-B79C3B5E7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989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81277-9221-462A-9E09-B0E05D747914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B5FC-C32F-409B-8BE6-B79C3B5E7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740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81277-9221-462A-9E09-B0E05D747914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B5FC-C32F-409B-8BE6-B79C3B5E7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193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81277-9221-462A-9E09-B0E05D747914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B5FC-C32F-409B-8BE6-B79C3B5E7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116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81277-9221-462A-9E09-B0E05D747914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B5FC-C32F-409B-8BE6-B79C3B5E7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613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81277-9221-462A-9E09-B0E05D747914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B5FC-C32F-409B-8BE6-B79C3B5E7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342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81277-9221-462A-9E09-B0E05D747914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B5FC-C32F-409B-8BE6-B79C3B5E7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908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81277-9221-462A-9E09-B0E05D747914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0EB5FC-C32F-409B-8BE6-B79C3B5E7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738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052736"/>
            <a:ext cx="7772400" cy="4278337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ПРИНЦИПЫ КЛАССИЧЕСКОЙ МЕХАНИКИ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161416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ПРИНЦИП ОТНОСИТЕЛЬНОСТИ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asom-mena.org/wp-content/uploads/2014/11/Galileo-s-Ship-816x46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72816"/>
            <a:ext cx="7772400" cy="4438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709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Принцип относительности Галилея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механические явления протекают одинаково во всех инерциальных системах отсчета при одинаковых начальных условиях</a:t>
            </a:r>
            <a:endParaRPr lang="ru-RU" sz="4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456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mypresentation.ru/documents/212baf4ceeb0b527d693c850960f6541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9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625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Домашнее задание:</a:t>
            </a:r>
          </a:p>
          <a:p>
            <a:pPr marL="0" indent="0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§ 13, </a:t>
            </a:r>
          </a:p>
          <a:p>
            <a:pPr marL="0" indent="0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вопросы 1-5 на стр.52,</a:t>
            </a:r>
          </a:p>
          <a:p>
            <a:pPr marL="0" indent="0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Упр. 5(1)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04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ПРИНЦИП НЕЗАВИСИМОСТИ ДЕЙСТВИЯ СИЛ  или ПРИНЦИП СУПЕРПОЗИЦИИ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708920"/>
            <a:ext cx="7920880" cy="341724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если на тело одновременно действуют несколько сил, то каждая из них сообщает телу такое же ускорение, какое она сообщала бы, если бы действовала одна</a:t>
            </a:r>
          </a:p>
        </p:txBody>
      </p:sp>
    </p:spTree>
    <p:extLst>
      <p:ext uri="{BB962C8B-B14F-4D97-AF65-F5344CB8AC3E}">
        <p14:creationId xmlns:p14="http://schemas.microsoft.com/office/powerpoint/2010/main" val="299161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1"/>
            <a:ext cx="8229600" cy="1656184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Равнодействующая сила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равна векторной сумме сил, одновременно действующих на тело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лок-схема: узел 3"/>
          <p:cNvSpPr/>
          <p:nvPr/>
        </p:nvSpPr>
        <p:spPr>
          <a:xfrm rot="775493">
            <a:off x="4007427" y="1927490"/>
            <a:ext cx="598407" cy="63083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>
            <a:stCxn id="4" idx="4"/>
            <a:endCxn id="15" idx="0"/>
          </p:cNvCxnSpPr>
          <p:nvPr/>
        </p:nvCxnSpPr>
        <p:spPr>
          <a:xfrm flipH="1">
            <a:off x="4204897" y="2550337"/>
            <a:ext cx="31183" cy="1282038"/>
          </a:xfrm>
          <a:prstGeom prst="line">
            <a:avLst/>
          </a:prstGeom>
          <a:ln w="76200">
            <a:prstDash val="sysDot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stCxn id="4" idx="4"/>
            <a:endCxn id="14" idx="7"/>
          </p:cNvCxnSpPr>
          <p:nvPr/>
        </p:nvCxnSpPr>
        <p:spPr>
          <a:xfrm flipH="1">
            <a:off x="3624626" y="2550337"/>
            <a:ext cx="611454" cy="1118699"/>
          </a:xfrm>
          <a:prstGeom prst="line">
            <a:avLst/>
          </a:prstGeom>
          <a:ln w="76200">
            <a:prstDash val="soli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Блок-схема: узел 14"/>
          <p:cNvSpPr/>
          <p:nvPr/>
        </p:nvSpPr>
        <p:spPr>
          <a:xfrm>
            <a:off x="3587357" y="3832375"/>
            <a:ext cx="1235080" cy="1201437"/>
          </a:xfrm>
          <a:prstGeom prst="flowChartConnector">
            <a:avLst/>
          </a:prstGeom>
          <a:solidFill>
            <a:schemeClr val="bg1"/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  <a:prstDash val="sysDash"/>
              </a:ln>
            </a:endParaRPr>
          </a:p>
        </p:txBody>
      </p:sp>
      <p:sp>
        <p:nvSpPr>
          <p:cNvPr id="14" name="Блок-схема: узел 13"/>
          <p:cNvSpPr/>
          <p:nvPr/>
        </p:nvSpPr>
        <p:spPr>
          <a:xfrm rot="20857644">
            <a:off x="2642336" y="3576051"/>
            <a:ext cx="1271704" cy="122413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Блок-схема: узел 42"/>
          <p:cNvSpPr/>
          <p:nvPr/>
        </p:nvSpPr>
        <p:spPr>
          <a:xfrm>
            <a:off x="3203848" y="4077073"/>
            <a:ext cx="216024" cy="216024"/>
          </a:xfrm>
          <a:prstGeom prst="flowChartConnector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5" name="Прямая со стрелкой 44"/>
          <p:cNvCxnSpPr>
            <a:stCxn id="43" idx="7"/>
          </p:cNvCxnSpPr>
          <p:nvPr/>
        </p:nvCxnSpPr>
        <p:spPr>
          <a:xfrm flipV="1">
            <a:off x="3388236" y="3109686"/>
            <a:ext cx="542117" cy="999023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3341333" y="4241530"/>
            <a:ext cx="33672" cy="111210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3930353" y="3109686"/>
            <a:ext cx="14103" cy="1183411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flipH="1">
            <a:off x="3375006" y="4293097"/>
            <a:ext cx="555347" cy="106054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>
            <a:off x="3341333" y="4185086"/>
            <a:ext cx="596071" cy="56444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9" name="TextBox 58"/>
              <p:cNvSpPr txBox="1"/>
              <p:nvPr/>
            </p:nvSpPr>
            <p:spPr>
              <a:xfrm>
                <a:off x="2880408" y="3019224"/>
                <a:ext cx="795560" cy="4347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ru-RU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ru-RU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ru-RU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упр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ru-RU" b="1" dirty="0"/>
              </a:p>
            </p:txBody>
          </p:sp>
        </mc:Choice>
        <mc:Fallback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408" y="3019224"/>
                <a:ext cx="795560" cy="434799"/>
              </a:xfrm>
              <a:prstGeom prst="rect">
                <a:avLst/>
              </a:prstGeom>
              <a:blipFill rotWithShape="1">
                <a:blip r:embed="rId2"/>
                <a:stretch>
                  <a:fillRect b="-13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0" name="TextBox 59"/>
              <p:cNvSpPr txBox="1"/>
              <p:nvPr/>
            </p:nvSpPr>
            <p:spPr>
              <a:xfrm>
                <a:off x="2723261" y="4868841"/>
                <a:ext cx="864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/>
                        </a:rPr>
                        <m:t>𝒎</m:t>
                      </m:r>
                      <m:acc>
                        <m:accPr>
                          <m:chr m:val="⃗"/>
                          <m:ctrlPr>
                            <a:rPr lang="en-US" b="1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1" i="1" smtClean="0">
                              <a:latin typeface="Cambria Math"/>
                            </a:rPr>
                            <m:t>𝒈</m:t>
                          </m:r>
                        </m:e>
                      </m:acc>
                    </m:oMath>
                  </m:oMathPara>
                </a14:m>
                <a:endParaRPr lang="ru-RU" b="1" dirty="0"/>
              </a:p>
            </p:txBody>
          </p:sp>
        </mc:Choice>
        <mc:Fallback>
          <p:sp>
            <p:nvSpPr>
              <p:cNvPr id="60" name="TextBox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3261" y="4868841"/>
                <a:ext cx="864096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1" name="TextBox 60"/>
              <p:cNvSpPr txBox="1"/>
              <p:nvPr/>
            </p:nvSpPr>
            <p:spPr>
              <a:xfrm>
                <a:off x="3497418" y="3782154"/>
                <a:ext cx="357099" cy="4029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ru-RU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𝑹</m:t>
                          </m:r>
                        </m:e>
                      </m:acc>
                    </m:oMath>
                  </m:oMathPara>
                </a14:m>
                <a:endParaRPr lang="ru-RU" b="1" dirty="0"/>
              </a:p>
            </p:txBody>
          </p:sp>
        </mc:Choice>
        <mc:Fallback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7418" y="3782154"/>
                <a:ext cx="357099" cy="4029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6668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узел 3"/>
          <p:cNvSpPr/>
          <p:nvPr/>
        </p:nvSpPr>
        <p:spPr>
          <a:xfrm>
            <a:off x="3659457" y="2528900"/>
            <a:ext cx="1440160" cy="1440160"/>
          </a:xfrm>
          <a:prstGeom prst="flowChartConnector">
            <a:avLst/>
          </a:prstGeom>
          <a:solidFill>
            <a:schemeClr val="tx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 стрелкой 5"/>
          <p:cNvCxnSpPr>
            <a:stCxn id="11" idx="6"/>
          </p:cNvCxnSpPr>
          <p:nvPr/>
        </p:nvCxnSpPr>
        <p:spPr>
          <a:xfrm>
            <a:off x="4475107" y="3249025"/>
            <a:ext cx="2257133" cy="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827584" y="3248980"/>
            <a:ext cx="2448272" cy="45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Блок-схема: узел 10"/>
          <p:cNvSpPr/>
          <p:nvPr/>
        </p:nvSpPr>
        <p:spPr>
          <a:xfrm>
            <a:off x="4283968" y="3159015"/>
            <a:ext cx="191139" cy="18002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 стрелкой 7"/>
          <p:cNvCxnSpPr>
            <a:stCxn id="11" idx="2"/>
          </p:cNvCxnSpPr>
          <p:nvPr/>
        </p:nvCxnSpPr>
        <p:spPr>
          <a:xfrm flipH="1" flipV="1">
            <a:off x="2915816" y="3248980"/>
            <a:ext cx="1368152" cy="45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827584" y="3579061"/>
                <a:ext cx="864096" cy="5754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ru-RU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ru-RU" sz="2800" b="1" i="1" smtClean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b="1" i="1" smtClean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en-US" sz="2800" b="1" i="1" smtClean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ru-RU" sz="2800" b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3579061"/>
                <a:ext cx="864096" cy="57547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5868144" y="3611358"/>
                <a:ext cx="864096" cy="5754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ru-RU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ru-RU" sz="2800" b="1" i="1" smtClean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b="1" i="1" smtClean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en-US" sz="2800" b="1" i="1" smtClean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ru-RU" sz="2800" b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8144" y="3611358"/>
                <a:ext cx="864096" cy="57547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2915816" y="3579061"/>
                <a:ext cx="864096" cy="5754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ru-RU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𝑹</m:t>
                          </m:r>
                        </m:e>
                      </m:acc>
                    </m:oMath>
                  </m:oMathPara>
                </a14:m>
                <a:endParaRPr lang="ru-RU" sz="2800" b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16" y="3579061"/>
                <a:ext cx="864096" cy="57547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2292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Формулируя законы Ньютона, необходимо иметь ввиду, что в реальных ситуациях </a:t>
            </a:r>
          </a:p>
          <a:p>
            <a:pPr marL="0" indent="0" algn="just">
              <a:buNone/>
            </a:pPr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на любое тело действуют несколько сил</a:t>
            </a:r>
            <a:endParaRPr lang="ru-RU" sz="48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507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Второй закон Ньютона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ru-RU" b="1" i="1" smtClean="0">
                            <a:latin typeface="Cambria Math"/>
                            <a:cs typeface="Times New Roman" pitchFamily="18" charset="0"/>
                          </a:rPr>
                        </m:ctrlPr>
                      </m:accPr>
                      <m:e>
                        <m:r>
                          <a:rPr lang="en-US" b="1" i="1" smtClean="0">
                            <a:latin typeface="Cambria Math"/>
                            <a:cs typeface="Times New Roman" pitchFamily="18" charset="0"/>
                          </a:rPr>
                          <m:t>𝑭</m:t>
                        </m:r>
                      </m:e>
                    </m:acc>
                    <m:r>
                      <a:rPr lang="en-US" b="1" i="1" smtClean="0">
                        <a:latin typeface="Cambria Math"/>
                        <a:cs typeface="Times New Roman" pitchFamily="18" charset="0"/>
                      </a:rPr>
                      <m:t>=</m:t>
                    </m:r>
                    <m:r>
                      <a:rPr lang="en-US" b="1" i="1" smtClean="0">
                        <a:latin typeface="Cambria Math"/>
                        <a:cs typeface="Times New Roman" pitchFamily="18" charset="0"/>
                      </a:rPr>
                      <m:t>𝒎</m:t>
                    </m:r>
                    <m:acc>
                      <m:accPr>
                        <m:chr m:val="⃗"/>
                        <m:ctrlPr>
                          <a:rPr lang="en-US" b="1" i="1" smtClean="0">
                            <a:latin typeface="Cambria Math"/>
                            <a:cs typeface="Times New Roman" pitchFamily="18" charset="0"/>
                          </a:rPr>
                        </m:ctrlPr>
                      </m:accPr>
                      <m:e>
                        <m:r>
                          <a:rPr lang="en-US" b="1" i="1" smtClean="0">
                            <a:latin typeface="Cambria Math"/>
                            <a:cs typeface="Times New Roman" pitchFamily="18" charset="0"/>
                          </a:rPr>
                          <m:t>𝒂</m:t>
                        </m:r>
                      </m:e>
                    </m:acc>
                  </m:oMath>
                </a14:m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ru-RU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b="-1276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1600200"/>
                <a:ext cx="8640960" cy="4525963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buNone/>
                </a:pP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Здесь речь идёт именно о равнодействующей силе, и математически этот закон точнее записать так:</a:t>
                </a:r>
                <a:endParaRPr lang="ru-RU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ru-RU" sz="5400" b="1" i="1" smtClean="0">
                              <a:latin typeface="Cambria Math"/>
                              <a:cs typeface="Times New Roman" pitchFamily="18" charset="0"/>
                            </a:rPr>
                          </m:ctrlPr>
                        </m:accPr>
                        <m:e>
                          <m:r>
                            <a:rPr lang="en-US" sz="5400" b="1" i="1" smtClean="0">
                              <a:latin typeface="Cambria Math"/>
                              <a:cs typeface="Times New Roman" pitchFamily="18" charset="0"/>
                            </a:rPr>
                            <m:t>𝑹</m:t>
                          </m:r>
                        </m:e>
                      </m:acc>
                      <m:r>
                        <a:rPr lang="en-US" sz="5400" b="1" i="1" smtClean="0">
                          <a:latin typeface="Cambria Math"/>
                          <a:cs typeface="Times New Roman" pitchFamily="18" charset="0"/>
                        </a:rPr>
                        <m:t>=</m:t>
                      </m:r>
                      <m:r>
                        <a:rPr lang="en-US" sz="5400" b="1" i="1" smtClean="0">
                          <a:latin typeface="Cambria Math"/>
                          <a:cs typeface="Times New Roman" pitchFamily="18" charset="0"/>
                        </a:rPr>
                        <m:t>𝒎</m:t>
                      </m:r>
                      <m:acc>
                        <m:accPr>
                          <m:chr m:val="⃗"/>
                          <m:ctrlPr>
                            <a:rPr lang="en-US" sz="5400" b="1" i="1" smtClean="0">
                              <a:latin typeface="Cambria Math"/>
                              <a:cs typeface="Times New Roman" pitchFamily="18" charset="0"/>
                            </a:rPr>
                          </m:ctrlPr>
                        </m:accPr>
                        <m:e>
                          <m:r>
                            <a:rPr lang="en-US" sz="5400" b="1" i="1" smtClean="0">
                              <a:latin typeface="Cambria Math"/>
                              <a:cs typeface="Times New Roman" pitchFamily="18" charset="0"/>
                            </a:rPr>
                            <m:t>𝒂</m:t>
                          </m:r>
                        </m:e>
                      </m:acc>
                      <m:r>
                        <a:rPr lang="ru-RU" sz="5400" b="1" i="1" smtClean="0">
                          <a:latin typeface="Cambria Math"/>
                          <a:cs typeface="Times New Roman" pitchFamily="18" charset="0"/>
                        </a:rPr>
                        <m:t>, </m:t>
                      </m:r>
                    </m:oMath>
                  </m:oMathPara>
                </a14:m>
                <a:endParaRPr lang="ru-RU" sz="5400" b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endParaRPr lang="ru-RU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где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ru-RU" b="1" i="1" smtClean="0">
                            <a:latin typeface="Cambria Math"/>
                            <a:cs typeface="Times New Roman" pitchFamily="18" charset="0"/>
                          </a:rPr>
                        </m:ctrlPr>
                      </m:accPr>
                      <m:e>
                        <m:r>
                          <a:rPr lang="en-US" b="1" i="1" smtClean="0">
                            <a:latin typeface="Cambria Math"/>
                            <a:cs typeface="Times New Roman" pitchFamily="18" charset="0"/>
                          </a:rPr>
                          <m:t>𝑹</m:t>
                        </m:r>
                      </m:e>
                    </m:acc>
                    <m:r>
                      <a:rPr lang="en-US" b="1" i="1" smtClean="0">
                        <a:latin typeface="Cambria Math"/>
                        <a:cs typeface="Times New Roman" pitchFamily="18" charset="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b="1" i="1" smtClean="0">
                            <a:latin typeface="Cambria Math"/>
                            <a:cs typeface="Times New Roman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b="1" i="1" smtClean="0">
                                <a:latin typeface="Cambria Math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/>
                                <a:cs typeface="Times New Roman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e>
                    </m:acc>
                    <m:r>
                      <a:rPr lang="en-US" b="1" i="1" smtClean="0">
                        <a:latin typeface="Cambria Math"/>
                        <a:cs typeface="Times New Roman" pitchFamily="18" charset="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b="1" i="1" smtClean="0">
                            <a:latin typeface="Cambria Math"/>
                            <a:cs typeface="Times New Roman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b="1" i="1" smtClean="0">
                                <a:latin typeface="Cambria Math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/>
                                <a:cs typeface="Times New Roman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/>
                                <a:cs typeface="Times New Roman" pitchFamily="18" charset="0"/>
                              </a:rPr>
                              <m:t>𝟐</m:t>
                            </m:r>
                          </m:sub>
                        </m:sSub>
                      </m:e>
                    </m:acc>
                    <m:r>
                      <a:rPr lang="en-US" b="1" i="1" smtClean="0">
                        <a:latin typeface="Cambria Math"/>
                        <a:cs typeface="Times New Roman" pitchFamily="18" charset="0"/>
                      </a:rPr>
                      <m:t>+…+</m:t>
                    </m:r>
                    <m:acc>
                      <m:accPr>
                        <m:chr m:val="⃗"/>
                        <m:ctrlPr>
                          <a:rPr lang="en-US" b="1" i="1" smtClean="0">
                            <a:latin typeface="Cambria Math"/>
                            <a:cs typeface="Times New Roman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b="1" i="1" smtClean="0">
                                <a:latin typeface="Cambria Math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/>
                                <a:cs typeface="Times New Roman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/>
                                <a:cs typeface="Times New Roman" pitchFamily="18" charset="0"/>
                              </a:rPr>
                              <m:t>𝒏</m:t>
                            </m:r>
                          </m:sub>
                        </m:sSub>
                      </m:e>
                    </m:acc>
                  </m:oMath>
                </a14:m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- равнодействующая всех сил, действующих на тело</a:t>
                </a:r>
                <a:endParaRPr lang="ru-RU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600200"/>
                <a:ext cx="8640960" cy="4525963"/>
              </a:xfrm>
              <a:blipFill rotWithShape="1">
                <a:blip r:embed="rId3"/>
                <a:stretch>
                  <a:fillRect l="-1763" t="-1887" r="-183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415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1835696" y="1844824"/>
                <a:ext cx="5184576" cy="2360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5400" b="0" i="1" smtClean="0">
                          <a:latin typeface="Cambria Math"/>
                        </a:rPr>
                        <m:t>𝑚</m:t>
                      </m:r>
                      <m:acc>
                        <m:accPr>
                          <m:chr m:val="⃗"/>
                          <m:ctrlPr>
                            <a:rPr lang="en-US" sz="5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5400" b="0" i="1" smtClean="0">
                              <a:latin typeface="Cambria Math"/>
                            </a:rPr>
                            <m:t>𝑎</m:t>
                          </m:r>
                        </m:e>
                      </m:acc>
                      <m:r>
                        <a:rPr lang="en-US" sz="5400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5400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5400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sz="5400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sz="5400" b="0" i="1" smtClean="0">
                              <a:latin typeface="Cambria Math"/>
                            </a:rPr>
                            <m:t>𝑛</m:t>
                          </m:r>
                        </m:sup>
                        <m:e>
                          <m:acc>
                            <m:accPr>
                              <m:chr m:val="⃗"/>
                              <m:ctrlPr>
                                <a:rPr lang="en-US" sz="5400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54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5400" b="0" i="1" smtClean="0">
                                      <a:latin typeface="Cambria Math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sz="5400" b="0" i="1" smtClean="0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acc>
                        </m:e>
                      </m:nary>
                    </m:oMath>
                  </m:oMathPara>
                </a14:m>
                <a:endParaRPr lang="ru-RU" sz="54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1844824"/>
                <a:ext cx="5184576" cy="236077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2743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Первый закон Ньютона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существуют системы отсчета, относительно которых тело </a:t>
            </a:r>
            <a:r>
              <a:rPr lang="ru-RU" sz="2800" i="1" u="sng" dirty="0" smtClean="0">
                <a:latin typeface="Times New Roman" pitchFamily="18" charset="0"/>
                <a:cs typeface="Times New Roman" pitchFamily="18" charset="0"/>
              </a:rPr>
              <a:t>в отсутствие внешнего воздействия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сохраняет своё состояние равномерного прямолинейного движения</a:t>
            </a:r>
          </a:p>
          <a:p>
            <a:pPr marL="0" indent="0" algn="just">
              <a:buNone/>
            </a:pP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существуют системы отсчета, относительно которых тело сохраняет  состояние равномерного прямолинейного движения или покоя,  если равнодействующая сил, действующих на тело, равна нулю</a:t>
            </a:r>
          </a:p>
          <a:p>
            <a:pPr marL="0" indent="0" algn="just">
              <a:buNone/>
            </a:pP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171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57298"/>
            <a:ext cx="6624736" cy="3038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6880" y="3501008"/>
            <a:ext cx="6624736" cy="3038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Прямая со стрелкой 5"/>
          <p:cNvCxnSpPr/>
          <p:nvPr/>
        </p:nvCxnSpPr>
        <p:spPr>
          <a:xfrm>
            <a:off x="6444208" y="5157192"/>
            <a:ext cx="2088232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7488324" y="4437112"/>
            <a:ext cx="684076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7629703" y="3851756"/>
                <a:ext cx="54269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ru-RU" sz="3200" b="1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3200" b="1" i="1" smtClean="0">
                              <a:latin typeface="Cambria Math"/>
                            </a:rPr>
                            <m:t>𝒂</m:t>
                          </m:r>
                        </m:e>
                      </m:acc>
                    </m:oMath>
                  </m:oMathPara>
                </a14:m>
                <a:endParaRPr lang="ru-RU" sz="3200" b="1" dirty="0"/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9703" y="3851756"/>
                <a:ext cx="542697" cy="5847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9521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253</Words>
  <Application>Microsoft Office PowerPoint</Application>
  <PresentationFormat>Экран (4:3)</PresentationFormat>
  <Paragraphs>30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ПРИНЦИПЫ КЛАССИЧЕСКОЙ МЕХАНИКИ</vt:lpstr>
      <vt:lpstr>ПРИНЦИП НЕЗАВИСИМОСТИ ДЕЙСТВИЯ СИЛ  или ПРИНЦИП СУПЕРПОЗИЦИИ</vt:lpstr>
      <vt:lpstr>Презентация PowerPoint</vt:lpstr>
      <vt:lpstr>Презентация PowerPoint</vt:lpstr>
      <vt:lpstr>Презентация PowerPoint</vt:lpstr>
      <vt:lpstr>Второй закон Ньютона F ⃗=ma ⃗ </vt:lpstr>
      <vt:lpstr>Презентация PowerPoint</vt:lpstr>
      <vt:lpstr>Первый закон Ньютона</vt:lpstr>
      <vt:lpstr>Презентация PowerPoint</vt:lpstr>
      <vt:lpstr>ПРИНЦИП ОТНОСИТЕЛЬНОСТИ</vt:lpstr>
      <vt:lpstr>Принцип относительности Галилея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ПРИНЦИПЫ КЛАССИЧЕСКОЙ МЕХАНИКИ</dc:title>
  <dc:creator>alexandr rodichev</dc:creator>
  <cp:lastModifiedBy>alexandr rodichev</cp:lastModifiedBy>
  <cp:revision>8</cp:revision>
  <dcterms:created xsi:type="dcterms:W3CDTF">2017-10-08T16:40:52Z</dcterms:created>
  <dcterms:modified xsi:type="dcterms:W3CDTF">2017-10-08T17:55:42Z</dcterms:modified>
</cp:coreProperties>
</file>