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3" r:id="rId4"/>
    <p:sldId id="274" r:id="rId5"/>
    <p:sldId id="275" r:id="rId6"/>
    <p:sldId id="295" r:id="rId7"/>
    <p:sldId id="258" r:id="rId8"/>
    <p:sldId id="260" r:id="rId9"/>
    <p:sldId id="293" r:id="rId10"/>
    <p:sldId id="276" r:id="rId11"/>
    <p:sldId id="294" r:id="rId12"/>
    <p:sldId id="296" r:id="rId13"/>
    <p:sldId id="269" r:id="rId14"/>
    <p:sldId id="291" r:id="rId15"/>
    <p:sldId id="292" r:id="rId16"/>
    <p:sldId id="29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001C74"/>
    <a:srgbClr val="003399"/>
    <a:srgbClr val="000000"/>
    <a:srgbClr val="990000"/>
    <a:srgbClr val="045C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3" autoAdjust="0"/>
    <p:restoredTop sz="94514" autoAdjust="0"/>
  </p:normalViewPr>
  <p:slideViewPr>
    <p:cSldViewPr>
      <p:cViewPr varScale="1">
        <p:scale>
          <a:sx n="73" d="100"/>
          <a:sy n="73" d="100"/>
        </p:scale>
        <p:origin x="178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45DF-6AB6-4370-80AF-D8773B6F28F6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BD2AA-D8DC-41E1-9D3B-549B0A677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8C2E5-DCE0-468E-AD34-5DF3BCA035D2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18815-F74F-4FAD-B2A8-AD84C3D7A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4094C-D64A-4092-AF9C-61042151B9F9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23AE-21D5-4312-B4C2-037FAE3AE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3A68D-6333-4C5E-86A5-0D27C2E74626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C5C1B-BB08-4EFF-ABDC-4ECF65E68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0A2E6-30AE-4C97-ABBE-FE9D7794D69E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53B00-DC5E-444F-8532-7AE0A8B1B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C0D48-211C-4FA1-8DBC-5EEDA756D6DE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497CC-BA0C-4CF5-8D37-5B05D60CC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496AA-CB4A-483D-93AD-AD12C069B8D3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11634-3AA6-4B81-A347-CC2A4EA61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253F7-D68D-4CC9-BCAF-77845849E8C6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55A1E-D991-451B-8CDC-925B840BF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DE335-7297-4348-AF91-48138C186511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5266-839E-407E-8417-5437ADBE8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21749-9DEE-4263-A89D-E3872561BCA5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85578-3303-4F07-9AE7-5061C529F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77E5-4140-44C7-8426-AA6C797212BF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28F14-ED8F-4959-86D5-1D3CBF64A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116F60-555F-4D5B-8A6E-CB4721367D02}" type="datetimeFigureOut">
              <a:rPr lang="ru-RU"/>
              <a:pPr>
                <a:defRPr/>
              </a:pPr>
              <a:t>12.12.2017 вторник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518829-53DF-4DFF-A4A8-6B9004AC0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 advTm="7000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6632"/>
            <a:ext cx="9144000" cy="6858000"/>
          </a:xfrm>
          <a:noFill/>
        </p:spPr>
      </p:pic>
      <p:sp>
        <p:nvSpPr>
          <p:cNvPr id="7" name="TextBox 6"/>
          <p:cNvSpPr txBox="1"/>
          <p:nvPr/>
        </p:nvSpPr>
        <p:spPr>
          <a:xfrm>
            <a:off x="1332918" y="376773"/>
            <a:ext cx="633542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МКОУ Куйбышевская ООШ группа дошкольного образования </a:t>
            </a:r>
            <a:r>
              <a:rPr lang="en-US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“</a:t>
            </a:r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Родничок</a:t>
            </a:r>
            <a:r>
              <a:rPr lang="en-US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”</a:t>
            </a:r>
            <a:endParaRPr lang="ru-RU" sz="28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+mn-cs"/>
            </a:endParaRPr>
          </a:p>
        </p:txBody>
      </p:sp>
      <p:pic>
        <p:nvPicPr>
          <p:cNvPr id="13316" name="Picture 3" descr="C:\Documents and Settings\Кирилл\Рабочий стол\МАМА\анимация\07acdff8d19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701380"/>
            <a:ext cx="3929063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250825" y="1700213"/>
            <a:ext cx="8532813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Портфолио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воспитателя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Муравьевой Марины Борисовны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40e2332533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6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15616" y="620688"/>
            <a:ext cx="5760640" cy="4910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ООД </a:t>
            </a:r>
            <a:r>
              <a:rPr lang="ru-RU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формированию элементарных математических представлений в старшей разновозрастной группе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«Путешествие в зоопарк».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закрепление  порядкового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обратного счёта в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пределах 10;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умение называть число между числами соседями;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закрепление умения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создавать несложную композицию из геометрических фигур.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совершенствовать 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закреплять навыки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устного счета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пределах 10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прямом и обратном порядке;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совершенствовать  умение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решать логические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упражнения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внимательность;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закреплять знания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геометрических фигурах;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мелкую моторику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рук;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доброжелательное отношение</a:t>
            </a:r>
          </a:p>
          <a:p>
            <a:pPr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 к другу.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3997">
            <a:off x="5914184" y="2828890"/>
            <a:ext cx="3360124" cy="333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02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5" descr="40e2332533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11" y="-99392"/>
            <a:ext cx="91790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979712" y="836712"/>
            <a:ext cx="5256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Консультации для родителей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417638"/>
            <a:ext cx="4662264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791668"/>
            <a:ext cx="7272808" cy="3356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“Развивающие игры с детьми дома”</a:t>
            </a:r>
            <a:endParaRPr lang="ru-RU" sz="32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развития ребенка 5-6 лет»</a:t>
            </a:r>
            <a:endParaRPr lang="ru-RU" sz="32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Безопасность наших детей</a:t>
            </a:r>
            <a:r>
              <a:rPr lang="en-US" sz="32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ru-RU" sz="32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200" b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“Р</a:t>
            </a:r>
            <a:r>
              <a:rPr lang="ru-RU" sz="3200" b="1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ебёнок и компьютер”</a:t>
            </a:r>
            <a:r>
              <a:rPr lang="ru-RU" sz="3200" b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sz="3200" b="1" dirty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речи детей 4-5 лет</a:t>
            </a:r>
            <a:r>
              <a:rPr lang="ru-RU" sz="3200" b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ru-RU" sz="3200" b="1" dirty="0" smtClean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3200" b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развития детей 2-3 лет</a:t>
            </a:r>
            <a:r>
              <a:rPr lang="en-US" sz="3200" b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ru-RU" sz="3200" b="1" dirty="0" smtClean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84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40e2332533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-99392"/>
            <a:ext cx="91790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ru-RU" sz="4800" b="1" dirty="0" smtClean="0">
                <a:solidFill>
                  <a:srgbClr val="000099"/>
                </a:solidFill>
                <a:latin typeface="Monotype Corsiva" pitchFamily="66" charset="0"/>
                <a:ea typeface="+mn-ea"/>
                <a:cs typeface="Microsoft Sans Serif" panose="020B0604020202020204" pitchFamily="34" charset="0"/>
              </a:rPr>
              <a:t/>
            </a:r>
            <a:br>
              <a:rPr lang="ru-RU" sz="4800" b="1" dirty="0" smtClean="0">
                <a:solidFill>
                  <a:srgbClr val="000099"/>
                </a:solidFill>
                <a:latin typeface="Monotype Corsiva" pitchFamily="66" charset="0"/>
                <a:ea typeface="+mn-ea"/>
                <a:cs typeface="Microsoft Sans Serif" panose="020B0604020202020204" pitchFamily="34" charset="0"/>
              </a:rPr>
            </a:br>
            <a:r>
              <a:rPr lang="ru-RU" sz="4800" b="1" dirty="0" smtClean="0">
                <a:solidFill>
                  <a:srgbClr val="000099"/>
                </a:solidFill>
                <a:latin typeface="Monotype Corsiva" pitchFamily="66" charset="0"/>
                <a:ea typeface="+mn-ea"/>
                <a:cs typeface="Microsoft Sans Serif" panose="020B0604020202020204" pitchFamily="34" charset="0"/>
              </a:rPr>
              <a:t>Работа с родителями</a:t>
            </a:r>
            <a:r>
              <a:rPr lang="ru-RU" sz="4800" b="1" dirty="0">
                <a:solidFill>
                  <a:srgbClr val="000099"/>
                </a:solidFill>
                <a:latin typeface="Monotype Corsiva" pitchFamily="66" charset="0"/>
                <a:ea typeface="+mn-ea"/>
                <a:cs typeface="Microsoft Sans Serif" panose="020B0604020202020204" pitchFamily="34" charset="0"/>
              </a:rPr>
              <a:t/>
            </a:r>
            <a:br>
              <a:rPr lang="ru-RU" sz="4800" b="1" dirty="0">
                <a:solidFill>
                  <a:srgbClr val="000099"/>
                </a:solidFill>
                <a:latin typeface="Monotype Corsiva" pitchFamily="66" charset="0"/>
                <a:ea typeface="+mn-ea"/>
                <a:cs typeface="Microsoft Sans Serif" panose="020B0604020202020204" pitchFamily="34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8626">
            <a:off x="4313041" y="1849515"/>
            <a:ext cx="4211960" cy="31589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948880"/>
            <a:ext cx="4402221" cy="23604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360" y="1433462"/>
            <a:ext cx="3096344" cy="24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98392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0e2332533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324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9164" y="620688"/>
            <a:ext cx="50911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i="1" cap="none" spc="0" dirty="0" smtClean="0">
                <a:ln w="0"/>
                <a:solidFill>
                  <a:srgbClr val="000099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Наши праздники</a:t>
            </a:r>
            <a:endParaRPr lang="ru-RU" sz="5400" b="0" i="1" cap="none" spc="0" dirty="0">
              <a:ln w="0"/>
              <a:solidFill>
                <a:srgbClr val="000099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65763">
            <a:off x="162590" y="1371528"/>
            <a:ext cx="3552160" cy="23527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0" y="4439549"/>
            <a:ext cx="3083606" cy="23781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7142">
            <a:off x="4795596" y="4577771"/>
            <a:ext cx="3654319" cy="239992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3063">
            <a:off x="4412554" y="1433767"/>
            <a:ext cx="3682538" cy="27619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6041" y="3055786"/>
            <a:ext cx="2948578" cy="2211434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40e2332533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5024" y="-34746"/>
            <a:ext cx="91790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33248" y="548680"/>
            <a:ext cx="52630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00009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Мы занимаемся</a:t>
            </a:r>
            <a:endParaRPr lang="ru-RU" sz="5400" b="0" cap="none" spc="0" dirty="0">
              <a:ln w="0"/>
              <a:solidFill>
                <a:srgbClr val="000099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787" y="1587261"/>
            <a:ext cx="3160149" cy="20117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540951"/>
            <a:ext cx="3269884" cy="19603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228" y="3298049"/>
            <a:ext cx="3366839" cy="25251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5420" y="4762500"/>
            <a:ext cx="2571025" cy="19282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861" y="4188491"/>
            <a:ext cx="2696054" cy="20220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227644"/>
            <a:ext cx="2116348" cy="158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1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40e2332533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790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6540" y="692696"/>
            <a:ext cx="32796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00009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Прогулки</a:t>
            </a:r>
            <a:endParaRPr lang="ru-RU" sz="5400" b="0" cap="none" spc="0" dirty="0">
              <a:ln w="0"/>
              <a:solidFill>
                <a:srgbClr val="000099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316" y="1458212"/>
            <a:ext cx="4032448" cy="21422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8667" y="1458212"/>
            <a:ext cx="2810732" cy="17865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316" y="4137025"/>
            <a:ext cx="3316434" cy="19916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8666" y="3913556"/>
            <a:ext cx="2531398" cy="23488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5653" y="2667000"/>
            <a:ext cx="2693293" cy="20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15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40e2332533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6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9" descr="66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CC6732"/>
              </a:clrFrom>
              <a:clrTo>
                <a:srgbClr val="CC673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9457" y="2623582"/>
            <a:ext cx="3500437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99592" y="1074510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Microsoft Sans Serif" panose="020B0604020202020204" pitchFamily="34" charset="0"/>
              </a:rPr>
              <a:t>Спасибо за внимание!</a:t>
            </a:r>
            <a:endParaRPr lang="ru-RU" sz="5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7343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1785938" y="785813"/>
            <a:ext cx="542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990000"/>
                </a:solidFill>
                <a:latin typeface="Monotype Corsiva" pitchFamily="66" charset="0"/>
              </a:rPr>
              <a:t>Общие </a:t>
            </a:r>
            <a:r>
              <a:rPr lang="ru-RU" sz="3600" b="1" dirty="0" smtClean="0">
                <a:solidFill>
                  <a:srgbClr val="990000"/>
                </a:solidFill>
                <a:latin typeface="Monotype Corsiva" pitchFamily="66" charset="0"/>
              </a:rPr>
              <a:t>сведения</a:t>
            </a:r>
            <a:endParaRPr lang="ru-RU" sz="36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4391124" y="1463676"/>
            <a:ext cx="39592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81376" y="1556792"/>
            <a:ext cx="416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1556792"/>
            <a:ext cx="4618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Муравьева Марина Борисовна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u="sng" dirty="0">
                <a:solidFill>
                  <a:srgbClr val="002060"/>
                </a:solidFill>
                <a:latin typeface="Monotype Corsiva" pitchFamily="66" charset="0"/>
              </a:rPr>
              <a:t> Дата рождения:  </a:t>
            </a:r>
            <a:br>
              <a:rPr lang="ru-RU" sz="2400" u="sng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u="sng" dirty="0" smtClean="0">
                <a:solidFill>
                  <a:srgbClr val="002060"/>
                </a:solidFill>
                <a:latin typeface="Monotype Corsiva" pitchFamily="66" charset="0"/>
              </a:rPr>
              <a:t>29. 08. 1989г</a:t>
            </a:r>
            <a:r>
              <a:rPr lang="ru-RU" sz="2400" u="sng" dirty="0">
                <a:solidFill>
                  <a:srgbClr val="002060"/>
                </a:solidFill>
                <a:latin typeface="Monotype Corsiva" pitchFamily="66" charset="0"/>
              </a:rPr>
              <a:t>.</a:t>
            </a:r>
            <a:br>
              <a:rPr lang="ru-RU" sz="2400" u="sng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i="1" u="sng" dirty="0">
                <a:solidFill>
                  <a:srgbClr val="002060"/>
                </a:solidFill>
                <a:latin typeface="Monotype Corsiva" pitchFamily="66" charset="0"/>
              </a:rPr>
              <a:t>Образование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 – высшее</a:t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i="1" u="sng" dirty="0">
                <a:solidFill>
                  <a:srgbClr val="002060"/>
                </a:solidFill>
                <a:latin typeface="Monotype Corsiva" pitchFamily="66" charset="0"/>
              </a:rPr>
              <a:t>Окончила</a:t>
            </a:r>
            <a:r>
              <a:rPr lang="ru-RU" sz="2400" i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Monotype Corsiva" pitchFamily="66" charset="0"/>
              </a:rPr>
              <a:t>– ВГПУ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Monotype Corsiva" pitchFamily="66" charset="0"/>
              </a:rPr>
              <a:t>“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Воронежский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государственный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едагогический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у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ниверситет</a:t>
            </a:r>
            <a:r>
              <a:rPr lang="en-US" sz="2400" dirty="0" smtClean="0">
                <a:solidFill>
                  <a:srgbClr val="002060"/>
                </a:solidFill>
                <a:latin typeface="Monotype Corsiva" pitchFamily="66" charset="0"/>
              </a:rPr>
              <a:t>”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в 2014г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pPr algn="ctr"/>
            <a:r>
              <a:rPr lang="ru-RU" sz="2400" u="sng" dirty="0" smtClean="0">
                <a:solidFill>
                  <a:srgbClr val="002060"/>
                </a:solidFill>
                <a:latin typeface="Monotype Corsiva" pitchFamily="66" charset="0"/>
              </a:rPr>
              <a:t>Педагогический стаж: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2 года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u="sng" dirty="0">
                <a:solidFill>
                  <a:srgbClr val="002060"/>
                </a:solidFill>
                <a:latin typeface="Monotype Corsiva" pitchFamily="66" charset="0"/>
              </a:rPr>
              <a:t>Адрес электронной</a:t>
            </a:r>
            <a:r>
              <a:rPr lang="en-US" sz="2400" u="sng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u="sng" dirty="0">
                <a:solidFill>
                  <a:srgbClr val="002060"/>
                </a:solidFill>
                <a:latin typeface="Monotype Corsiva" pitchFamily="66" charset="0"/>
              </a:rPr>
              <a:t>почты:</a:t>
            </a:r>
            <a:r>
              <a:rPr lang="en-US" sz="2400" u="sng" dirty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en-US" sz="2400" u="sng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en-US" sz="2400" dirty="0" err="1" smtClean="0">
                <a:solidFill>
                  <a:srgbClr val="002060"/>
                </a:solidFill>
                <a:latin typeface="Monotype Corsiva" pitchFamily="66" charset="0"/>
              </a:rPr>
              <a:t>Marina-Myravjeva@yandex</a:t>
            </a:r>
            <a:r>
              <a:rPr lang="en-US" sz="24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r</a:t>
            </a:r>
            <a:r>
              <a:rPr lang="en-US" sz="2400" dirty="0">
                <a:solidFill>
                  <a:srgbClr val="002060"/>
                </a:solidFill>
                <a:latin typeface="Monotype Corsiva" pitchFamily="66" charset="0"/>
              </a:rPr>
              <a:t>u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8738" y="1347656"/>
            <a:ext cx="3062386" cy="4435971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amsung\Pictures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356" y="0"/>
            <a:ext cx="9183357" cy="68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/>
          <a:lstStyle/>
          <a:p>
            <a:pPr lvl="0" eaLnBrk="1" hangingPunct="1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Педагогическое </a:t>
            </a: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кредо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С детьми всегда должна бать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рядом,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Даря тепло и согревая взглядом,</a:t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Их в мир прекрасного вести,</a:t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И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помнить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заповедь – не навреди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!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Жизненное </a:t>
            </a: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кредо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Возьми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луч света и направь его туда, где царит тьма.</a:t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Возьми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улыбку и подари ее тому, кто в ней нуждается.</a:t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Возьми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доброту и дай ее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тому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, кто сам не умеет отдавать.</a:t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Возьми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веру и отдай ее каждому, кто не имеет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ее.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Возьми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любовь и неси ее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>миру!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3200" kern="0" dirty="0">
                <a:solidFill>
                  <a:srgbClr val="000000"/>
                </a:solidFill>
                <a:latin typeface="Arial" charset="0"/>
                <a:ea typeface="+mn-ea"/>
                <a:cs typeface="Times New Roman"/>
              </a:rPr>
              <a:t/>
            </a:r>
            <a:br>
              <a:rPr lang="ru-RU" sz="3200" kern="0" dirty="0">
                <a:solidFill>
                  <a:srgbClr val="000000"/>
                </a:solidFill>
                <a:latin typeface="Arial" charset="0"/>
                <a:ea typeface="+mn-ea"/>
                <a:cs typeface="Times New Roman"/>
              </a:rPr>
            </a:br>
            <a:endParaRPr lang="ru-RU" dirty="0"/>
          </a:p>
        </p:txBody>
      </p:sp>
      <p:pic>
        <p:nvPicPr>
          <p:cNvPr id="4" name="Рисунок 8" descr="89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CC6733"/>
              </a:clrFrom>
              <a:clrTo>
                <a:srgbClr val="CC673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836712"/>
            <a:ext cx="20161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амки_ГНОМИКИ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330000"/>
              </a:clrFrom>
              <a:clrTo>
                <a:srgbClr val="33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3341216"/>
            <a:ext cx="3307528" cy="396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125949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Samsung\Pictures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3" y="0"/>
            <a:ext cx="9144001" cy="688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55823" y="764704"/>
            <a:ext cx="34323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5400" b="1" dirty="0" smtClean="0">
                <a:solidFill>
                  <a:schemeClr val="tx2"/>
                </a:solidFill>
                <a:latin typeface="Monotype Corsiva" pitchFamily="66" charset="0"/>
                <a:cs typeface="Times New Roman" pitchFamily="18" charset="0"/>
              </a:rPr>
              <a:t>Образование</a:t>
            </a:r>
            <a:endParaRPr lang="ru-RU" altLang="ru-RU" sz="5400" b="1" dirty="0">
              <a:solidFill>
                <a:schemeClr val="tx2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398899"/>
            <a:ext cx="7156585" cy="506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31047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889" y="1600200"/>
            <a:ext cx="6400222" cy="4525963"/>
          </a:xfrm>
        </p:spPr>
      </p:pic>
      <p:pic>
        <p:nvPicPr>
          <p:cNvPr id="4" name="Picture 2" descr="C:\Users\Samsung\Pictures\Рисунок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4" y="-45877"/>
            <a:ext cx="9144001" cy="68875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 rot="20183268">
            <a:off x="-158688" y="1547190"/>
            <a:ext cx="4486173" cy="33855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 </a:t>
            </a:r>
            <a:endParaRPr lang="ru-RU" b="1" spc="50" dirty="0">
              <a:ln w="11430"/>
              <a:solidFill>
                <a:srgbClr val="4C12D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2520181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600" dirty="0" smtClean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18" y="553968"/>
            <a:ext cx="6400223" cy="549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98832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40e2332533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790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303512" y="83671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800" b="1" i="1" dirty="0" smtClean="0">
                <a:solidFill>
                  <a:srgbClr val="4C12DC"/>
                </a:solidFill>
                <a:latin typeface="Monotype Corsiva" pitchFamily="66" charset="0"/>
                <a:cs typeface="Times New Roman" pitchFamily="18" charset="0"/>
              </a:rPr>
              <a:t>Мои достижения</a:t>
            </a:r>
            <a:endParaRPr lang="ru-RU" sz="4800" dirty="0">
              <a:solidFill>
                <a:prstClr val="black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702422"/>
            <a:ext cx="3537255" cy="44628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895" y="1702422"/>
            <a:ext cx="3158373" cy="44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39445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56" y="0"/>
            <a:ext cx="9144000" cy="6858000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971601" y="889844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onstantia" pitchFamily="18" charset="0"/>
              </a:rPr>
              <a:t>. 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290" y="214290"/>
            <a:ext cx="6072230" cy="38576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85852" y="4143380"/>
            <a:ext cx="66437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onstantia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работа в детском саду - это вторая «половинка» моей жизни, дополнение к первой – моей семье.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Мои дети такие разные, но такие неповторимые, которые значат для меня больше, чем сухое слово «воспитанник». Порой эти дети воспитывают, понимают, ободряют меня ничуть не меньше, чем я  их, как воспитатель. Поэтому, задумываясь, что значит для меня моя работа, я отвечаю – это часть меня, моего сердца, моих мыслей, эмоций и чувств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8" y="4792663"/>
            <a:ext cx="6786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14438" y="476672"/>
            <a:ext cx="5517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Тема самообразования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999892"/>
            <a:ext cx="72008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математических способностей детей дошкольного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 через игровую деятельность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актуальности использования игровых приёмов при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формировании элементарных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представлений у дошкольников.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всестороннее развитие детей.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новыми представлениями и понятиями;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знаний; активизация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мыслительной деятельности (умение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сравнивать, обобщать,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классифицировать, анализировать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эмоциональную отзывчивость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через игры с математическим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содержанием.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2.Формировать систему математических знаний, умений и навыков в соответствии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психологическими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 детей каждой возрастной группы.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3.Формировать приемы логического мышления (сравнения, обобщения, классификации).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4.Развивать самостоятельность познания, поощрять проявление творческой инициативы.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5.Развивать мелкую моторику и зрительно - двигательную координацию.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Samsung\Pictures\Рисунок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710"/>
            <a:ext cx="9144001" cy="688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71600" y="620689"/>
            <a:ext cx="694481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Открытые занятия </a:t>
            </a:r>
            <a:r>
              <a:rPr lang="ru-RU" sz="4400" b="1" dirty="0">
                <a:solidFill>
                  <a:srgbClr val="000099"/>
                </a:solidFill>
                <a:latin typeface="Monotype Corsiva" panose="03010101010201010101" pitchFamily="66" charset="0"/>
              </a:rPr>
              <a:t>на уровне </a:t>
            </a:r>
            <a:r>
              <a:rPr lang="ru-RU" sz="4400" b="1" dirty="0" smtClean="0">
                <a:solidFill>
                  <a:srgbClr val="000099"/>
                </a:solidFill>
                <a:latin typeface="Monotype Corsiva" panose="03010101010201010101" pitchFamily="66" charset="0"/>
              </a:rPr>
              <a:t>РМО ДОУ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988839"/>
            <a:ext cx="6696744" cy="367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kern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ООД </a:t>
            </a:r>
            <a:r>
              <a:rPr lang="ru-RU" sz="1400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формированию элементарных математических представлений в младшей разновозрастной группе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 гости Мишка к нам пришел».</a:t>
            </a:r>
          </a:p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детей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счёте до3;</a:t>
            </a:r>
          </a:p>
          <a:p>
            <a:pPr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Формирование умения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соотносить количество предметов с числом; </a:t>
            </a:r>
          </a:p>
          <a:p>
            <a:pPr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Закрепление знания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геометрических фигур, а также основные цвета; </a:t>
            </a:r>
          </a:p>
          <a:p>
            <a:pPr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мелкой  моторики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рук,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памяти, внимания, фантазии; 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Воспитания интереса, любознательности, желания помочь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герою попавшему в беду.</a:t>
            </a:r>
          </a:p>
          <a:p>
            <a:pPr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совершенствование  и закрепление навыков устного счета в пределах 3;</a:t>
            </a:r>
            <a:b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закрепление знаний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 признаках 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осени;                                                                   - знакомство с лесными ягодами;</a:t>
            </a:r>
            <a:b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моторики;</a:t>
            </a:r>
            <a:b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доброжелательного отношения друг к другу.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36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2430</TotalTime>
  <Words>407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宋体</vt:lpstr>
      <vt:lpstr>Arial</vt:lpstr>
      <vt:lpstr>Calibri</vt:lpstr>
      <vt:lpstr>Constantia</vt:lpstr>
      <vt:lpstr>Liberation Serif</vt:lpstr>
      <vt:lpstr>Microsoft Sans Serif</vt:lpstr>
      <vt:lpstr>Monotype Corsiva</vt:lpstr>
      <vt:lpstr>Symbol</vt:lpstr>
      <vt:lpstr>Times New Roman</vt:lpstr>
      <vt:lpstr>Тема Office</vt:lpstr>
      <vt:lpstr>Презентация PowerPoint</vt:lpstr>
      <vt:lpstr>Презентация PowerPoint</vt:lpstr>
      <vt:lpstr>   Педагогическое кредо С детьми всегда должна бать рядом, Даря тепло и согревая взглядом, Их в мир прекрасного вести, И помнить заповедь – не навреди!  Жизненное кредо Возьми луч света и направь его туда, где царит тьма. Возьми улыбку и подари ее тому, кто в ней нуждается. Возьми доброту и дай ее тому, кто сам не умеет отдавать. Возьми веру и отдай ее каждому, кто не имеет ее. Возьми любовь и неси ее миру!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Работа с родителями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Сергей</cp:lastModifiedBy>
  <cp:revision>72</cp:revision>
  <dcterms:created xsi:type="dcterms:W3CDTF">2011-07-28T08:26:20Z</dcterms:created>
  <dcterms:modified xsi:type="dcterms:W3CDTF">2017-12-12T15:40:15Z</dcterms:modified>
</cp:coreProperties>
</file>