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02" r:id="rId2"/>
    <p:sldId id="305" r:id="rId3"/>
    <p:sldId id="296" r:id="rId4"/>
    <p:sldId id="297" r:id="rId5"/>
    <p:sldId id="293" r:id="rId6"/>
    <p:sldId id="295" r:id="rId7"/>
    <p:sldId id="298" r:id="rId8"/>
    <p:sldId id="304" r:id="rId9"/>
    <p:sldId id="30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E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6B58A7-55A8-4180-9151-96ADBB05C338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04B346-4B76-494C-BCD6-00E6325D6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01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08063-9D8B-49D6-840E-5C140ACB678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Найдите одушевлённые и неодушевлённые имена существительные. Поставьте к ним вопрос.</a:t>
            </a:r>
          </a:p>
        </p:txBody>
      </p:sp>
    </p:spTree>
    <p:extLst>
      <p:ext uri="{BB962C8B-B14F-4D97-AF65-F5344CB8AC3E}">
        <p14:creationId xmlns:p14="http://schemas.microsoft.com/office/powerpoint/2010/main" val="59193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48048CB-2CBF-4FDF-B007-BAE7F7AA9D0B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356DF6F-9AD3-4DA5-9690-7C3317FCF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96151-C213-428A-9CA1-6A4E77ED016E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2BEFF-9ECD-48AB-B8A6-4BACAB41C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A99493-C299-43DC-8182-9D618B6951AD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D673B17-E071-424B-A4ED-14CDE4969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2FD18-C2D2-467F-8BBF-3110029C1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CD39C-EDA0-4A7A-BE53-0570CAD0F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DED14-E268-4205-B1D4-3BEBE4E8A09F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2A61E-85DC-4EB0-8C82-341219649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BD475DF-178E-4290-A70D-469933B54091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6A6CC9-3D0F-42E7-A3FA-35D1F71C9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BF873-5624-4C17-A116-305F5C85B49A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16126-2DFF-4E81-8705-FA633CE67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F8A34-B810-4C81-A606-B5831B4F32F9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6D83A-FA65-44C9-8CBC-94B18225B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F7E36-F2A4-4B2E-A6C2-CD0CBC66BCE0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3C72C-1D4B-42D2-9A00-CACC56580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7F496-8597-487C-A942-8424B88A0C36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CCBF6-1F80-40F8-B703-957A10AAE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43679-07CC-491A-B633-7901AEE0E2C8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A4D3-B14C-4DA2-8390-FE7BE8AB5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3C2797-EB4A-4FF0-B258-6ACB91C5BFE1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E206C9-CBDE-4D91-BA52-2B52E5348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6046137-CB47-4DEE-A98E-78B7FD4D1B50}" type="datetimeFigureOut">
              <a:rPr lang="ru-RU"/>
              <a:pPr>
                <a:defRPr/>
              </a:pPr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2525497-8898-46A9-9EE9-9A71C8014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4" r:id="rId2"/>
    <p:sldLayoutId id="2147483896" r:id="rId3"/>
    <p:sldLayoutId id="2147483893" r:id="rId4"/>
    <p:sldLayoutId id="2147483892" r:id="rId5"/>
    <p:sldLayoutId id="2147483891" r:id="rId6"/>
    <p:sldLayoutId id="2147483890" r:id="rId7"/>
    <p:sldLayoutId id="2147483889" r:id="rId8"/>
    <p:sldLayoutId id="2147483897" r:id="rId9"/>
    <p:sldLayoutId id="2147483888" r:id="rId10"/>
    <p:sldLayoutId id="2147483898" r:id="rId11"/>
    <p:sldLayoutId id="2147483899" r:id="rId12"/>
    <p:sldLayoutId id="214748390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7239000" cy="6339731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/>
              <a:t>Есть много интересных слов,</a:t>
            </a:r>
          </a:p>
          <a:p>
            <a:pPr marL="0" indent="0">
              <a:buNone/>
            </a:pPr>
            <a:r>
              <a:rPr lang="ru-RU" sz="4000" dirty="0"/>
              <a:t>Их </a:t>
            </a:r>
            <a:r>
              <a:rPr lang="ru-RU" sz="4000" dirty="0" smtClean="0"/>
              <a:t>знаешь ты  </a:t>
            </a:r>
            <a:r>
              <a:rPr lang="ru-RU" sz="4000" dirty="0"/>
              <a:t>давно.</a:t>
            </a:r>
          </a:p>
          <a:p>
            <a:pPr marL="0" indent="0">
              <a:buNone/>
            </a:pPr>
            <a:r>
              <a:rPr lang="ru-RU" sz="4000" dirty="0"/>
              <a:t>Вот, например, </a:t>
            </a:r>
            <a:r>
              <a:rPr lang="ru-RU" sz="4000" b="1" i="1" dirty="0"/>
              <a:t>собака, стол,</a:t>
            </a:r>
          </a:p>
          <a:p>
            <a:pPr marL="0" indent="0">
              <a:buNone/>
            </a:pPr>
            <a:r>
              <a:rPr lang="ru-RU" sz="4000" b="1" i="1" dirty="0"/>
              <a:t>Часы, жираф, кино.</a:t>
            </a:r>
          </a:p>
          <a:p>
            <a:pPr marL="0" indent="0">
              <a:buNone/>
            </a:pPr>
            <a:r>
              <a:rPr lang="ru-RU" sz="4000" dirty="0"/>
              <a:t>И долго можно говорить</a:t>
            </a:r>
          </a:p>
          <a:p>
            <a:pPr marL="0" indent="0">
              <a:buNone/>
            </a:pPr>
            <a:r>
              <a:rPr lang="ru-RU" sz="4000" dirty="0"/>
              <a:t>Про разные предметы.</a:t>
            </a:r>
          </a:p>
          <a:p>
            <a:pPr marL="0" indent="0">
              <a:buNone/>
            </a:pPr>
            <a:r>
              <a:rPr lang="ru-RU" sz="4000" dirty="0"/>
              <a:t>Возьмём слова, </a:t>
            </a:r>
            <a:r>
              <a:rPr lang="ru-RU" sz="4000" b="1" i="1" dirty="0"/>
              <a:t>утюг, пенал,</a:t>
            </a:r>
          </a:p>
          <a:p>
            <a:pPr marL="0" indent="0">
              <a:buNone/>
            </a:pPr>
            <a:r>
              <a:rPr lang="ru-RU" sz="4000" b="1" i="1" dirty="0"/>
              <a:t>Котёнок и конфеты.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41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" y="476672"/>
            <a:ext cx="8060382" cy="1812182"/>
          </a:xfrm>
        </p:spPr>
        <p:txBody>
          <a:bodyPr>
            <a:noAutofit/>
          </a:bodyPr>
          <a:lstStyle/>
          <a:p>
            <a:r>
              <a:rPr lang="ru-RU" sz="56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Тридцатое ноября.</a:t>
            </a:r>
            <a:br>
              <a:rPr lang="ru-RU" sz="56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5600" b="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19"/>
            <a:ext cx="7239000" cy="374744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Тема: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pPr marL="0" indent="0" algn="ctr" eaLnBrk="1" hangingPunct="1">
              <a:buNone/>
            </a:pPr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Часть </a:t>
            </a:r>
            <a:r>
              <a:rPr lang="ru-RU" sz="5400" b="1" i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речи - имя </a:t>
            </a:r>
          </a:p>
          <a:p>
            <a:pPr marL="0" indent="0" algn="ctr" eaLnBrk="1" hangingPunct="1">
              <a:buNone/>
            </a:pPr>
            <a:r>
              <a:rPr lang="ru-RU" sz="5400" b="1" i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существительное</a:t>
            </a:r>
          </a:p>
          <a:p>
            <a:pPr marL="0" indent="0">
              <a:buNone/>
            </a:pP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31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16" name="Рисунок 15" descr="E:\1.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81917" y="-428675"/>
            <a:ext cx="5065767" cy="771520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762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00250" y="285750"/>
            <a:ext cx="6286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>
                <a:latin typeface="Arno Pro Smbd" pitchFamily="18" charset="0"/>
              </a:rPr>
              <a:t>Словарная работа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000125" y="1214438"/>
            <a:ext cx="74295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dirty="0" smtClean="0">
                <a:latin typeface="Trebuchet MS" pitchFamily="34" charset="0"/>
              </a:rPr>
              <a:t>Б..</a:t>
            </a:r>
            <a:r>
              <a:rPr lang="ru-RU" sz="8000" dirty="0" err="1" smtClean="0">
                <a:latin typeface="Trebuchet MS" pitchFamily="34" charset="0"/>
              </a:rPr>
              <a:t>рёза</a:t>
            </a:r>
            <a:r>
              <a:rPr lang="ru-RU" sz="8000" dirty="0" smtClean="0">
                <a:latin typeface="Trebuchet MS" pitchFamily="34" charset="0"/>
              </a:rPr>
              <a:t>,  </a:t>
            </a:r>
            <a:r>
              <a:rPr lang="ru-RU" sz="8000" dirty="0" err="1" smtClean="0">
                <a:latin typeface="Trebuchet MS" pitchFamily="34" charset="0"/>
              </a:rPr>
              <a:t>гор..д</a:t>
            </a:r>
            <a:r>
              <a:rPr lang="ru-RU" sz="8000" dirty="0" smtClean="0">
                <a:latin typeface="Trebuchet MS" pitchFamily="34" charset="0"/>
              </a:rPr>
              <a:t>, чуд…</a:t>
            </a:r>
            <a:r>
              <a:rPr lang="ru-RU" sz="8000" dirty="0" err="1" smtClean="0">
                <a:latin typeface="Trebuchet MS" pitchFamily="34" charset="0"/>
              </a:rPr>
              <a:t>са</a:t>
            </a:r>
            <a:r>
              <a:rPr lang="ru-RU" sz="8000" dirty="0" smtClean="0">
                <a:latin typeface="Trebuchet MS" pitchFamily="34" charset="0"/>
              </a:rPr>
              <a:t>,  </a:t>
            </a:r>
            <a:r>
              <a:rPr lang="ru-RU" sz="8000" dirty="0" err="1" smtClean="0">
                <a:latin typeface="Trebuchet MS" pitchFamily="34" charset="0"/>
              </a:rPr>
              <a:t>кв</a:t>
            </a:r>
            <a:r>
              <a:rPr lang="ru-RU" sz="8000" dirty="0" smtClean="0">
                <a:latin typeface="Trebuchet MS" pitchFamily="34" charset="0"/>
              </a:rPr>
              <a:t>..</a:t>
            </a:r>
            <a:r>
              <a:rPr lang="ru-RU" sz="8000" dirty="0" err="1" smtClean="0">
                <a:latin typeface="Trebuchet MS" pitchFamily="34" charset="0"/>
              </a:rPr>
              <a:t>ртира</a:t>
            </a:r>
            <a:r>
              <a:rPr lang="ru-RU" sz="8000" dirty="0" smtClean="0">
                <a:latin typeface="Trebuchet MS" pitchFamily="34" charset="0"/>
              </a:rPr>
              <a:t>.</a:t>
            </a:r>
            <a:endParaRPr lang="ru-RU" sz="8000" dirty="0">
              <a:latin typeface="Trebuchet MS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55886" y="2399378"/>
            <a:ext cx="285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rebuchet MS" pitchFamily="34" charset="0"/>
              </a:rPr>
              <a:t>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21694" y="4904315"/>
            <a:ext cx="285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rebuchet MS" pitchFamily="34" charset="0"/>
              </a:rPr>
              <a:t>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75" y="1714500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81099" y="1928812"/>
            <a:ext cx="3929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4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9700" y="2286000"/>
            <a:ext cx="288925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4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2298" name="Picture 3" descr="j0343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4000500"/>
            <a:ext cx="25876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43438" y="1214438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00563" y="1714500"/>
            <a:ext cx="500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58000" y="2286000"/>
            <a:ext cx="357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32138" y="2276475"/>
            <a:ext cx="360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042988" y="2852738"/>
            <a:ext cx="433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4859338" y="1430338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88307" y="1194724"/>
            <a:ext cx="5762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rebuchet MS" pitchFamily="34" charset="0"/>
              </a:rPr>
              <a:t>е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2693988" y="3586495"/>
            <a:ext cx="431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е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1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34672" cy="28194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Имя  существительное</a:t>
            </a:r>
            <a:r>
              <a:rPr lang="ru-RU" sz="3600" dirty="0" smtClean="0">
                <a:latin typeface="Verdana" pitchFamily="34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latin typeface="Verdana" pitchFamily="34" charset="0"/>
              </a:rPr>
              <a:t>– </a:t>
            </a:r>
            <a:br>
              <a:rPr lang="ru-RU" sz="3600" dirty="0" smtClean="0">
                <a:solidFill>
                  <a:srgbClr val="0000FF"/>
                </a:solidFill>
                <a:latin typeface="Verdana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Verdana" pitchFamily="34" charset="0"/>
              </a:rPr>
              <a:t>часть речи, которая обозначает  предметы и явления  и отвечает  на  вопросы</a:t>
            </a:r>
            <a:endParaRPr lang="ru-RU" sz="3600" dirty="0"/>
          </a:p>
        </p:txBody>
      </p:sp>
      <p:pic>
        <p:nvPicPr>
          <p:cNvPr id="6" name="Picture 8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77073"/>
            <a:ext cx="26642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77072"/>
            <a:ext cx="2664296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39552" y="3429000"/>
            <a:ext cx="7772400" cy="576064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КТО?</a:t>
            </a:r>
            <a:r>
              <a:rPr lang="ru-RU" sz="2800" b="1" i="1" dirty="0" smtClean="0">
                <a:solidFill>
                  <a:schemeClr val="tx2"/>
                </a:solidFill>
              </a:rPr>
              <a:t>    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или</a:t>
            </a:r>
            <a:r>
              <a:rPr lang="ru-RU" sz="2800" b="1" i="1" dirty="0" smtClean="0">
                <a:solidFill>
                  <a:schemeClr val="tx2"/>
                </a:solidFill>
              </a:rPr>
              <a:t>    </a:t>
            </a:r>
            <a:r>
              <a:rPr lang="ru-RU" sz="2800" b="1" i="1" dirty="0" smtClean="0">
                <a:solidFill>
                  <a:srgbClr val="FF0000"/>
                </a:solidFill>
              </a:rPr>
              <a:t>ЧТО?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4"/>
          <p:cNvSpPr>
            <a:spLocks noChangeArrowheads="1" noChangeShapeType="1" noTextEdit="1"/>
          </p:cNvSpPr>
          <p:nvPr/>
        </p:nvSpPr>
        <p:spPr bwMode="auto">
          <a:xfrm>
            <a:off x="5500688" y="2286000"/>
            <a:ext cx="2171700" cy="927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что?</a:t>
            </a:r>
          </a:p>
        </p:txBody>
      </p:sp>
      <p:sp>
        <p:nvSpPr>
          <p:cNvPr id="34819" name="WordArt 5"/>
          <p:cNvSpPr>
            <a:spLocks noChangeArrowheads="1" noChangeShapeType="1" noTextEdit="1"/>
          </p:cNvSpPr>
          <p:nvPr/>
        </p:nvSpPr>
        <p:spPr bwMode="auto">
          <a:xfrm>
            <a:off x="928688" y="2286000"/>
            <a:ext cx="2171700" cy="927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кто?</a:t>
            </a: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4857750" y="3500438"/>
            <a:ext cx="40497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Trebuchet MS" pitchFamily="34" charset="0"/>
              </a:rPr>
              <a:t>называют неживые</a:t>
            </a:r>
          </a:p>
          <a:p>
            <a:pPr algn="ctr"/>
            <a:r>
              <a:rPr lang="ru-RU" sz="3200" b="1">
                <a:latin typeface="Trebuchet MS" pitchFamily="34" charset="0"/>
              </a:rPr>
              <a:t>предметы</a:t>
            </a: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285750" y="3500438"/>
            <a:ext cx="35353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Trebuchet MS" pitchFamily="34" charset="0"/>
              </a:rPr>
              <a:t>называют людей</a:t>
            </a:r>
          </a:p>
          <a:p>
            <a:pPr algn="ctr"/>
            <a:r>
              <a:rPr lang="ru-RU" sz="3200" b="1">
                <a:latin typeface="Trebuchet MS" pitchFamily="34" charset="0"/>
              </a:rPr>
              <a:t> и животных</a:t>
            </a:r>
          </a:p>
        </p:txBody>
      </p:sp>
      <p:sp>
        <p:nvSpPr>
          <p:cNvPr id="34822" name="WordArt 8"/>
          <p:cNvSpPr>
            <a:spLocks noChangeArrowheads="1" noChangeShapeType="1" noTextEdit="1"/>
          </p:cNvSpPr>
          <p:nvPr/>
        </p:nvSpPr>
        <p:spPr bwMode="auto">
          <a:xfrm>
            <a:off x="4929188" y="4714875"/>
            <a:ext cx="3886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</a:endParaRPr>
          </a:p>
        </p:txBody>
      </p:sp>
      <p:sp>
        <p:nvSpPr>
          <p:cNvPr id="34823" name="WordArt 9"/>
          <p:cNvSpPr>
            <a:spLocks noChangeArrowheads="1" noChangeShapeType="1" noTextEdit="1"/>
          </p:cNvSpPr>
          <p:nvPr/>
        </p:nvSpPr>
        <p:spPr bwMode="auto">
          <a:xfrm>
            <a:off x="500063" y="4786313"/>
            <a:ext cx="3276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</a:endParaRPr>
          </a:p>
        </p:txBody>
      </p:sp>
      <p:sp>
        <p:nvSpPr>
          <p:cNvPr id="15368" name="WordArt 10"/>
          <p:cNvSpPr>
            <a:spLocks noChangeArrowheads="1" noChangeShapeType="1" noTextEdit="1"/>
          </p:cNvSpPr>
          <p:nvPr/>
        </p:nvSpPr>
        <p:spPr bwMode="auto">
          <a:xfrm>
            <a:off x="571500" y="357188"/>
            <a:ext cx="8001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Имена существительные</a:t>
            </a:r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 flipH="1">
            <a:off x="2928938" y="1571625"/>
            <a:ext cx="1704975" cy="571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4643438" y="1571625"/>
            <a:ext cx="1500187" cy="595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1" name="Picture 13" descr="CRTN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5429250"/>
            <a:ext cx="10064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Рисунок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5500688"/>
            <a:ext cx="82550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 descr="basketball_clipart_b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5500688"/>
            <a:ext cx="10763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house_clipart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5286375"/>
            <a:ext cx="128587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755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animBg="1"/>
      <p:bldP spid="34820" grpId="0"/>
      <p:bldP spid="34821" grpId="0"/>
      <p:bldP spid="34822" grpId="0" animBg="1"/>
      <p:bldP spid="348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755650" y="260350"/>
            <a:ext cx="7848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chemeClr val="tx2"/>
                </a:solidFill>
                <a:latin typeface="Trebuchet MS" pitchFamily="34" charset="0"/>
              </a:rPr>
              <a:t>Выпиши в два столбика</a:t>
            </a:r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755650" y="1125538"/>
            <a:ext cx="22320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latin typeface="Trebuchet MS" pitchFamily="34" charset="0"/>
              </a:rPr>
              <a:t>Кто</a:t>
            </a:r>
            <a:r>
              <a:rPr lang="ru-RU" sz="3600" b="1">
                <a:latin typeface="Trebuchet MS" pitchFamily="34" charset="0"/>
              </a:rPr>
              <a:t>?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6227763" y="1125538"/>
            <a:ext cx="2089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latin typeface="Trebuchet MS" pitchFamily="34" charset="0"/>
              </a:rPr>
              <a:t>Что</a:t>
            </a:r>
            <a:r>
              <a:rPr lang="ru-RU" sz="3600" b="1">
                <a:latin typeface="Trebuchet MS" pitchFamily="34" charset="0"/>
              </a:rPr>
              <a:t>?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3313113" y="1557338"/>
            <a:ext cx="2089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36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3600450" y="1989138"/>
            <a:ext cx="1511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герой</a:t>
            </a:r>
          </a:p>
        </p:txBody>
      </p: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3714750" y="2428875"/>
            <a:ext cx="1577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ветер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3384550" y="5661025"/>
            <a:ext cx="24114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47" name="Text Box 11"/>
          <p:cNvSpPr txBox="1">
            <a:spLocks noChangeArrowheads="1"/>
          </p:cNvSpPr>
          <p:nvPr/>
        </p:nvSpPr>
        <p:spPr bwMode="auto">
          <a:xfrm>
            <a:off x="3455987" y="2809875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волк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50" name="Text Box 14"/>
          <p:cNvSpPr txBox="1">
            <a:spLocks noChangeArrowheads="1"/>
          </p:cNvSpPr>
          <p:nvPr/>
        </p:nvSpPr>
        <p:spPr bwMode="auto">
          <a:xfrm>
            <a:off x="3378200" y="3172756"/>
            <a:ext cx="1871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туча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51" name="Text Box 15"/>
          <p:cNvSpPr txBox="1">
            <a:spLocks noChangeArrowheads="1"/>
          </p:cNvSpPr>
          <p:nvPr/>
        </p:nvSpPr>
        <p:spPr bwMode="auto">
          <a:xfrm>
            <a:off x="3647677" y="3568646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морж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52" name="Text Box 16"/>
          <p:cNvSpPr txBox="1">
            <a:spLocks noChangeArrowheads="1"/>
          </p:cNvSpPr>
          <p:nvPr/>
        </p:nvSpPr>
        <p:spPr bwMode="auto">
          <a:xfrm>
            <a:off x="3676402" y="5740401"/>
            <a:ext cx="1979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73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1000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1000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000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1000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1000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000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1000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1000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000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1000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1000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000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1000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1000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000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2951 0.0037 L -0.22049 0.0037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35" presetClass="path" presetSubtype="0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3368 -0.00162 L -0.28368 -0.00162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4931 0.0088 L -0.28351 0.008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2569 0.00371 L -0.27569 0.00371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35" presetClass="path" presetSubtype="0" accel="50000" decel="5000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6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4132 0.00879 L -0.29132 0.00879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3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6285 -0.0007 L 0.31285 -0.0007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7083 -0.00185 L 0.32083 -0.00185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7882 -0.00185 L 0.32882 -0.0018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/>
      <p:bldP spid="219141" grpId="0"/>
      <p:bldP spid="219142" grpId="0"/>
      <p:bldP spid="219143" grpId="0"/>
      <p:bldP spid="219143" grpId="1"/>
      <p:bldP spid="219144" grpId="0"/>
      <p:bldP spid="219144" grpId="1"/>
      <p:bldP spid="219145" grpId="0"/>
      <p:bldP spid="219145" grpId="1"/>
      <p:bldP spid="219146" grpId="0"/>
      <p:bldP spid="219146" grpId="1"/>
      <p:bldP spid="219147" grpId="0"/>
      <p:bldP spid="219147" grpId="1"/>
      <p:bldP spid="219150" grpId="0"/>
      <p:bldP spid="219150" grpId="1"/>
      <p:bldP spid="219151" grpId="0"/>
      <p:bldP spid="219151" grpId="1"/>
      <p:bldP spid="219152" grpId="0"/>
      <p:bldP spid="21915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89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8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 rot="-10591003">
            <a:off x="4856163" y="2439988"/>
            <a:ext cx="3675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ru-RU">
              <a:latin typeface="Garamond" pitchFamily="18" charset="0"/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>
                <a:solidFill>
                  <a:srgbClr val="FFFF00"/>
                </a:solidFill>
              </a:rPr>
              <a:t>Спасибо за урок!</a:t>
            </a:r>
          </a:p>
        </p:txBody>
      </p:sp>
      <p:pic>
        <p:nvPicPr>
          <p:cNvPr id="19461" name="Picture 5" descr="C41-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71114" y="1600200"/>
            <a:ext cx="2201771" cy="2185988"/>
          </a:xfrm>
          <a:noFill/>
        </p:spPr>
      </p:pic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 rot="10801451" flipV="1">
            <a:off x="323850" y="5707063"/>
            <a:ext cx="8494713" cy="11509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i="1" dirty="0" smtClean="0">
                <a:solidFill>
                  <a:srgbClr val="0070C0"/>
                </a:solidFill>
              </a:rPr>
              <a:t>Молодец!</a:t>
            </a:r>
          </a:p>
        </p:txBody>
      </p:sp>
      <p:pic>
        <p:nvPicPr>
          <p:cNvPr id="19462" name="Picture 6" descr="DD0100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8862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D0100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7200" y="13716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2565096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128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Arial</vt:lpstr>
      <vt:lpstr>Arial Black</vt:lpstr>
      <vt:lpstr>Arno Pro Smbd</vt:lpstr>
      <vt:lpstr>Calibri</vt:lpstr>
      <vt:lpstr>Comic Sans MS</vt:lpstr>
      <vt:lpstr>Garamond</vt:lpstr>
      <vt:lpstr>Times New Roman</vt:lpstr>
      <vt:lpstr>Trebuchet MS</vt:lpstr>
      <vt:lpstr>Verdana</vt:lpstr>
      <vt:lpstr>Wingdings</vt:lpstr>
      <vt:lpstr>Wingdings 2</vt:lpstr>
      <vt:lpstr>Изящная</vt:lpstr>
      <vt:lpstr>Презентация PowerPoint</vt:lpstr>
      <vt:lpstr>Тридцатое ноября. Классная работа.</vt:lpstr>
      <vt:lpstr>Презентация PowerPoint</vt:lpstr>
      <vt:lpstr>Презентация PowerPoint</vt:lpstr>
      <vt:lpstr>Имя  существительное –  часть речи, которая обозначает  предметы и явления  и отвечает  на  вопросы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</cp:lastModifiedBy>
  <cp:revision>85</cp:revision>
  <dcterms:created xsi:type="dcterms:W3CDTF">2009-02-01T17:22:09Z</dcterms:created>
  <dcterms:modified xsi:type="dcterms:W3CDTF">2017-11-27T07:33:15Z</dcterms:modified>
</cp:coreProperties>
</file>