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E690A-9F19-4DEF-A701-15E9D94F819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A31F8-BA12-40DF-ABE4-CE40F9180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4A31F8-BA12-40DF-ABE4-CE40F918050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7C6949-67B3-418A-81CA-0B4A68A5CB7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FC247E-78D4-4059-9B0B-795943756D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4357694"/>
            <a:ext cx="5686436" cy="178595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Выполнила </a:t>
            </a:r>
            <a:b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высшей кв.категории Власенко Наталья Павловна</a:t>
            </a:r>
            <a:b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МКДОУ </a:t>
            </a:r>
            <a:r>
              <a:rPr lang="ru-RU" sz="2400" b="1" i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д\с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№411 г.Новосибирск</a:t>
            </a:r>
            <a:b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400" b="1" i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32147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Робототехника в ДОУ –</a:t>
            </a: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первый шаг</a:t>
            </a: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 к формированию </a:t>
            </a:r>
          </a:p>
          <a:p>
            <a:pPr algn="ctr">
              <a:buNone/>
            </a:pPr>
            <a:r>
              <a:rPr lang="ru-RU" sz="4800" dirty="0" err="1" smtClean="0">
                <a:latin typeface="Arial" pitchFamily="34" charset="0"/>
                <a:cs typeface="Arial" pitchFamily="34" charset="0"/>
              </a:rPr>
              <a:t>прединженерного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 мышления </a:t>
            </a:r>
          </a:p>
          <a:p>
            <a:pPr algn="ctr">
              <a:buNone/>
            </a:pPr>
            <a:r>
              <a:rPr lang="ru-RU" sz="480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sz="4800" smtClean="0">
                <a:latin typeface="Arial" pitchFamily="34" charset="0"/>
                <a:cs typeface="Arial" pitchFamily="34" charset="0"/>
              </a:rPr>
              <a:t>дошкольников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642918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АКТУАЛЬНОСТЬ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357298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endParaRPr lang="ru-RU" dirty="0" smtClean="0"/>
          </a:p>
          <a:p>
            <a:pPr algn="just">
              <a:buBlip>
                <a:blip r:embed="rId3"/>
              </a:buBlip>
            </a:pPr>
            <a:r>
              <a:rPr lang="ru-RU" sz="2400" dirty="0" smtClean="0"/>
              <a:t> </a:t>
            </a:r>
            <a:r>
              <a:rPr lang="ru-RU" sz="2800" dirty="0" smtClean="0">
                <a:latin typeface="+mj-lt"/>
              </a:rPr>
              <a:t>Формирование </a:t>
            </a:r>
            <a:r>
              <a:rPr lang="ru-RU" sz="2800" dirty="0">
                <a:latin typeface="+mj-lt"/>
              </a:rPr>
              <a:t>мотивации развития обучения дошкольников, а также творческой, познавательной </a:t>
            </a:r>
            <a:r>
              <a:rPr lang="ru-RU" sz="2800" dirty="0" smtClean="0">
                <a:latin typeface="+mj-lt"/>
              </a:rPr>
              <a:t>деятельности;</a:t>
            </a:r>
          </a:p>
          <a:p>
            <a:pPr algn="just">
              <a:buBlip>
                <a:blip r:embed="rId3"/>
              </a:buBlip>
            </a:pPr>
            <a:r>
              <a:rPr lang="ru-RU" sz="2800" dirty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 Преемственность в работе дошкольных образовательных учреждений и начальной школы;</a:t>
            </a:r>
          </a:p>
          <a:p>
            <a:pPr algn="just">
              <a:buBlip>
                <a:blip r:embed="rId3"/>
              </a:buBlip>
            </a:pPr>
            <a:r>
              <a:rPr lang="ru-RU" sz="2800" dirty="0" smtClean="0">
                <a:latin typeface="+mj-lt"/>
              </a:rPr>
              <a:t> Робототехника в детском саду знакомит  воспитанников с  технологиями  21 века;</a:t>
            </a:r>
          </a:p>
          <a:p>
            <a:pPr algn="just">
              <a:buBlip>
                <a:blip r:embed="rId3"/>
              </a:buBlip>
            </a:pPr>
            <a:r>
              <a:rPr lang="ru-RU" sz="2800" dirty="0" smtClean="0">
                <a:latin typeface="+mj-lt"/>
              </a:rPr>
              <a:t> Популярность конструкторов, в частности </a:t>
            </a:r>
            <a:r>
              <a:rPr lang="en-US" sz="2800" dirty="0" smtClean="0">
                <a:latin typeface="+mj-lt"/>
              </a:rPr>
              <a:t>LEGO</a:t>
            </a:r>
            <a:r>
              <a:rPr lang="ru-RU" sz="2800" dirty="0" smtClean="0">
                <a:latin typeface="+mj-lt"/>
              </a:rPr>
              <a:t>;</a:t>
            </a:r>
            <a:endParaRPr lang="ru-RU" sz="2400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429264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Целенаправленное систематическое обучение детей дошкольного возраста конструированию играет большую роль при подготовке к </a:t>
            </a:r>
            <a:r>
              <a:rPr lang="ru-RU" sz="2000" dirty="0" smtClean="0"/>
              <a:t>школе: способствует </a:t>
            </a:r>
            <a:r>
              <a:rPr lang="ru-RU" sz="2000" dirty="0"/>
              <a:t>формированию умения учиться, </a:t>
            </a:r>
            <a:r>
              <a:rPr lang="ru-RU" sz="2000" dirty="0" smtClean="0"/>
              <a:t>быть целеустремленным, </a:t>
            </a:r>
            <a:r>
              <a:rPr lang="ru-RU" sz="2000" dirty="0"/>
              <a:t>получать новые знание в окружающем </a:t>
            </a:r>
            <a:r>
              <a:rPr lang="ru-RU" sz="2000" dirty="0" smtClean="0"/>
              <a:t>мире и др.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14678" y="857232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785926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endParaRPr lang="ru-RU" dirty="0" smtClean="0"/>
          </a:p>
          <a:p>
            <a:pPr algn="ctr"/>
            <a:r>
              <a:rPr lang="ru-RU" sz="3600" dirty="0"/>
              <a:t>С</a:t>
            </a:r>
            <a:r>
              <a:rPr lang="ru-RU" sz="3600" dirty="0" smtClean="0"/>
              <a:t>оздание </a:t>
            </a:r>
            <a:r>
              <a:rPr lang="ru-RU" sz="3600" dirty="0"/>
              <a:t>благоприятных условий для развития у детей дошкольного возраста первоначальных навыков и умений по </a:t>
            </a:r>
            <a:r>
              <a:rPr lang="en-US" sz="3600" dirty="0" smtClean="0"/>
              <a:t>LEGO</a:t>
            </a:r>
            <a:r>
              <a:rPr lang="ru-RU" sz="3600" dirty="0" smtClean="0"/>
              <a:t> - конструированию </a:t>
            </a:r>
            <a:r>
              <a:rPr lang="ru-RU" sz="3600" dirty="0"/>
              <a:t>и образовательной  робототехнике, развитие конструктивного мышления средствами робототехники.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71736" y="714356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85926"/>
            <a:ext cx="896448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Blip>
                <a:blip r:embed="rId2"/>
              </a:buBlip>
            </a:pPr>
            <a:r>
              <a:rPr lang="ru-RU" sz="2000" dirty="0" smtClean="0"/>
              <a:t>Организовать </a:t>
            </a:r>
            <a:r>
              <a:rPr lang="ru-RU" sz="2000" dirty="0"/>
              <a:t>целенаправленную работу по применению LEGO- конструкторов в ОД по конструированию начиная со второй младшей группы согласно разработанному </a:t>
            </a:r>
            <a:r>
              <a:rPr lang="ru-RU" sz="2000" dirty="0" smtClean="0"/>
              <a:t>алгоритму;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Развивать </a:t>
            </a:r>
            <a:r>
              <a:rPr lang="ru-RU" sz="2000" dirty="0"/>
              <a:t>у дошкольников интерес к моделированию и конструированию, стимулировать детское научно-техническое </a:t>
            </a:r>
            <a:r>
              <a:rPr lang="ru-RU" sz="2000" dirty="0" smtClean="0"/>
              <a:t>творчество.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Формировать </a:t>
            </a:r>
            <a:r>
              <a:rPr lang="ru-RU" sz="2000" dirty="0"/>
              <a:t>навыки начального </a:t>
            </a:r>
            <a:r>
              <a:rPr lang="ru-RU" sz="2000" dirty="0" smtClean="0"/>
              <a:t>программирования.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Развивать </a:t>
            </a:r>
            <a:r>
              <a:rPr lang="ru-RU" sz="2000" dirty="0"/>
              <a:t>психофизические качества детей: память, внимание, логическое и аналитическое мышление, мелкую </a:t>
            </a:r>
            <a:r>
              <a:rPr lang="ru-RU" sz="2000" dirty="0" smtClean="0"/>
              <a:t>моторику.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Формировать </a:t>
            </a:r>
            <a:r>
              <a:rPr lang="ru-RU" sz="2000" dirty="0"/>
              <a:t>у детей коммуникативные навыки: умение вступать в дискуссию, отстаивать свою точку зрения; умение работать  в коллективе, в команде, малой группе (в паре</a:t>
            </a:r>
            <a:r>
              <a:rPr lang="ru-RU" sz="2000" dirty="0" smtClean="0"/>
              <a:t>);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Развивать </a:t>
            </a:r>
            <a:r>
              <a:rPr lang="ru-RU" sz="2000" dirty="0"/>
              <a:t>социально-трудовые компетенции: трудолюбие, самостоятельность, умение доводить начатое дело до </a:t>
            </a:r>
            <a:r>
              <a:rPr lang="ru-RU" sz="2000" dirty="0" smtClean="0"/>
              <a:t>конца.</a:t>
            </a:r>
          </a:p>
          <a:p>
            <a:pPr lvl="0" algn="just">
              <a:buBlip>
                <a:blip r:embed="rId2"/>
              </a:buBlip>
            </a:pPr>
            <a:r>
              <a:rPr lang="ru-RU" sz="2000" dirty="0" smtClean="0"/>
              <a:t>Повысить </a:t>
            </a:r>
            <a:r>
              <a:rPr lang="ru-RU" sz="2000" dirty="0"/>
              <a:t>психолого-педагогическую компетентность родителей в вопросах LEGO-конструирования и образовательной робототехнике через организацию активных форм взаимодействия.</a:t>
            </a:r>
          </a:p>
          <a:p>
            <a:pPr>
              <a:buBlip>
                <a:blip r:embed="rId3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500042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УСЛОВИЯ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1357298"/>
            <a:ext cx="89644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«Центра конструирования», который должны содержать конструкторы различной модификации (от простых кубиков, до конструкторов с программным обеспечением).</a:t>
            </a:r>
            <a:endParaRPr lang="ru-RU" sz="2200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1" algn="ctr" fontAlgn="base">
              <a:spcBef>
                <a:spcPct val="0"/>
              </a:spcBef>
              <a:spcAft>
                <a:spcPct val="0"/>
              </a:spcAft>
              <a:buBlip>
                <a:blip r:embed="rId2"/>
              </a:buBlip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Организация занятий с обязательным включением различных форм организации обучения, по разработанному алгоритму работы с конструкторским материалом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2379041" cy="235517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929066"/>
            <a:ext cx="2879725" cy="214314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929066"/>
            <a:ext cx="3125788" cy="214314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79512" y="5929330"/>
            <a:ext cx="2051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39725" algn="ctr">
              <a:spcBef>
                <a:spcPts val="800"/>
              </a:spcBef>
              <a:buClrTx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b="1" dirty="0" smtClean="0">
                <a:solidFill>
                  <a:srgbClr val="0000CC"/>
                </a:solidFill>
                <a:ea typeface="Microsoft YaHei" charset="-122"/>
              </a:rPr>
              <a:t>LEGO WEDO Простые механизмы</a:t>
            </a:r>
            <a:endParaRPr lang="ru-RU" b="1" dirty="0">
              <a:solidFill>
                <a:srgbClr val="0000CC"/>
              </a:solidFill>
              <a:ea typeface="Microsoft YaHei" charset="-12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602128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39725" algn="ctr">
              <a:spcBef>
                <a:spcPts val="800"/>
              </a:spcBef>
              <a:buClrTx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b="1" dirty="0" err="1" smtClean="0">
                <a:solidFill>
                  <a:srgbClr val="0000CC"/>
                </a:solidFill>
                <a:ea typeface="Microsoft YaHei" charset="-122"/>
              </a:rPr>
              <a:t>Перворобот</a:t>
            </a:r>
            <a:r>
              <a:rPr lang="ru-RU" b="1" dirty="0" smtClean="0">
                <a:solidFill>
                  <a:srgbClr val="0000CC"/>
                </a:solidFill>
                <a:ea typeface="Microsoft YaHei" charset="-122"/>
              </a:rPr>
              <a:t> LEGO </a:t>
            </a:r>
            <a:r>
              <a:rPr lang="ru-RU" b="1" dirty="0" err="1" smtClean="0">
                <a:solidFill>
                  <a:srgbClr val="0000CC"/>
                </a:solidFill>
                <a:ea typeface="Microsoft YaHei" charset="-122"/>
              </a:rPr>
              <a:t>Wedo</a:t>
            </a:r>
            <a:r>
              <a:rPr lang="ru-RU" b="1" dirty="0" smtClean="0">
                <a:solidFill>
                  <a:srgbClr val="0000CC"/>
                </a:solidFill>
                <a:ea typeface="Microsoft YaHei" charset="-122"/>
              </a:rPr>
              <a:t> </a:t>
            </a:r>
            <a:r>
              <a:rPr lang="ru-RU" b="1" dirty="0" err="1" smtClean="0">
                <a:solidFill>
                  <a:srgbClr val="0000CC"/>
                </a:solidFill>
                <a:ea typeface="Microsoft YaHei" charset="-122"/>
              </a:rPr>
              <a:t>Education</a:t>
            </a:r>
            <a:endParaRPr lang="ru-RU" b="1" dirty="0">
              <a:solidFill>
                <a:srgbClr val="0000CC"/>
              </a:solidFill>
              <a:ea typeface="Microsoft YaHei" charset="-122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6128876"/>
            <a:ext cx="2990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39725" algn="ctr">
              <a:spcBef>
                <a:spcPts val="800"/>
              </a:spcBef>
              <a:buClrTx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b="1" dirty="0" smtClean="0">
                <a:solidFill>
                  <a:srgbClr val="0000CC"/>
                </a:solidFill>
                <a:ea typeface="Microsoft YaHei" charset="-122"/>
              </a:rPr>
              <a:t>LEGO </a:t>
            </a:r>
            <a:r>
              <a:rPr lang="ru-RU" b="1" dirty="0" err="1" smtClean="0">
                <a:solidFill>
                  <a:srgbClr val="0000CC"/>
                </a:solidFill>
                <a:ea typeface="Microsoft YaHei" charset="-122"/>
              </a:rPr>
              <a:t>Wedo</a:t>
            </a:r>
            <a:r>
              <a:rPr lang="ru-RU" b="1" dirty="0" smtClean="0">
                <a:solidFill>
                  <a:srgbClr val="0000CC"/>
                </a:solidFill>
                <a:ea typeface="Microsoft YaHei" charset="-122"/>
              </a:rPr>
              <a:t> 2.0</a:t>
            </a:r>
            <a:endParaRPr lang="ru-RU" b="1" dirty="0">
              <a:solidFill>
                <a:srgbClr val="0000CC"/>
              </a:solidFill>
              <a:ea typeface="Microsoft YaHei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АЛГОРИТМ ЗАНЯТИЙ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928802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Рассматривание образца, схемы, чертежа, рисунка, картинки.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Поиск-выбор необходимых деталей из общего набора.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Сборка частей модели.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Последовательное соединение всех собранных частей в одну целую модель.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Сравнение своей собранной модели с образцом, схемой, чертежом, рисунком, картинкой (или анализ собранной конструкции).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714356"/>
            <a:ext cx="8733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освоения программы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57826"/>
            <a:ext cx="8786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ru-RU" dirty="0" smtClean="0">
                <a:latin typeface="Arial" pitchFamily="34" charset="0"/>
                <a:cs typeface="Arial" pitchFamily="34" charset="0"/>
              </a:rPr>
              <a:t>1. Младшая группа (3-4 года)</a:t>
            </a:r>
          </a:p>
          <a:p>
            <a:pPr marL="342900" indent="-342900" algn="just"/>
            <a:r>
              <a:rPr lang="ru-RU" dirty="0" smtClean="0">
                <a:latin typeface="Arial" pitchFamily="34" charset="0"/>
                <a:cs typeface="Arial" pitchFamily="34" charset="0"/>
              </a:rPr>
              <a:t>Различные виды конструирования  включены  в регламент образовательной работы детского сада. Дети выполняют простые сооружения из конструктора, знакомятся с основными деталями и способами их скрепления.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78619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2. Средняя группа</a:t>
            </a:r>
            <a:r>
              <a:rPr lang="ru-RU" i="1" dirty="0" smtClean="0">
                <a:latin typeface="+mj-lt"/>
                <a:cs typeface="Times New Roman" pitchFamily="16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(4-5 лет)</a:t>
            </a:r>
          </a:p>
          <a:p>
            <a:endParaRPr lang="ru-RU" dirty="0" smtClean="0">
              <a:latin typeface="+mj-lt"/>
              <a:cs typeface="Times New Roman" pitchFamily="16" charset="0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214818"/>
            <a:ext cx="8715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акрепляют навыки работы с различными видами конструкторов.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 этом возрасте преимущественная форма работы — это конструирование по замыслу. Дети сами придумывают сюжеты, используют модели из конструктора в игре.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500306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3. Старшая группа (5-6 лет)</a:t>
            </a:r>
          </a:p>
          <a:p>
            <a:endParaRPr lang="ru-RU" dirty="0" smtClean="0">
              <a:latin typeface="+mj-lt"/>
              <a:cs typeface="Times New Roman" pitchFamily="16" charset="0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857496"/>
            <a:ext cx="8786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ошкольники </a:t>
            </a:r>
            <a:r>
              <a:rPr lang="ru-RU" dirty="0">
                <a:latin typeface="Arial" pitchFamily="34" charset="0"/>
                <a:cs typeface="Arial" pitchFamily="34" charset="0"/>
              </a:rPr>
              <a:t>способны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создавать </a:t>
            </a:r>
            <a:r>
              <a:rPr lang="ru-RU" dirty="0">
                <a:latin typeface="Arial" pitchFamily="34" charset="0"/>
                <a:cs typeface="Arial" pitchFamily="34" charset="0"/>
              </a:rPr>
              <a:t>конструкции по образцу, схеме, чертежу и собственному замыслу.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Знакомство с программами LEGO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Educatioh</a:t>
            </a:r>
            <a:r>
              <a:rPr lang="ru-RU" dirty="0">
                <a:latin typeface="Arial" pitchFamily="34" charset="0"/>
                <a:cs typeface="Arial" pitchFamily="34" charset="0"/>
              </a:rPr>
              <a:t> «Первые механизмы» и «Первые конструкции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50017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Подготовительная группа</a:t>
            </a:r>
            <a:r>
              <a:rPr lang="ru-RU" i="1" dirty="0" smtClean="0"/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(6-7 лет)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857364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dirty="0">
                <a:latin typeface="Arial" pitchFamily="34" charset="0"/>
                <a:cs typeface="Arial" pitchFamily="34" charset="0"/>
              </a:rPr>
              <a:t>умения создавать свою модель при помощи LEGO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конструкторов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LEGO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WeDO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2.0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944" y="1142984"/>
            <a:ext cx="8959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Предполагаемые результаты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357430"/>
            <a:ext cx="84604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Фомирование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прединженерного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мышления у дошкольников;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технического детского творчества;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Ф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ормирование профессиональной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ориентации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детей; 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азвитие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устойчивого интереса к технике 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науке;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Стимуляция рационализаторских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изобретательских способностей</a:t>
            </a:r>
            <a:r>
              <a:rPr lang="ru-RU" sz="3600" dirty="0" smtClean="0">
                <a:latin typeface="+mj-lt"/>
              </a:rPr>
              <a:t>.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285860"/>
            <a:ext cx="50006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520</Words>
  <Application>Microsoft Office PowerPoint</Application>
  <PresentationFormat>Экран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Выполнила  воспитатель высшей кв.категории Власенко Наталья Павловна МКДОУ д\с №411 г.Новосибирск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Улыбчивые колобки</dc:creator>
  <cp:lastModifiedBy>Tolik</cp:lastModifiedBy>
  <cp:revision>25</cp:revision>
  <dcterms:created xsi:type="dcterms:W3CDTF">2017-03-29T15:58:59Z</dcterms:created>
  <dcterms:modified xsi:type="dcterms:W3CDTF">2017-12-13T17:07:35Z</dcterms:modified>
</cp:coreProperties>
</file>