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5" r:id="rId2"/>
    <p:sldId id="262" r:id="rId3"/>
    <p:sldId id="256" r:id="rId4"/>
    <p:sldId id="257" r:id="rId5"/>
    <p:sldId id="258" r:id="rId6"/>
    <p:sldId id="259" r:id="rId7"/>
    <p:sldId id="260" r:id="rId8"/>
    <p:sldId id="263" r:id="rId9"/>
    <p:sldId id="261" r:id="rId10"/>
    <p:sldId id="264" r:id="rId11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1" autoAdjust="0"/>
    <p:restoredTop sz="94660"/>
  </p:normalViewPr>
  <p:slideViewPr>
    <p:cSldViewPr>
      <p:cViewPr>
        <p:scale>
          <a:sx n="33" d="100"/>
          <a:sy n="33" d="100"/>
        </p:scale>
        <p:origin x="-3018" y="-11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7EC75-C5B3-4F32-9CAF-A6B03B75379C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DE839-F278-4001-A08D-42B0736A5C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307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Рожица, молодцы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9DE839-F278-4001-A08D-42B0736A5C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C218-8766-4B4C-BAA4-04B0E97DE819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6209-448D-42E4-AF0F-6E75ED24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C218-8766-4B4C-BAA4-04B0E97DE819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6209-448D-42E4-AF0F-6E75ED24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C218-8766-4B4C-BAA4-04B0E97DE819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6209-448D-42E4-AF0F-6E75ED24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C218-8766-4B4C-BAA4-04B0E97DE819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6209-448D-42E4-AF0F-6E75ED24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C218-8766-4B4C-BAA4-04B0E97DE819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6209-448D-42E4-AF0F-6E75ED24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C218-8766-4B4C-BAA4-04B0E97DE819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6209-448D-42E4-AF0F-6E75ED24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C218-8766-4B4C-BAA4-04B0E97DE819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6209-448D-42E4-AF0F-6E75ED24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C218-8766-4B4C-BAA4-04B0E97DE819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6209-448D-42E4-AF0F-6E75ED24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C218-8766-4B4C-BAA4-04B0E97DE819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6209-448D-42E4-AF0F-6E75ED24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C218-8766-4B4C-BAA4-04B0E97DE819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6209-448D-42E4-AF0F-6E75ED24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BC218-8766-4B4C-BAA4-04B0E97DE819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26209-448D-42E4-AF0F-6E75ED24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BC218-8766-4B4C-BAA4-04B0E97DE819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26209-448D-42E4-AF0F-6E75ED2414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22a97cf3c9a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2656"/>
            <a:ext cx="9144000" cy="61926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93810" y="836712"/>
            <a:ext cx="170963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 2 класс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700808"/>
            <a:ext cx="618521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«Проверка 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безударных гласных в корне»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10514" y="3645024"/>
            <a:ext cx="4768228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/>
              </a:rPr>
              <a:t>Составили:  И.Ю.Евстафьева,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                  М.Б.Кузькина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учителя начальных классов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/>
              </a:rPr>
              <a:t>МБОУ «СОШ №5» г.Алексина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/>
              </a:rPr>
              <a:t> Тульской области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8.gif"/>
          <p:cNvPicPr>
            <a:picLocks noChangeAspect="1"/>
          </p:cNvPicPr>
          <p:nvPr/>
        </p:nvPicPr>
        <p:blipFill>
          <a:blip r:embed="rId4" cstate="print">
            <a:lum bright="-20000" contrast="20000"/>
          </a:blip>
          <a:stretch>
            <a:fillRect/>
          </a:stretch>
        </p:blipFill>
        <p:spPr>
          <a:xfrm>
            <a:off x="5172891" y="4912987"/>
            <a:ext cx="1248062" cy="1564027"/>
          </a:xfrm>
          <a:prstGeom prst="rect">
            <a:avLst/>
          </a:prstGeom>
        </p:spPr>
      </p:pic>
      <p:pic>
        <p:nvPicPr>
          <p:cNvPr id="20" name="Рисунок 19" descr="0_2d25d_855e4846_S.gif"/>
          <p:cNvPicPr>
            <a:picLocks noChangeAspect="1"/>
          </p:cNvPicPr>
          <p:nvPr/>
        </p:nvPicPr>
        <p:blipFill>
          <a:blip r:embed="rId5" cstate="print">
            <a:lum bright="-20000" contrast="20000"/>
          </a:blip>
          <a:stretch>
            <a:fillRect/>
          </a:stretch>
        </p:blipFill>
        <p:spPr>
          <a:xfrm>
            <a:off x="3444074" y="4760143"/>
            <a:ext cx="1119188" cy="1119188"/>
          </a:xfrm>
          <a:prstGeom prst="rect">
            <a:avLst/>
          </a:prstGeom>
        </p:spPr>
      </p:pic>
      <p:pic>
        <p:nvPicPr>
          <p:cNvPr id="23" name="Рисунок 22" descr="0_2d98f_d750d492_S.gif"/>
          <p:cNvPicPr>
            <a:picLocks noChangeAspect="1"/>
          </p:cNvPicPr>
          <p:nvPr/>
        </p:nvPicPr>
        <p:blipFill>
          <a:blip r:embed="rId6" cstate="print">
            <a:lum bright="-10000" contrast="20000"/>
          </a:blip>
          <a:stretch>
            <a:fillRect/>
          </a:stretch>
        </p:blipFill>
        <p:spPr>
          <a:xfrm>
            <a:off x="1500615" y="3571886"/>
            <a:ext cx="1158240" cy="1357312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857224" y="571480"/>
            <a:ext cx="85792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endParaRPr lang="ru-RU" sz="60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643042" y="857232"/>
            <a:ext cx="70564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60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285984" y="1214422"/>
            <a:ext cx="66877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</a:t>
            </a:r>
            <a:endParaRPr lang="ru-RU" sz="60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000364" y="1000108"/>
            <a:ext cx="70564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60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857620" y="642918"/>
            <a:ext cx="70564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endParaRPr lang="ru-RU" sz="60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643438" y="357166"/>
            <a:ext cx="69121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</a:t>
            </a:r>
            <a:endParaRPr lang="ru-RU" sz="60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500694" y="285728"/>
            <a:ext cx="79861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</a:t>
            </a:r>
            <a:endParaRPr lang="ru-RU" sz="60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286512" y="500042"/>
            <a:ext cx="43473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60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4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71638000208f414a294817162fad5bb92e4dbadd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836712"/>
            <a:ext cx="6757499" cy="4732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Прямоугольник 108"/>
          <p:cNvSpPr/>
          <p:nvPr/>
        </p:nvSpPr>
        <p:spPr>
          <a:xfrm>
            <a:off x="857224" y="5643578"/>
            <a:ext cx="8072494" cy="1000132"/>
          </a:xfrm>
          <a:prstGeom prst="rect">
            <a:avLst/>
          </a:prstGeom>
          <a:solidFill>
            <a:srgbClr val="FFFFCC"/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500043"/>
            <a:ext cx="18353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магазин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1500174"/>
            <a:ext cx="13420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шары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2357430"/>
            <a:ext cx="12250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мячи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3214686"/>
            <a:ext cx="200888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лошадки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4071942"/>
            <a:ext cx="12282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мечи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5786454"/>
            <a:ext cx="154721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ребята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4929198"/>
            <a:ext cx="110479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лиса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500166" y="1000109"/>
            <a:ext cx="71438" cy="71438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928794" y="1000109"/>
            <a:ext cx="71438" cy="71438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357422" y="1000109"/>
            <a:ext cx="71438" cy="71438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571604" y="2000240"/>
            <a:ext cx="71438" cy="71438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143108" y="2000240"/>
            <a:ext cx="71438" cy="71438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643042" y="2857496"/>
            <a:ext cx="71438" cy="71438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143108" y="2857496"/>
            <a:ext cx="71438" cy="71438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500166" y="3714752"/>
            <a:ext cx="71438" cy="71438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071670" y="3714752"/>
            <a:ext cx="71438" cy="71438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714480" y="4572008"/>
            <a:ext cx="71438" cy="71438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214546" y="4572008"/>
            <a:ext cx="71438" cy="71438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571604" y="6286520"/>
            <a:ext cx="71438" cy="71438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2000232" y="6286520"/>
            <a:ext cx="71438" cy="71438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428860" y="6286520"/>
            <a:ext cx="71438" cy="71438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643042" y="5429264"/>
            <a:ext cx="71438" cy="71438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071670" y="5429264"/>
            <a:ext cx="71438" cy="71438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2857488" y="3714752"/>
            <a:ext cx="71438" cy="71438"/>
          </a:xfrm>
          <a:prstGeom prst="ellipse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авая круглая скобка 28"/>
          <p:cNvSpPr/>
          <p:nvPr/>
        </p:nvSpPr>
        <p:spPr>
          <a:xfrm rot="5400000">
            <a:off x="1250133" y="821514"/>
            <a:ext cx="214314" cy="571504"/>
          </a:xfrm>
          <a:prstGeom prst="rightBracket">
            <a:avLst>
              <a:gd name="adj" fmla="val 11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авая круглая скобка 29"/>
          <p:cNvSpPr/>
          <p:nvPr/>
        </p:nvSpPr>
        <p:spPr>
          <a:xfrm rot="5400000">
            <a:off x="1750199" y="892952"/>
            <a:ext cx="214314" cy="428628"/>
          </a:xfrm>
          <a:prstGeom prst="rightBracket">
            <a:avLst>
              <a:gd name="adj" fmla="val 11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авая круглая скобка 30"/>
          <p:cNvSpPr/>
          <p:nvPr/>
        </p:nvSpPr>
        <p:spPr>
          <a:xfrm rot="5400000">
            <a:off x="2285984" y="785795"/>
            <a:ext cx="214314" cy="642942"/>
          </a:xfrm>
          <a:prstGeom prst="rightBracket">
            <a:avLst>
              <a:gd name="adj" fmla="val 11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авая круглая скобка 31"/>
          <p:cNvSpPr/>
          <p:nvPr/>
        </p:nvSpPr>
        <p:spPr>
          <a:xfrm rot="5400000">
            <a:off x="1321571" y="1821645"/>
            <a:ext cx="214314" cy="571504"/>
          </a:xfrm>
          <a:prstGeom prst="rightBracket">
            <a:avLst>
              <a:gd name="adj" fmla="val 11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авая круглая скобка 32"/>
          <p:cNvSpPr/>
          <p:nvPr/>
        </p:nvSpPr>
        <p:spPr>
          <a:xfrm rot="5400000">
            <a:off x="1893075" y="1821645"/>
            <a:ext cx="214314" cy="571504"/>
          </a:xfrm>
          <a:prstGeom prst="rightBracket">
            <a:avLst>
              <a:gd name="adj" fmla="val 11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авая круглая скобка 33"/>
          <p:cNvSpPr/>
          <p:nvPr/>
        </p:nvSpPr>
        <p:spPr>
          <a:xfrm rot="5400000">
            <a:off x="1393009" y="2678901"/>
            <a:ext cx="214314" cy="571504"/>
          </a:xfrm>
          <a:prstGeom prst="rightBracket">
            <a:avLst>
              <a:gd name="adj" fmla="val 11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авая круглая скобка 34"/>
          <p:cNvSpPr/>
          <p:nvPr/>
        </p:nvSpPr>
        <p:spPr>
          <a:xfrm rot="5400000">
            <a:off x="1928794" y="2714620"/>
            <a:ext cx="214314" cy="500066"/>
          </a:xfrm>
          <a:prstGeom prst="rightBracket">
            <a:avLst>
              <a:gd name="adj" fmla="val 11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авая круглая скобка 35"/>
          <p:cNvSpPr/>
          <p:nvPr/>
        </p:nvSpPr>
        <p:spPr>
          <a:xfrm rot="5400000">
            <a:off x="1285852" y="3571876"/>
            <a:ext cx="214314" cy="500066"/>
          </a:xfrm>
          <a:prstGeom prst="rightBracket">
            <a:avLst>
              <a:gd name="adj" fmla="val 11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авая круглая скобка 36"/>
          <p:cNvSpPr/>
          <p:nvPr/>
        </p:nvSpPr>
        <p:spPr>
          <a:xfrm rot="5400000">
            <a:off x="1964513" y="3393281"/>
            <a:ext cx="214314" cy="857256"/>
          </a:xfrm>
          <a:prstGeom prst="rightBracket">
            <a:avLst>
              <a:gd name="adj" fmla="val 11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авая круглая скобка 37"/>
          <p:cNvSpPr/>
          <p:nvPr/>
        </p:nvSpPr>
        <p:spPr>
          <a:xfrm rot="5400000">
            <a:off x="2643174" y="3571876"/>
            <a:ext cx="214314" cy="500066"/>
          </a:xfrm>
          <a:prstGeom prst="rightBracket">
            <a:avLst>
              <a:gd name="adj" fmla="val 11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авая круглая скобка 38"/>
          <p:cNvSpPr/>
          <p:nvPr/>
        </p:nvSpPr>
        <p:spPr>
          <a:xfrm rot="5400000">
            <a:off x="1500166" y="4429132"/>
            <a:ext cx="214314" cy="500066"/>
          </a:xfrm>
          <a:prstGeom prst="rightBracket">
            <a:avLst>
              <a:gd name="adj" fmla="val 11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авая круглая скобка 39"/>
          <p:cNvSpPr/>
          <p:nvPr/>
        </p:nvSpPr>
        <p:spPr>
          <a:xfrm rot="5400000">
            <a:off x="2000232" y="4429132"/>
            <a:ext cx="214314" cy="500066"/>
          </a:xfrm>
          <a:prstGeom prst="rightBracket">
            <a:avLst>
              <a:gd name="adj" fmla="val 11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авая круглая скобка 40"/>
          <p:cNvSpPr/>
          <p:nvPr/>
        </p:nvSpPr>
        <p:spPr>
          <a:xfrm rot="5400000">
            <a:off x="1357290" y="6143644"/>
            <a:ext cx="214314" cy="500066"/>
          </a:xfrm>
          <a:prstGeom prst="rightBracket">
            <a:avLst>
              <a:gd name="adj" fmla="val 11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авая круглая скобка 41"/>
          <p:cNvSpPr/>
          <p:nvPr/>
        </p:nvSpPr>
        <p:spPr>
          <a:xfrm rot="5400000">
            <a:off x="1821637" y="6179363"/>
            <a:ext cx="214314" cy="428628"/>
          </a:xfrm>
          <a:prstGeom prst="rightBracket">
            <a:avLst>
              <a:gd name="adj" fmla="val 11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авая круглая скобка 42"/>
          <p:cNvSpPr/>
          <p:nvPr/>
        </p:nvSpPr>
        <p:spPr>
          <a:xfrm rot="5400000">
            <a:off x="2285984" y="6143644"/>
            <a:ext cx="214314" cy="500066"/>
          </a:xfrm>
          <a:prstGeom prst="rightBracket">
            <a:avLst>
              <a:gd name="adj" fmla="val 11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авая круглая скобка 44"/>
          <p:cNvSpPr/>
          <p:nvPr/>
        </p:nvSpPr>
        <p:spPr>
          <a:xfrm rot="5400000">
            <a:off x="1428728" y="5286388"/>
            <a:ext cx="214314" cy="500066"/>
          </a:xfrm>
          <a:prstGeom prst="rightBracket">
            <a:avLst>
              <a:gd name="adj" fmla="val 11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авая круглая скобка 45"/>
          <p:cNvSpPr/>
          <p:nvPr/>
        </p:nvSpPr>
        <p:spPr>
          <a:xfrm rot="5400000">
            <a:off x="1928794" y="5286388"/>
            <a:ext cx="214314" cy="500066"/>
          </a:xfrm>
          <a:prstGeom prst="rightBracket">
            <a:avLst>
              <a:gd name="adj" fmla="val 11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2393141" y="464324"/>
            <a:ext cx="214314" cy="1428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2107389" y="1535893"/>
            <a:ext cx="214314" cy="1428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2107389" y="2393149"/>
            <a:ext cx="214314" cy="1428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2107389" y="3250405"/>
            <a:ext cx="214314" cy="1428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2178827" y="4107661"/>
            <a:ext cx="214314" cy="1428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2035951" y="5822173"/>
            <a:ext cx="214314" cy="1428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2035951" y="4964917"/>
            <a:ext cx="214314" cy="1428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равая круглая скобка 54"/>
          <p:cNvSpPr/>
          <p:nvPr/>
        </p:nvSpPr>
        <p:spPr>
          <a:xfrm rot="16200000">
            <a:off x="1750199" y="-178619"/>
            <a:ext cx="285752" cy="1500198"/>
          </a:xfrm>
          <a:prstGeom prst="rightBracket">
            <a:avLst>
              <a:gd name="adj" fmla="val 26242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авая круглая скобка 55"/>
          <p:cNvSpPr/>
          <p:nvPr/>
        </p:nvSpPr>
        <p:spPr>
          <a:xfrm rot="16200000">
            <a:off x="1428728" y="1142984"/>
            <a:ext cx="285752" cy="857256"/>
          </a:xfrm>
          <a:prstGeom prst="rightBracket">
            <a:avLst>
              <a:gd name="adj" fmla="val 26242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авая круглая скобка 56"/>
          <p:cNvSpPr/>
          <p:nvPr/>
        </p:nvSpPr>
        <p:spPr>
          <a:xfrm rot="16200000">
            <a:off x="1464447" y="2107397"/>
            <a:ext cx="285752" cy="785818"/>
          </a:xfrm>
          <a:prstGeom prst="rightBracket">
            <a:avLst>
              <a:gd name="adj" fmla="val 26242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авая круглая скобка 57"/>
          <p:cNvSpPr/>
          <p:nvPr/>
        </p:nvSpPr>
        <p:spPr>
          <a:xfrm rot="16200000">
            <a:off x="1714480" y="2643182"/>
            <a:ext cx="285752" cy="1285884"/>
          </a:xfrm>
          <a:prstGeom prst="rightBracket">
            <a:avLst>
              <a:gd name="adj" fmla="val 26242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авая круглая скобка 58"/>
          <p:cNvSpPr/>
          <p:nvPr/>
        </p:nvSpPr>
        <p:spPr>
          <a:xfrm rot="16200000">
            <a:off x="1500166" y="3786190"/>
            <a:ext cx="357190" cy="785818"/>
          </a:xfrm>
          <a:prstGeom prst="rightBracket">
            <a:avLst>
              <a:gd name="adj" fmla="val 26242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авая круглая скобка 59"/>
          <p:cNvSpPr/>
          <p:nvPr/>
        </p:nvSpPr>
        <p:spPr>
          <a:xfrm rot="16200000">
            <a:off x="1607323" y="5322107"/>
            <a:ext cx="357190" cy="1143008"/>
          </a:xfrm>
          <a:prstGeom prst="rightBracket">
            <a:avLst>
              <a:gd name="adj" fmla="val 26242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авая круглая скобка 60"/>
          <p:cNvSpPr/>
          <p:nvPr/>
        </p:nvSpPr>
        <p:spPr>
          <a:xfrm rot="16200000">
            <a:off x="1571604" y="4714884"/>
            <a:ext cx="214314" cy="642942"/>
          </a:xfrm>
          <a:prstGeom prst="rightBracket">
            <a:avLst>
              <a:gd name="adj" fmla="val 26242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>
            <a:off x="1428728" y="1000108"/>
            <a:ext cx="21431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1785918" y="1000108"/>
            <a:ext cx="21431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1500166" y="2000240"/>
            <a:ext cx="21431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1571604" y="2857496"/>
            <a:ext cx="21431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1428728" y="3714752"/>
            <a:ext cx="21431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1643042" y="4572008"/>
            <a:ext cx="21431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1500166" y="6286520"/>
            <a:ext cx="21431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1571604" y="5429264"/>
            <a:ext cx="214314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Прямоугольник 78"/>
          <p:cNvSpPr/>
          <p:nvPr/>
        </p:nvSpPr>
        <p:spPr>
          <a:xfrm>
            <a:off x="5643570" y="5857892"/>
            <a:ext cx="236795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latin typeface="Monotype Corsiva" pitchFamily="66" charset="0"/>
              </a:rPr>
              <a:t>- запомнить</a:t>
            </a:r>
            <a:endParaRPr lang="ru-RU" sz="36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latin typeface="Monotype Corsiva" pitchFamily="66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1142976" y="428604"/>
            <a:ext cx="684450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Проверка безударных гласных в корне</a:t>
            </a:r>
            <a:endParaRPr lang="ru-RU" sz="28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3143241" y="1500174"/>
            <a:ext cx="11176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</a:rPr>
              <a:t>шар</a:t>
            </a:r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5214941" y="1500175"/>
            <a:ext cx="14975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</a:rPr>
              <a:t>шарик</a:t>
            </a:r>
            <a:endParaRPr lang="ru-RU" sz="36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1" name="Правая круглая скобка 90"/>
          <p:cNvSpPr/>
          <p:nvPr/>
        </p:nvSpPr>
        <p:spPr>
          <a:xfrm rot="16200000">
            <a:off x="5589990" y="1268001"/>
            <a:ext cx="285752" cy="750097"/>
          </a:xfrm>
          <a:prstGeom prst="rightBracket">
            <a:avLst>
              <a:gd name="adj" fmla="val 20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Правая круглая скобка 91"/>
          <p:cNvSpPr/>
          <p:nvPr/>
        </p:nvSpPr>
        <p:spPr>
          <a:xfrm rot="16200000">
            <a:off x="3518289" y="1268001"/>
            <a:ext cx="285752" cy="750097"/>
          </a:xfrm>
          <a:prstGeom prst="rightBracket">
            <a:avLst>
              <a:gd name="adj" fmla="val 20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3" name="Прямая соединительная линия 92"/>
          <p:cNvCxnSpPr/>
          <p:nvPr/>
        </p:nvCxnSpPr>
        <p:spPr>
          <a:xfrm rot="5400000" flipH="1" flipV="1">
            <a:off x="5750726" y="1535894"/>
            <a:ext cx="214314" cy="142876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 rot="5400000" flipH="1" flipV="1">
            <a:off x="3679026" y="1535893"/>
            <a:ext cx="214314" cy="142876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единительная линия 97"/>
          <p:cNvCxnSpPr/>
          <p:nvPr/>
        </p:nvCxnSpPr>
        <p:spPr>
          <a:xfrm>
            <a:off x="5643570" y="2000240"/>
            <a:ext cx="21431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>
            <a:off x="5643570" y="2071678"/>
            <a:ext cx="21431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>
            <a:off x="3571868" y="2000240"/>
            <a:ext cx="21431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>
            <a:off x="3571868" y="2071678"/>
            <a:ext cx="21431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Прямоугольник 101"/>
          <p:cNvSpPr/>
          <p:nvPr/>
        </p:nvSpPr>
        <p:spPr>
          <a:xfrm>
            <a:off x="3214678" y="2357430"/>
            <a:ext cx="93326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</a:rPr>
              <a:t>мяч</a:t>
            </a:r>
            <a:endParaRPr lang="ru-RU" sz="36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5286380" y="2357430"/>
            <a:ext cx="139814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</a:rPr>
              <a:t>мячик</a:t>
            </a:r>
            <a:endParaRPr lang="ru-RU" sz="36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104" name="Правая круглая скобка 103"/>
          <p:cNvSpPr/>
          <p:nvPr/>
        </p:nvSpPr>
        <p:spPr>
          <a:xfrm rot="16200000">
            <a:off x="3536150" y="2178834"/>
            <a:ext cx="285752" cy="642942"/>
          </a:xfrm>
          <a:prstGeom prst="rightBracket">
            <a:avLst>
              <a:gd name="adj" fmla="val 20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равая круглая скобка 104"/>
          <p:cNvSpPr/>
          <p:nvPr/>
        </p:nvSpPr>
        <p:spPr>
          <a:xfrm rot="16200000">
            <a:off x="5607851" y="2178835"/>
            <a:ext cx="285752" cy="642942"/>
          </a:xfrm>
          <a:prstGeom prst="rightBracket">
            <a:avLst>
              <a:gd name="adj" fmla="val 20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2" name="Прямая соединительная линия 111"/>
          <p:cNvCxnSpPr/>
          <p:nvPr/>
        </p:nvCxnSpPr>
        <p:spPr>
          <a:xfrm rot="5400000" flipH="1" flipV="1">
            <a:off x="3679025" y="2393149"/>
            <a:ext cx="214314" cy="142876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 rot="5400000" flipH="1" flipV="1">
            <a:off x="5750727" y="2393149"/>
            <a:ext cx="214314" cy="142876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>
            <a:off x="3643306" y="2857496"/>
            <a:ext cx="21431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/>
          <p:nvPr/>
        </p:nvCxnSpPr>
        <p:spPr>
          <a:xfrm>
            <a:off x="3643306" y="2928934"/>
            <a:ext cx="21431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единительная линия 115"/>
          <p:cNvCxnSpPr/>
          <p:nvPr/>
        </p:nvCxnSpPr>
        <p:spPr>
          <a:xfrm>
            <a:off x="5715008" y="2857496"/>
            <a:ext cx="21431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>
            <a:off x="5715008" y="2928934"/>
            <a:ext cx="21431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Прямоугольник 117"/>
          <p:cNvSpPr/>
          <p:nvPr/>
        </p:nvSpPr>
        <p:spPr>
          <a:xfrm>
            <a:off x="5286380" y="3214686"/>
            <a:ext cx="17299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</a:rPr>
              <a:t>лошади</a:t>
            </a:r>
            <a:endParaRPr lang="ru-RU" sz="36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119" name="Правая круглая скобка 118"/>
          <p:cNvSpPr/>
          <p:nvPr/>
        </p:nvSpPr>
        <p:spPr>
          <a:xfrm rot="16200000">
            <a:off x="5857884" y="2714620"/>
            <a:ext cx="357189" cy="1214446"/>
          </a:xfrm>
          <a:prstGeom prst="rightBracket">
            <a:avLst>
              <a:gd name="adj" fmla="val 20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0" name="Прямая соединительная линия 119"/>
          <p:cNvCxnSpPr/>
          <p:nvPr/>
        </p:nvCxnSpPr>
        <p:spPr>
          <a:xfrm rot="5400000" flipH="1" flipV="1">
            <a:off x="5750727" y="3250405"/>
            <a:ext cx="214314" cy="142876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>
            <a:off x="5643570" y="3714752"/>
            <a:ext cx="21431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/>
          <p:nvPr/>
        </p:nvCxnSpPr>
        <p:spPr>
          <a:xfrm>
            <a:off x="5643570" y="3786190"/>
            <a:ext cx="21431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Прямоугольник 127"/>
          <p:cNvSpPr/>
          <p:nvPr/>
        </p:nvSpPr>
        <p:spPr>
          <a:xfrm>
            <a:off x="3214678" y="4071942"/>
            <a:ext cx="94288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</a:rPr>
              <a:t>меч</a:t>
            </a:r>
            <a:endParaRPr lang="ru-RU" sz="36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129" name="Правая круглая скобка 128"/>
          <p:cNvSpPr/>
          <p:nvPr/>
        </p:nvSpPr>
        <p:spPr>
          <a:xfrm rot="16200000">
            <a:off x="3571867" y="3786191"/>
            <a:ext cx="250033" cy="821535"/>
          </a:xfrm>
          <a:prstGeom prst="rightBracket">
            <a:avLst>
              <a:gd name="adj" fmla="val 20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0" name="Прямая соединительная линия 129"/>
          <p:cNvCxnSpPr/>
          <p:nvPr/>
        </p:nvCxnSpPr>
        <p:spPr>
          <a:xfrm rot="5400000" flipH="1" flipV="1">
            <a:off x="3679025" y="4107661"/>
            <a:ext cx="214314" cy="142876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/>
          <p:nvPr/>
        </p:nvCxnSpPr>
        <p:spPr>
          <a:xfrm>
            <a:off x="3643306" y="4572008"/>
            <a:ext cx="21431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единительная линия 131"/>
          <p:cNvCxnSpPr/>
          <p:nvPr/>
        </p:nvCxnSpPr>
        <p:spPr>
          <a:xfrm>
            <a:off x="3643306" y="4643446"/>
            <a:ext cx="21431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Прямоугольник 132"/>
          <p:cNvSpPr/>
          <p:nvPr/>
        </p:nvSpPr>
        <p:spPr>
          <a:xfrm>
            <a:off x="3143240" y="4929198"/>
            <a:ext cx="11737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</a:rPr>
              <a:t>лисы</a:t>
            </a:r>
            <a:endParaRPr lang="ru-RU" sz="36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5286380" y="4929198"/>
            <a:ext cx="200215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</a:rPr>
              <a:t>лисонька</a:t>
            </a:r>
            <a:endParaRPr lang="ru-RU" sz="36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135" name="Правая круглая скобка 134"/>
          <p:cNvSpPr/>
          <p:nvPr/>
        </p:nvSpPr>
        <p:spPr>
          <a:xfrm rot="16200000">
            <a:off x="3446850" y="4768464"/>
            <a:ext cx="285753" cy="607221"/>
          </a:xfrm>
          <a:prstGeom prst="rightBracket">
            <a:avLst>
              <a:gd name="adj" fmla="val 20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Правая круглая скобка 135"/>
          <p:cNvSpPr/>
          <p:nvPr/>
        </p:nvSpPr>
        <p:spPr>
          <a:xfrm rot="16200000">
            <a:off x="5589990" y="4697026"/>
            <a:ext cx="285753" cy="607221"/>
          </a:xfrm>
          <a:prstGeom prst="rightBracket">
            <a:avLst>
              <a:gd name="adj" fmla="val 20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7" name="Прямая соединительная линия 136"/>
          <p:cNvCxnSpPr/>
          <p:nvPr/>
        </p:nvCxnSpPr>
        <p:spPr>
          <a:xfrm rot="5400000" flipH="1" flipV="1">
            <a:off x="5679289" y="4964917"/>
            <a:ext cx="214314" cy="142876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я соединительная линия 137"/>
          <p:cNvCxnSpPr/>
          <p:nvPr/>
        </p:nvCxnSpPr>
        <p:spPr>
          <a:xfrm rot="5400000" flipH="1" flipV="1">
            <a:off x="3536149" y="4964917"/>
            <a:ext cx="214314" cy="142876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Прямая соединительная линия 138"/>
          <p:cNvCxnSpPr/>
          <p:nvPr/>
        </p:nvCxnSpPr>
        <p:spPr>
          <a:xfrm>
            <a:off x="5643570" y="5429264"/>
            <a:ext cx="21431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Прямая соединительная линия 139"/>
          <p:cNvCxnSpPr/>
          <p:nvPr/>
        </p:nvCxnSpPr>
        <p:spPr>
          <a:xfrm>
            <a:off x="5643570" y="5500702"/>
            <a:ext cx="21431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Прямая соединительная линия 140"/>
          <p:cNvCxnSpPr/>
          <p:nvPr/>
        </p:nvCxnSpPr>
        <p:spPr>
          <a:xfrm>
            <a:off x="3500430" y="5429264"/>
            <a:ext cx="21431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Прямая соединительная линия 141"/>
          <p:cNvCxnSpPr/>
          <p:nvPr/>
        </p:nvCxnSpPr>
        <p:spPr>
          <a:xfrm>
            <a:off x="3500430" y="5500702"/>
            <a:ext cx="21431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Прямая соединительная линия 142"/>
          <p:cNvCxnSpPr/>
          <p:nvPr/>
        </p:nvCxnSpPr>
        <p:spPr>
          <a:xfrm rot="5400000">
            <a:off x="-2856734" y="3428206"/>
            <a:ext cx="68580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4" name="Рисунок 143" descr="184376-Sepik.jpg"/>
          <p:cNvPicPr>
            <a:picLocks noChangeAspect="1"/>
          </p:cNvPicPr>
          <p:nvPr/>
        </p:nvPicPr>
        <p:blipFill>
          <a:blip r:embed="rId2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1428736"/>
            <a:ext cx="2214578" cy="1660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5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6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6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6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7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7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7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8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493 0.00093 0.02969 0.00162 0.04462 0.00301 C 0.0533 0.00371 0.06233 0.00973 0.07066 0.0132 C 0.09184 0.02176 0.11302 0.02801 0.1349 0.03195 C 0.15035 0.04051 0.16511 0.05371 0.17952 0.06528 C 0.18438 0.06922 0.18785 0.07547 0.19254 0.07987 C 0.19636 0.08681 0.20122 0.09074 0.20556 0.09723 C 0.20712 0.09954 0.20834 0.10209 0.2099 0.1044 C 0.21302 0.10903 0.21632 0.1132 0.21962 0.1176 C 0.229 0.13033 0.21841 0.11042 0.22952 0.12917 C 0.23403 0.13658 0.23143 0.13565 0.2349 0.14352 C 0.24063 0.15695 0.24844 0.16806 0.25556 0.17987 C 0.25591 0.18125 0.25608 0.18287 0.2566 0.18426 C 0.25764 0.18727 0.2592 0.18982 0.2599 0.19283 C 0.26268 0.20417 0.26268 0.21019 0.26858 0.22037 C 0.27032 0.22987 0.27327 0.23588 0.275 0.24514 C 0.27674 0.25417 0.27726 0.26274 0.28056 0.27107 C 0.28091 0.27362 0.28108 0.27616 0.2816 0.27848 C 0.28212 0.28149 0.28386 0.28704 0.28386 0.28704 C 0.28594 0.31019 0.28698 0.3169 0.28698 0.34213 C 0.28698 0.41412 0.304 0.49306 0.28056 0.55811 C 0.27917 0.56806 0.275 0.57732 0.27066 0.58565 C 0.26754 0.59862 0.26042 0.60926 0.25452 0.62037 C 0.25226 0.62454 0.24653 0.62593 0.24358 0.62917 C 0.23941 0.6338 0.23473 0.63982 0.22952 0.64213 C 0.22518 0.64792 0.2191 0.65417 0.21528 0.66088 C 0.21424 0.66274 0.21302 0.66459 0.21198 0.66667 C 0.21042 0.66945 0.20764 0.67547 0.20764 0.67547 C 0.20486 0.68704 0.20018 0.69862 0.19688 0.71019 C 0.19497 0.71713 0.19462 0.72477 0.19358 0.73195 C 0.19445 0.74653 0.19479 0.75371 0.20226 0.76389 C 0.20747 0.78565 0.21962 0.77408 0.24028 0.77408 " pathEditMode="relative" ptsTypes="fffffffffffffffffffffffffffffffA">
                                      <p:cBhvr>
                                        <p:cTn id="3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6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493 0.00093 0.02969 0.00162 0.04462 0.00301 C 0.0533 0.00371 0.06233 0.00973 0.07066 0.0132 C 0.09184 0.02176 0.11302 0.02801 0.1349 0.03195 C 0.15035 0.04051 0.16511 0.05371 0.17952 0.06528 C 0.18438 0.06922 0.18785 0.07547 0.19254 0.07987 C 0.19636 0.08681 0.20122 0.09074 0.20556 0.09723 C 0.20712 0.09954 0.20834 0.10209 0.2099 0.1044 C 0.21302 0.10903 0.21632 0.1132 0.21962 0.1176 C 0.229 0.13033 0.21841 0.11042 0.22952 0.12917 C 0.23403 0.13658 0.23143 0.13565 0.2349 0.14352 C 0.24063 0.15695 0.24844 0.16806 0.25556 0.17987 C 0.25591 0.18125 0.25608 0.18287 0.2566 0.18426 C 0.25764 0.18727 0.2592 0.18982 0.2599 0.19283 C 0.26268 0.20417 0.26268 0.21019 0.26858 0.22037 C 0.27032 0.22987 0.27327 0.23588 0.275 0.24514 C 0.27674 0.25417 0.27726 0.26274 0.28056 0.27107 C 0.28091 0.27362 0.28108 0.27616 0.2816 0.27848 C 0.28212 0.28149 0.28386 0.28704 0.28386 0.28704 C 0.28594 0.31019 0.28698 0.3169 0.28698 0.34213 C 0.28698 0.41412 0.304 0.49306 0.28056 0.55811 C 0.27917 0.56806 0.275 0.57732 0.27066 0.58565 C 0.26754 0.59862 0.26042 0.60926 0.25452 0.62037 C 0.25226 0.62454 0.24653 0.62593 0.24358 0.62917 C 0.23941 0.6338 0.23473 0.63982 0.22952 0.64213 C 0.22518 0.64792 0.2191 0.65417 0.21528 0.66088 C 0.21424 0.66274 0.21302 0.66459 0.21198 0.66667 C 0.21042 0.66945 0.20764 0.67547 0.20764 0.67547 C 0.20486 0.68704 0.20018 0.69862 0.19688 0.71019 C 0.19497 0.71713 0.19462 0.72477 0.19358 0.73195 C 0.19445 0.74653 0.19479 0.75371 0.20226 0.76389 C 0.20747 0.78565 0.21962 0.77408 0.24028 0.77408 " pathEditMode="relative" ptsTypes="fffffffffffffffffffffffffffffffA">
                                      <p:cBhvr>
                                        <p:cTn id="3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8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493 0.00093 0.02969 0.00162 0.04462 0.00301 C 0.0533 0.00371 0.06233 0.00973 0.07066 0.0132 C 0.09184 0.02176 0.11302 0.02801 0.1349 0.03195 C 0.15035 0.04051 0.16511 0.05371 0.17952 0.06528 C 0.18438 0.06922 0.18785 0.07547 0.19254 0.07987 C 0.19636 0.08681 0.20122 0.09074 0.20556 0.09723 C 0.20712 0.09954 0.20834 0.10209 0.2099 0.1044 C 0.21302 0.10903 0.21632 0.1132 0.21962 0.1176 C 0.229 0.13033 0.21841 0.11042 0.22952 0.12917 C 0.23403 0.13658 0.23143 0.13565 0.2349 0.14352 C 0.24063 0.15695 0.24844 0.16806 0.25556 0.17987 C 0.25591 0.18125 0.25608 0.18287 0.2566 0.18426 C 0.25764 0.18727 0.2592 0.18982 0.2599 0.19283 C 0.26268 0.20417 0.26268 0.21019 0.26858 0.22037 C 0.27032 0.22987 0.27327 0.23588 0.275 0.24514 C 0.27674 0.25417 0.27726 0.26274 0.28056 0.27107 C 0.28091 0.27362 0.28108 0.27616 0.2816 0.27848 C 0.28212 0.28149 0.28386 0.28704 0.28386 0.28704 C 0.28594 0.31019 0.28698 0.3169 0.28698 0.34213 C 0.28698 0.41412 0.304 0.49306 0.28056 0.55811 C 0.27917 0.56806 0.275 0.57732 0.27066 0.58565 C 0.26754 0.59862 0.26042 0.60926 0.25452 0.62037 C 0.25226 0.62454 0.24653 0.62593 0.24358 0.62917 C 0.23941 0.6338 0.23473 0.63982 0.22952 0.64213 C 0.22518 0.64792 0.2191 0.65417 0.21528 0.66088 C 0.21424 0.66274 0.21302 0.66459 0.21198 0.66667 C 0.21042 0.66945 0.20764 0.67547 0.20764 0.67547 C 0.20486 0.68704 0.20018 0.69862 0.19688 0.71019 C 0.19497 0.71713 0.19462 0.72477 0.19358 0.73195 C 0.19445 0.74653 0.19479 0.75371 0.20226 0.76389 C 0.20747 0.78565 0.21962 0.77408 0.24028 0.77408 " pathEditMode="relative" ptsTypes="fffffffffffffffffffffffffffffffA">
                                      <p:cBhvr>
                                        <p:cTn id="3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493 0.00093 0.02969 0.00162 0.04462 0.00301 C 0.0533 0.00371 0.06233 0.00973 0.07066 0.0132 C 0.09184 0.02176 0.11302 0.02801 0.1349 0.03195 C 0.15035 0.04051 0.16511 0.05371 0.17952 0.06528 C 0.18438 0.06922 0.18785 0.07547 0.19254 0.07987 C 0.19636 0.08681 0.20122 0.09074 0.20556 0.09723 C 0.20712 0.09954 0.20834 0.10209 0.2099 0.1044 C 0.21302 0.10903 0.21632 0.1132 0.21962 0.1176 C 0.229 0.13033 0.21841 0.11042 0.22952 0.12917 C 0.23403 0.13658 0.23143 0.13565 0.2349 0.14352 C 0.24063 0.15695 0.24844 0.16806 0.25556 0.17987 C 0.25591 0.18125 0.25608 0.18287 0.2566 0.18426 C 0.25764 0.18727 0.2592 0.18982 0.2599 0.19283 C 0.26268 0.20417 0.26268 0.21019 0.26858 0.22037 C 0.27032 0.22987 0.27327 0.23588 0.275 0.24514 C 0.27674 0.25417 0.27726 0.26274 0.28056 0.27107 C 0.28091 0.27362 0.28108 0.27616 0.2816 0.27848 C 0.28212 0.28149 0.28386 0.28704 0.28386 0.28704 C 0.28594 0.31019 0.28698 0.3169 0.28698 0.34213 C 0.28698 0.41412 0.304 0.49306 0.28056 0.55811 C 0.27917 0.56806 0.275 0.57732 0.27066 0.58565 C 0.26754 0.59862 0.26042 0.60926 0.25452 0.62037 C 0.25226 0.62454 0.24653 0.62593 0.24358 0.62917 C 0.23941 0.6338 0.23473 0.63982 0.22952 0.64213 C 0.22518 0.64792 0.2191 0.65417 0.21528 0.66088 C 0.21424 0.66274 0.21302 0.66459 0.21198 0.66667 C 0.21042 0.66945 0.20764 0.67547 0.20764 0.67547 C 0.20486 0.68704 0.20018 0.69862 0.19688 0.71019 C 0.19497 0.71713 0.19462 0.72477 0.19358 0.73195 C 0.19445 0.74653 0.19479 0.75371 0.20226 0.76389 C 0.20747 0.78565 0.21962 0.77408 0.24028 0.77408 " pathEditMode="relative" ptsTypes="fffffffffffffffffffffffffffffffA">
                                      <p:cBhvr>
                                        <p:cTn id="3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493 0.00093 0.02969 0.00162 0.04462 0.00301 C 0.0533 0.00371 0.06233 0.00973 0.07066 0.0132 C 0.09184 0.02176 0.11302 0.02801 0.1349 0.03195 C 0.15035 0.04051 0.16511 0.05371 0.17952 0.06528 C 0.18438 0.06922 0.18785 0.07547 0.19254 0.07987 C 0.19636 0.08681 0.20122 0.09074 0.20556 0.09723 C 0.20712 0.09954 0.20834 0.10209 0.2099 0.1044 C 0.21302 0.10903 0.21632 0.1132 0.21962 0.1176 C 0.229 0.13033 0.21841 0.11042 0.22952 0.12917 C 0.23403 0.13658 0.23143 0.13565 0.2349 0.14352 C 0.24063 0.15695 0.24844 0.16806 0.25556 0.17987 C 0.25591 0.18125 0.25608 0.18287 0.2566 0.18426 C 0.25764 0.18727 0.2592 0.18982 0.2599 0.19283 C 0.26268 0.20417 0.26268 0.21019 0.26858 0.22037 C 0.27032 0.22987 0.27327 0.23588 0.275 0.24514 C 0.27674 0.25417 0.27726 0.26274 0.28056 0.27107 C 0.28091 0.27362 0.28108 0.27616 0.2816 0.27848 C 0.28212 0.28149 0.28386 0.28704 0.28386 0.28704 C 0.28594 0.31019 0.28698 0.3169 0.28698 0.34213 C 0.28698 0.41412 0.304 0.49306 0.28056 0.55811 C 0.27917 0.56806 0.275 0.57732 0.27066 0.58565 C 0.26754 0.59862 0.26042 0.60926 0.25452 0.62037 C 0.25226 0.62454 0.24653 0.62593 0.24358 0.62917 C 0.23941 0.6338 0.23473 0.63982 0.22952 0.64213 C 0.22518 0.64792 0.2191 0.65417 0.21528 0.66088 C 0.21424 0.66274 0.21302 0.66459 0.21198 0.66667 C 0.21042 0.66945 0.20764 0.67547 0.20764 0.67547 C 0.20486 0.68704 0.20018 0.69862 0.19688 0.71019 C 0.19497 0.71713 0.19462 0.72477 0.19358 0.73195 C 0.19445 0.74653 0.19479 0.75371 0.20226 0.76389 C 0.20747 0.78565 0.21962 0.77408 0.24028 0.77408 " pathEditMode="relative" ptsTypes="fffffffffffffffffffffffffffffffA">
                                      <p:cBhvr>
                                        <p:cTn id="33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493 0.00093 0.02969 0.00162 0.04462 0.00301 C 0.0533 0.00371 0.06233 0.00973 0.07066 0.0132 C 0.09184 0.02176 0.11302 0.02801 0.1349 0.03195 C 0.15035 0.04051 0.16511 0.05371 0.17952 0.06528 C 0.18438 0.06922 0.18785 0.07547 0.19254 0.07987 C 0.19636 0.08681 0.20122 0.09074 0.20556 0.09723 C 0.20712 0.09954 0.20834 0.10209 0.2099 0.1044 C 0.21302 0.10903 0.21632 0.1132 0.21962 0.1176 C 0.229 0.13033 0.21841 0.11042 0.22952 0.12917 C 0.23403 0.13658 0.23143 0.13565 0.2349 0.14352 C 0.24063 0.15695 0.24844 0.16806 0.25556 0.17987 C 0.25591 0.18125 0.25608 0.18287 0.2566 0.18426 C 0.25764 0.18727 0.2592 0.18982 0.2599 0.19283 C 0.26268 0.20417 0.26268 0.21019 0.26858 0.22037 C 0.27032 0.22987 0.27327 0.23588 0.275 0.24514 C 0.27674 0.25417 0.27726 0.26274 0.28056 0.27107 C 0.28091 0.27362 0.28108 0.27616 0.2816 0.27848 C 0.28212 0.28149 0.28386 0.28704 0.28386 0.28704 C 0.28594 0.31019 0.28698 0.3169 0.28698 0.34213 C 0.28698 0.41412 0.304 0.49306 0.28056 0.55811 C 0.27917 0.56806 0.275 0.57732 0.27066 0.58565 C 0.26754 0.59862 0.26042 0.60926 0.25452 0.62037 C 0.25226 0.62454 0.24653 0.62593 0.24358 0.62917 C 0.23941 0.6338 0.23473 0.63982 0.22952 0.64213 C 0.22518 0.64792 0.2191 0.65417 0.21528 0.66088 C 0.21424 0.66274 0.21302 0.66459 0.21198 0.66667 C 0.21042 0.66945 0.20764 0.67547 0.20764 0.67547 C 0.20486 0.68704 0.20018 0.69862 0.19688 0.71019 C 0.19497 0.71713 0.19462 0.72477 0.19358 0.73195 C 0.19445 0.74653 0.19479 0.75371 0.20226 0.76389 C 0.20747 0.78565 0.21962 0.77408 0.24028 0.77408 " pathEditMode="relative" ptsTypes="fffffffffffffffffffffffffffffffA">
                                      <p:cBhvr>
                                        <p:cTn id="33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493 0.00093 0.02969 0.00162 0.04462 0.00301 C 0.0533 0.00371 0.06233 0.00973 0.07066 0.0132 C 0.09184 0.02176 0.11302 0.02801 0.1349 0.03195 C 0.15035 0.04051 0.16511 0.05371 0.17952 0.06528 C 0.18438 0.06922 0.18785 0.07547 0.19254 0.07987 C 0.19636 0.08681 0.20122 0.09074 0.20556 0.09723 C 0.20712 0.09954 0.20834 0.10209 0.2099 0.1044 C 0.21302 0.10903 0.21632 0.1132 0.21962 0.1176 C 0.229 0.13033 0.21841 0.11042 0.22952 0.12917 C 0.23403 0.13658 0.23143 0.13565 0.2349 0.14352 C 0.24063 0.15695 0.24844 0.16806 0.25556 0.17987 C 0.25591 0.18125 0.25608 0.18287 0.2566 0.18426 C 0.25764 0.18727 0.2592 0.18982 0.2599 0.19283 C 0.26268 0.20417 0.26268 0.21019 0.26858 0.22037 C 0.27032 0.22987 0.27327 0.23588 0.275 0.24514 C 0.27674 0.25417 0.27726 0.26274 0.28056 0.27107 C 0.28091 0.27362 0.28108 0.27616 0.2816 0.27848 C 0.28212 0.28149 0.28386 0.28704 0.28386 0.28704 C 0.28594 0.31019 0.28698 0.3169 0.28698 0.34213 C 0.28698 0.41412 0.304 0.49306 0.28056 0.55811 C 0.27917 0.56806 0.275 0.57732 0.27066 0.58565 C 0.26754 0.59862 0.26042 0.60926 0.25452 0.62037 C 0.25226 0.62454 0.24653 0.62593 0.24358 0.62917 C 0.23941 0.6338 0.23473 0.63982 0.22952 0.64213 C 0.22518 0.64792 0.2191 0.65417 0.21528 0.66088 C 0.21424 0.66274 0.21302 0.66459 0.21198 0.66667 C 0.21042 0.66945 0.20764 0.67547 0.20764 0.67547 C 0.20486 0.68704 0.20018 0.69862 0.19688 0.71019 C 0.19497 0.71713 0.19462 0.72477 0.19358 0.73195 C 0.19445 0.74653 0.19479 0.75371 0.20226 0.76389 C 0.20747 0.78565 0.21962 0.77408 0.24028 0.77408 " pathEditMode="relative" ptsTypes="fffffffffffffffffffffffffffffffA">
                                      <p:cBhvr>
                                        <p:cTn id="33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493 0.00093 0.02969 0.00162 0.04462 0.00301 C 0.0533 0.00371 0.06233 0.00973 0.07066 0.0132 C 0.09184 0.02176 0.11302 0.02801 0.1349 0.03195 C 0.15035 0.04051 0.16511 0.05371 0.17952 0.06528 C 0.18438 0.06922 0.18785 0.07547 0.19254 0.07987 C 0.19636 0.08681 0.20122 0.09074 0.20556 0.09723 C 0.20712 0.09954 0.20834 0.10209 0.2099 0.1044 C 0.21302 0.10903 0.21632 0.1132 0.21962 0.1176 C 0.229 0.13033 0.21841 0.11042 0.22952 0.12917 C 0.23403 0.13658 0.23143 0.13565 0.2349 0.14352 C 0.24063 0.15695 0.24844 0.16806 0.25556 0.17987 C 0.25591 0.18125 0.25608 0.18287 0.2566 0.18426 C 0.25764 0.18727 0.2592 0.18982 0.2599 0.19283 C 0.26268 0.20417 0.26268 0.21019 0.26858 0.22037 C 0.27032 0.22987 0.27327 0.23588 0.275 0.24514 C 0.27674 0.25417 0.27726 0.26274 0.28056 0.27107 C 0.28091 0.27362 0.28108 0.27616 0.2816 0.27848 C 0.28212 0.28149 0.28386 0.28704 0.28386 0.28704 C 0.28594 0.31019 0.28698 0.3169 0.28698 0.34213 C 0.28698 0.41412 0.304 0.49306 0.28056 0.55811 C 0.27917 0.56806 0.275 0.57732 0.27066 0.58565 C 0.26754 0.59862 0.26042 0.60926 0.25452 0.62037 C 0.25226 0.62454 0.24653 0.62593 0.24358 0.62917 C 0.23941 0.6338 0.23473 0.63982 0.22952 0.64213 C 0.22518 0.64792 0.2191 0.65417 0.21528 0.66088 C 0.21424 0.66274 0.21302 0.66459 0.21198 0.66667 C 0.21042 0.66945 0.20764 0.67547 0.20764 0.67547 C 0.20486 0.68704 0.20018 0.69862 0.19688 0.71019 C 0.19497 0.71713 0.19462 0.72477 0.19358 0.73195 C 0.19445 0.74653 0.19479 0.75371 0.20226 0.76389 C 0.20747 0.78565 0.21962 0.77408 0.24028 0.77408 " pathEditMode="relative" ptsTypes="fffffffffffffffffffffffffffffffA">
                                      <p:cBhvr>
                                        <p:cTn id="33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493 0.00093 0.02969 0.00162 0.04462 0.00301 C 0.0533 0.00371 0.06233 0.00973 0.07066 0.0132 C 0.09184 0.02176 0.11302 0.02801 0.1349 0.03195 C 0.15035 0.04051 0.16511 0.05371 0.17952 0.06528 C 0.18438 0.06922 0.18785 0.07547 0.19254 0.07987 C 0.19636 0.08681 0.20122 0.09074 0.20556 0.09723 C 0.20712 0.09954 0.20834 0.10209 0.2099 0.1044 C 0.21302 0.10903 0.21632 0.1132 0.21962 0.1176 C 0.229 0.13033 0.21841 0.11042 0.22952 0.12917 C 0.23403 0.13658 0.23143 0.13565 0.2349 0.14352 C 0.24063 0.15695 0.24844 0.16806 0.25556 0.17987 C 0.25591 0.18125 0.25608 0.18287 0.2566 0.18426 C 0.25764 0.18727 0.2592 0.18982 0.2599 0.19283 C 0.26268 0.20417 0.26268 0.21019 0.26858 0.22037 C 0.27032 0.22987 0.27327 0.23588 0.275 0.24514 C 0.27674 0.25417 0.27726 0.26274 0.28056 0.27107 C 0.28091 0.27362 0.28108 0.27616 0.2816 0.27848 C 0.28212 0.28149 0.28386 0.28704 0.28386 0.28704 C 0.28594 0.31019 0.28698 0.3169 0.28698 0.34213 C 0.28698 0.41412 0.304 0.49306 0.28056 0.55811 C 0.27917 0.56806 0.275 0.57732 0.27066 0.58565 C 0.26754 0.59862 0.26042 0.60926 0.25452 0.62037 C 0.25226 0.62454 0.24653 0.62593 0.24358 0.62917 C 0.23941 0.6338 0.23473 0.63982 0.22952 0.64213 C 0.22518 0.64792 0.2191 0.65417 0.21528 0.66088 C 0.21424 0.66274 0.21302 0.66459 0.21198 0.66667 C 0.21042 0.66945 0.20764 0.67547 0.20764 0.67547 C 0.20486 0.68704 0.20018 0.69862 0.19688 0.71019 C 0.19497 0.71713 0.19462 0.72477 0.19358 0.73195 C 0.19445 0.74653 0.19479 0.75371 0.20226 0.76389 C 0.20747 0.78565 0.21962 0.77408 0.24028 0.77408 " pathEditMode="relative" ptsTypes="fffffffffffffffffffffffffffffffA">
                                      <p:cBhvr>
                                        <p:cTn id="341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493 0.00093 0.02969 0.00162 0.04462 0.00301 C 0.0533 0.00371 0.06233 0.00973 0.07066 0.0132 C 0.09184 0.02176 0.11302 0.02801 0.1349 0.03195 C 0.15035 0.04051 0.16511 0.05371 0.17952 0.06528 C 0.18438 0.06922 0.18785 0.07547 0.19254 0.07987 C 0.19636 0.08681 0.20122 0.09074 0.20556 0.09723 C 0.20712 0.09954 0.20834 0.10209 0.2099 0.1044 C 0.21302 0.10903 0.21632 0.1132 0.21962 0.1176 C 0.229 0.13033 0.21841 0.11042 0.22952 0.12917 C 0.23403 0.13658 0.23143 0.13565 0.2349 0.14352 C 0.24063 0.15695 0.24844 0.16806 0.25556 0.17987 C 0.25591 0.18125 0.25608 0.18287 0.2566 0.18426 C 0.25764 0.18727 0.2592 0.18982 0.2599 0.19283 C 0.26268 0.20417 0.26268 0.21019 0.26858 0.22037 C 0.27032 0.22987 0.27327 0.23588 0.275 0.24514 C 0.27674 0.25417 0.27726 0.26274 0.28056 0.27107 C 0.28091 0.27362 0.28108 0.27616 0.2816 0.27848 C 0.28212 0.28149 0.28386 0.28704 0.28386 0.28704 C 0.28594 0.31019 0.28698 0.3169 0.28698 0.34213 C 0.28698 0.41412 0.304 0.49306 0.28056 0.55811 C 0.27917 0.56806 0.275 0.57732 0.27066 0.58565 C 0.26754 0.59862 0.26042 0.60926 0.25452 0.62037 C 0.25226 0.62454 0.24653 0.62593 0.24358 0.62917 C 0.23941 0.6338 0.23473 0.63982 0.22952 0.64213 C 0.22518 0.64792 0.2191 0.65417 0.21528 0.66088 C 0.21424 0.66274 0.21302 0.66459 0.21198 0.66667 C 0.21042 0.66945 0.20764 0.67547 0.20764 0.67547 C 0.20486 0.68704 0.20018 0.69862 0.19688 0.71019 C 0.19497 0.71713 0.19462 0.72477 0.19358 0.73195 C 0.19445 0.74653 0.19479 0.75371 0.20226 0.76389 C 0.20747 0.78565 0.21962 0.77408 0.24028 0.77408 " pathEditMode="relative" ptsTypes="fffffffffffffffffffffffffffffffA">
                                      <p:cBhvr>
                                        <p:cTn id="343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493 0.00093 0.02969 0.00162 0.04462 0.00301 C 0.0533 0.00371 0.06233 0.00973 0.07066 0.0132 C 0.09184 0.02176 0.11302 0.02801 0.1349 0.03195 C 0.15035 0.04051 0.16511 0.05371 0.17952 0.06528 C 0.18438 0.06922 0.18785 0.07547 0.19254 0.07987 C 0.19636 0.08681 0.20122 0.09074 0.20556 0.09723 C 0.20712 0.09954 0.20834 0.10209 0.2099 0.1044 C 0.21302 0.10903 0.21632 0.1132 0.21962 0.1176 C 0.229 0.13033 0.21841 0.11042 0.22952 0.12917 C 0.23403 0.13658 0.23143 0.13565 0.2349 0.14352 C 0.24063 0.15695 0.24844 0.16806 0.25556 0.17987 C 0.25591 0.18125 0.25608 0.18287 0.2566 0.18426 C 0.25764 0.18727 0.2592 0.18982 0.2599 0.19283 C 0.26268 0.20417 0.26268 0.21019 0.26858 0.22037 C 0.27032 0.22987 0.27327 0.23588 0.275 0.24514 C 0.27674 0.25417 0.27726 0.26274 0.28056 0.27107 C 0.28091 0.27362 0.28108 0.27616 0.2816 0.27848 C 0.28212 0.28149 0.28386 0.28704 0.28386 0.28704 C 0.28594 0.31019 0.28698 0.3169 0.28698 0.34213 C 0.28698 0.41412 0.304 0.49306 0.28056 0.55811 C 0.27917 0.56806 0.275 0.57732 0.27066 0.58565 C 0.26754 0.59862 0.26042 0.60926 0.25452 0.62037 C 0.25226 0.62454 0.24653 0.62593 0.24358 0.62917 C 0.23941 0.6338 0.23473 0.63982 0.22952 0.64213 C 0.22518 0.64792 0.2191 0.65417 0.21528 0.66088 C 0.21424 0.66274 0.21302 0.66459 0.21198 0.66667 C 0.21042 0.66945 0.20764 0.67547 0.20764 0.67547 C 0.20486 0.68704 0.20018 0.69862 0.19688 0.71019 C 0.19497 0.71713 0.19462 0.72477 0.19358 0.73195 C 0.19445 0.74653 0.19479 0.75371 0.20226 0.76389 C 0.20747 0.78565 0.21962 0.77408 0.24028 0.77408 " pathEditMode="relative" ptsTypes="fffffffffffffffffffffffffffffffA">
                                      <p:cBhvr>
                                        <p:cTn id="345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6" fill="hold">
                      <p:stCondLst>
                        <p:cond delay="indefinite"/>
                      </p:stCondLst>
                      <p:childTnLst>
                        <p:par>
                          <p:cTn id="357" fill="hold">
                            <p:stCondLst>
                              <p:cond delay="0"/>
                            </p:stCondLst>
                            <p:childTnLst>
                              <p:par>
                                <p:cTn id="3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0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2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3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4" fill="hold">
                      <p:stCondLst>
                        <p:cond delay="indefinite"/>
                      </p:stCondLst>
                      <p:childTnLst>
                        <p:par>
                          <p:cTn id="415" fill="hold">
                            <p:stCondLst>
                              <p:cond delay="0"/>
                            </p:stCondLst>
                            <p:childTnLst>
                              <p:par>
                                <p:cTn id="4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5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0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0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6" fill="hold">
                      <p:stCondLst>
                        <p:cond delay="indefinite"/>
                      </p:stCondLst>
                      <p:childTnLst>
                        <p:par>
                          <p:cTn id="467" fill="hold">
                            <p:stCondLst>
                              <p:cond delay="0"/>
                            </p:stCondLst>
                            <p:childTnLst>
                              <p:par>
                                <p:cTn id="4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5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0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2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5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8" fill="hold">
                      <p:stCondLst>
                        <p:cond delay="indefinite"/>
                      </p:stCondLst>
                      <p:childTnLst>
                        <p:par>
                          <p:cTn id="519" fill="hold">
                            <p:stCondLst>
                              <p:cond delay="0"/>
                            </p:stCondLst>
                            <p:childTnLst>
                              <p:par>
                                <p:cTn id="5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4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9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4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9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5" fill="hold">
                      <p:stCondLst>
                        <p:cond delay="indefinite"/>
                      </p:stCondLst>
                      <p:childTnLst>
                        <p:par>
                          <p:cTn id="546" fill="hold">
                            <p:stCondLst>
                              <p:cond delay="0"/>
                            </p:stCondLst>
                            <p:childTnLst>
                              <p:par>
                                <p:cTn id="5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9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0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1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6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4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5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6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2" fill="hold">
                      <p:stCondLst>
                        <p:cond delay="indefinite"/>
                      </p:stCondLst>
                      <p:childTnLst>
                        <p:par>
                          <p:cTn id="573" fill="hold">
                            <p:stCondLst>
                              <p:cond delay="0"/>
                            </p:stCondLst>
                            <p:childTnLst>
                              <p:par>
                                <p:cTn id="57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6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7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8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1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3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6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8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1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3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6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8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1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3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6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7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8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1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2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3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6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7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8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1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2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3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5" grpId="0" animBg="1"/>
      <p:bldP spid="16" grpId="0" animBg="1"/>
      <p:bldP spid="16" grpId="1" animBg="1"/>
      <p:bldP spid="17" grpId="0" animBg="1"/>
      <p:bldP spid="18" grpId="0" animBg="1"/>
      <p:bldP spid="18" grpId="1" animBg="1"/>
      <p:bldP spid="19" grpId="0" animBg="1"/>
      <p:bldP spid="20" grpId="0" animBg="1"/>
      <p:bldP spid="20" grpId="1" animBg="1"/>
      <p:bldP spid="21" grpId="0" animBg="1"/>
      <p:bldP spid="22" grpId="0" animBg="1"/>
      <p:bldP spid="22" grpId="1" animBg="1"/>
      <p:bldP spid="23" grpId="0" animBg="1"/>
      <p:bldP spid="24" grpId="0" animBg="1"/>
      <p:bldP spid="25" grpId="0" animBg="1"/>
      <p:bldP spid="25" grpId="1" animBg="1"/>
      <p:bldP spid="26" grpId="0" animBg="1"/>
      <p:bldP spid="28" grpId="0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5" grpId="0" animBg="1"/>
      <p:bldP spid="45" grpId="1" animBg="1"/>
      <p:bldP spid="46" grpId="0" animBg="1"/>
      <p:bldP spid="46" grpId="1" animBg="1"/>
      <p:bldP spid="55" grpId="0" animBg="1"/>
      <p:bldP spid="55" grpId="1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79" grpId="0"/>
      <p:bldP spid="80" grpId="0"/>
      <p:bldP spid="81" grpId="0"/>
      <p:bldP spid="82" grpId="0"/>
      <p:bldP spid="91" grpId="0" animBg="1"/>
      <p:bldP spid="92" grpId="0" animBg="1"/>
      <p:bldP spid="102" grpId="0"/>
      <p:bldP spid="103" grpId="0"/>
      <p:bldP spid="104" grpId="0" animBg="1"/>
      <p:bldP spid="105" grpId="0" animBg="1"/>
      <p:bldP spid="118" grpId="0"/>
      <p:bldP spid="119" grpId="0" animBg="1"/>
      <p:bldP spid="128" grpId="0"/>
      <p:bldP spid="129" grpId="0" animBg="1"/>
      <p:bldP spid="133" grpId="0"/>
      <p:bldP spid="134" grpId="0"/>
      <p:bldP spid="135" grpId="0" animBg="1"/>
      <p:bldP spid="1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84376-Sepik.jpg"/>
          <p:cNvPicPr>
            <a:picLocks noChangeAspect="1"/>
          </p:cNvPicPr>
          <p:nvPr/>
        </p:nvPicPr>
        <p:blipFill>
          <a:blip r:embed="rId2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642918"/>
            <a:ext cx="2286016" cy="1660933"/>
          </a:xfrm>
          <a:prstGeom prst="rect">
            <a:avLst/>
          </a:prstGeom>
        </p:spPr>
      </p:pic>
      <p:cxnSp>
        <p:nvCxnSpPr>
          <p:cNvPr id="2" name="Прямая соединительная линия 1"/>
          <p:cNvCxnSpPr/>
          <p:nvPr/>
        </p:nvCxnSpPr>
        <p:spPr>
          <a:xfrm rot="5400000">
            <a:off x="-2856734" y="3428206"/>
            <a:ext cx="68580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2428860" y="571480"/>
            <a:ext cx="5248424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Если гласный звук </a:t>
            </a:r>
          </a:p>
          <a:p>
            <a:r>
              <a:rPr lang="ru-RU" sz="32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Вызвал вдруг сомнение,</a:t>
            </a:r>
          </a:p>
          <a:p>
            <a:r>
              <a:rPr lang="ru-RU" sz="32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Ты его быстрее</a:t>
            </a:r>
          </a:p>
          <a:p>
            <a:r>
              <a:rPr lang="ru-RU" sz="32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Ставь под ударение.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2928934"/>
            <a:ext cx="76174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2928934"/>
            <a:ext cx="78899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2928934"/>
            <a:ext cx="81785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2928934"/>
            <a:ext cx="76174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58016" y="2928934"/>
            <a:ext cx="8210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4572008"/>
            <a:ext cx="58996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ребуют проверки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 rot="5400000">
            <a:off x="-2856734" y="3428206"/>
            <a:ext cx="68580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714348" y="1428736"/>
            <a:ext cx="58475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1. Найди гласные в слове.</a:t>
            </a:r>
            <a:endParaRPr lang="ru-RU" sz="36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071678"/>
            <a:ext cx="47455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2. Поставь ударение.</a:t>
            </a:r>
            <a:endParaRPr lang="ru-RU" sz="36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786058"/>
            <a:ext cx="561833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3. Выдели  корень слова.</a:t>
            </a:r>
            <a:endParaRPr lang="ru-RU" sz="36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429000"/>
            <a:ext cx="524265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4. Подчеркни</a:t>
            </a:r>
          </a:p>
          <a:p>
            <a:r>
              <a:rPr lang="ru-RU" sz="3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   безударную гласную.</a:t>
            </a:r>
            <a:endParaRPr lang="ru-RU" sz="36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4572008"/>
            <a:ext cx="79485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5. Измени число</a:t>
            </a:r>
          </a:p>
          <a:p>
            <a:r>
              <a:rPr lang="ru-RU" sz="3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    или подбери однокоренное слово</a:t>
            </a:r>
          </a:p>
          <a:p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с ударным гласным в корне</a:t>
            </a:r>
            <a:r>
              <a:rPr lang="ru-RU" sz="36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 .</a:t>
            </a:r>
            <a:endParaRPr lang="ru-RU" sz="36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142852"/>
            <a:ext cx="321113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  <a:latin typeface="Monotype Corsiva" pitchFamily="66" charset="0"/>
                <a:cs typeface="Arial" pitchFamily="34" charset="0"/>
              </a:rPr>
              <a:t>Алгоритм</a:t>
            </a:r>
            <a:endParaRPr lang="ru-RU" sz="60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9058" y="285728"/>
            <a:ext cx="45047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  <a:latin typeface="Monotype Corsiva" pitchFamily="66" charset="0"/>
                <a:cs typeface="Arial" pitchFamily="34" charset="0"/>
              </a:rPr>
              <a:t>проверки безударного</a:t>
            </a:r>
          </a:p>
          <a:p>
            <a:pPr algn="ctr"/>
            <a:r>
              <a:rPr lang="ru-RU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Monotype Corsiva" pitchFamily="66" charset="0"/>
                <a:cs typeface="Arial" pitchFamily="34" charset="0"/>
              </a:rPr>
              <a:t>           гласного в корне</a:t>
            </a:r>
            <a:endParaRPr lang="ru-RU" sz="40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10" name="Рисунок 9" descr="detskiy_klub_20357047_1_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2428868"/>
            <a:ext cx="2438400" cy="22189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 rot="5400000">
            <a:off x="-2856734" y="3428206"/>
            <a:ext cx="68580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2714612" y="285728"/>
            <a:ext cx="34610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Правило письма.</a:t>
            </a:r>
            <a:endParaRPr lang="ru-RU" sz="32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214422"/>
            <a:ext cx="8146269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Безударные гласные в корне можно проверить.</a:t>
            </a:r>
          </a:p>
          <a:p>
            <a:r>
              <a:rPr lang="ru-RU" sz="28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Для этого нужно изменить слово </a:t>
            </a:r>
          </a:p>
          <a:p>
            <a:r>
              <a:rPr lang="ru-RU" sz="28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или подобрать однокоренное так,</a:t>
            </a:r>
          </a:p>
          <a:p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чтобы на эту гласную падало ударение.</a:t>
            </a:r>
            <a:endParaRPr lang="ru-RU" sz="28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3929066"/>
            <a:ext cx="245887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поля - поле</a:t>
            </a:r>
            <a:endParaRPr lang="ru-RU" sz="32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3929066"/>
            <a:ext cx="28875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трава - травы</a:t>
            </a:r>
            <a:endParaRPr lang="ru-RU" sz="32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86116" y="5214950"/>
            <a:ext cx="221887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леса - лес</a:t>
            </a:r>
            <a:endParaRPr lang="ru-RU" sz="32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авая круглая скобка 9"/>
          <p:cNvSpPr/>
          <p:nvPr/>
        </p:nvSpPr>
        <p:spPr>
          <a:xfrm rot="16200000">
            <a:off x="5536413" y="3536157"/>
            <a:ext cx="285752" cy="928694"/>
          </a:xfrm>
          <a:prstGeom prst="rightBracket">
            <a:avLst>
              <a:gd name="adj" fmla="val 175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Правая круглая скобка 10"/>
          <p:cNvSpPr/>
          <p:nvPr/>
        </p:nvSpPr>
        <p:spPr>
          <a:xfrm rot="16200000">
            <a:off x="6929454" y="3571876"/>
            <a:ext cx="285752" cy="857256"/>
          </a:xfrm>
          <a:prstGeom prst="rightBracket">
            <a:avLst>
              <a:gd name="adj" fmla="val 175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Правая круглая скобка 11"/>
          <p:cNvSpPr/>
          <p:nvPr/>
        </p:nvSpPr>
        <p:spPr>
          <a:xfrm rot="16200000">
            <a:off x="1428728" y="3643314"/>
            <a:ext cx="285752" cy="714380"/>
          </a:xfrm>
          <a:prstGeom prst="rightBracket">
            <a:avLst>
              <a:gd name="adj" fmla="val 175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авая круглая скобка 12"/>
          <p:cNvSpPr/>
          <p:nvPr/>
        </p:nvSpPr>
        <p:spPr>
          <a:xfrm rot="16200000">
            <a:off x="2714612" y="3643314"/>
            <a:ext cx="285752" cy="714380"/>
          </a:xfrm>
          <a:prstGeom prst="rightBracket">
            <a:avLst>
              <a:gd name="adj" fmla="val 175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Правая круглая скобка 13"/>
          <p:cNvSpPr/>
          <p:nvPr/>
        </p:nvSpPr>
        <p:spPr>
          <a:xfrm rot="16200000">
            <a:off x="3643306" y="4929198"/>
            <a:ext cx="285752" cy="714380"/>
          </a:xfrm>
          <a:prstGeom prst="rightBracket">
            <a:avLst>
              <a:gd name="adj" fmla="val 175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Правая круглая скобка 14"/>
          <p:cNvSpPr/>
          <p:nvPr/>
        </p:nvSpPr>
        <p:spPr>
          <a:xfrm rot="16200000">
            <a:off x="4929190" y="4929198"/>
            <a:ext cx="285752" cy="714380"/>
          </a:xfrm>
          <a:prstGeom prst="rightBracket">
            <a:avLst>
              <a:gd name="adj" fmla="val 175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2000232" y="3857628"/>
            <a:ext cx="285752" cy="142876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6215074" y="3857628"/>
            <a:ext cx="285752" cy="142876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2786050" y="3857628"/>
            <a:ext cx="285752" cy="142876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7143768" y="3857628"/>
            <a:ext cx="285752" cy="142876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4214810" y="5143512"/>
            <a:ext cx="285752" cy="142876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5000628" y="5143512"/>
            <a:ext cx="285752" cy="142876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714744" y="5715016"/>
            <a:ext cx="28575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428728" y="4429132"/>
            <a:ext cx="28575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072330" y="4429132"/>
            <a:ext cx="28575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072330" y="4500570"/>
            <a:ext cx="28575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4929190" y="5715016"/>
            <a:ext cx="28575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4929190" y="5786454"/>
            <a:ext cx="28575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714612" y="4429132"/>
            <a:ext cx="28575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2714612" y="4500570"/>
            <a:ext cx="28575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643570" y="4429132"/>
            <a:ext cx="28575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Рисунок 36" descr="184376-Sepik.jpg"/>
          <p:cNvPicPr>
            <a:picLocks noChangeAspect="1"/>
          </p:cNvPicPr>
          <p:nvPr/>
        </p:nvPicPr>
        <p:blipFill>
          <a:blip r:embed="rId2" cstate="screen">
            <a:duotone>
              <a:schemeClr val="accent6">
                <a:shade val="45000"/>
                <a:satMod val="135000"/>
              </a:schemeClr>
              <a:prstClr val="white"/>
            </a:duotone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4839877"/>
            <a:ext cx="2214578" cy="1660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9576ddc01ecd.gif"/>
          <p:cNvPicPr>
            <a:picLocks noChangeAspect="1"/>
          </p:cNvPicPr>
          <p:nvPr/>
        </p:nvPicPr>
        <p:blipFill>
          <a:blip r:embed="rId2" cstate="print">
            <a:lum bright="-10000" contrast="10000"/>
          </a:blip>
          <a:stretch>
            <a:fillRect/>
          </a:stretch>
        </p:blipFill>
        <p:spPr>
          <a:xfrm>
            <a:off x="3143240" y="285728"/>
            <a:ext cx="5715000" cy="4752975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3000364" y="214290"/>
            <a:ext cx="2928958" cy="4572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" name="Прямая соединительная линия 1"/>
          <p:cNvCxnSpPr/>
          <p:nvPr/>
        </p:nvCxnSpPr>
        <p:spPr>
          <a:xfrm rot="5400000">
            <a:off x="-2856734" y="3428206"/>
            <a:ext cx="68580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285852" y="214290"/>
            <a:ext cx="4793492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800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Скачут побегайчики</a:t>
            </a:r>
            <a:r>
              <a:rPr lang="ru-RU" sz="28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ru-RU" sz="2800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Солнечные зайчики.</a:t>
            </a:r>
          </a:p>
          <a:p>
            <a:r>
              <a:rPr lang="ru-RU" sz="28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Мы зовём их – не идут.</a:t>
            </a:r>
          </a:p>
          <a:p>
            <a:r>
              <a:rPr lang="ru-RU" sz="2800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Были тут – и нет их тут.</a:t>
            </a:r>
          </a:p>
          <a:p>
            <a:r>
              <a:rPr lang="ru-RU" sz="28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Где же зайчики?</a:t>
            </a:r>
            <a:r>
              <a:rPr lang="ru-RU" sz="2800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Ушли.</a:t>
            </a:r>
          </a:p>
          <a:p>
            <a:r>
              <a:rPr lang="ru-RU" sz="28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Повернись, их поищи.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2857496"/>
            <a:ext cx="182293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i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ст</a:t>
            </a:r>
            <a:r>
              <a:rPr lang="ru-RU" sz="3200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…на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3429000"/>
            <a:ext cx="147027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i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r>
              <a:rPr lang="ru-RU" sz="3200" i="1" cap="none" spc="0" dirty="0" err="1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кно</a:t>
            </a:r>
            <a:r>
              <a:rPr lang="ru-RU" sz="3200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4000504"/>
            <a:ext cx="19078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i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ст…</a:t>
            </a:r>
            <a:r>
              <a:rPr lang="ru-RU" sz="3200" i="1" cap="none" spc="0" dirty="0" err="1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кло</a:t>
            </a:r>
            <a:endParaRPr lang="ru-RU" sz="3200" i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4500570"/>
            <a:ext cx="178766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i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ст…</a:t>
            </a:r>
            <a:r>
              <a:rPr lang="ru-RU" sz="3200" i="1" cap="none" spc="0" dirty="0" err="1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лы</a:t>
            </a:r>
            <a:endParaRPr lang="ru-RU" sz="3200" i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5000636"/>
            <a:ext cx="156324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i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д…</a:t>
            </a:r>
            <a:r>
              <a:rPr lang="ru-RU" sz="3200" i="1" cap="none" spc="0" dirty="0" err="1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ска</a:t>
            </a:r>
            <a:endParaRPr lang="ru-RU" sz="3200" i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5929330"/>
            <a:ext cx="180049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i="1" cap="none" spc="0" dirty="0" err="1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цв</a:t>
            </a:r>
            <a:r>
              <a:rPr lang="ru-RU" sz="3200" i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…ты</a:t>
            </a:r>
            <a:endParaRPr lang="ru-RU" sz="3200" i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5429264"/>
            <a:ext cx="14285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i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ч…</a:t>
            </a:r>
            <a:r>
              <a:rPr lang="ru-RU" sz="3200" i="1" cap="none" spc="0" dirty="0" err="1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сы</a:t>
            </a:r>
            <a:endParaRPr lang="ru-RU" sz="3200" i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71802" y="2857496"/>
            <a:ext cx="207781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- </a:t>
            </a:r>
            <a:r>
              <a:rPr lang="ru-RU" sz="3200" i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ст</a:t>
            </a:r>
            <a:r>
              <a:rPr lang="ru-RU" sz="3200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ены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143240" y="3429000"/>
            <a:ext cx="15376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- </a:t>
            </a:r>
            <a:r>
              <a:rPr lang="ru-RU" sz="3200" i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окна</a:t>
            </a:r>
            <a:r>
              <a:rPr lang="ru-RU" sz="3200" i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71802" y="4000504"/>
            <a:ext cx="197522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- </a:t>
            </a:r>
            <a:r>
              <a:rPr lang="ru-RU" sz="3200" i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стёкла</a:t>
            </a:r>
            <a:endParaRPr lang="ru-RU" sz="3200" i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4500570"/>
            <a:ext cx="16537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- </a:t>
            </a:r>
            <a:r>
              <a:rPr lang="ru-RU" sz="3200" i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стол </a:t>
            </a:r>
            <a:endParaRPr lang="ru-RU" sz="3200" i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14678" y="5000636"/>
            <a:ext cx="163057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- </a:t>
            </a:r>
            <a:r>
              <a:rPr lang="ru-RU" sz="3200" i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доски</a:t>
            </a:r>
            <a:endParaRPr lang="ru-RU" sz="3200" i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14678" y="5929330"/>
            <a:ext cx="16666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- </a:t>
            </a:r>
            <a:r>
              <a:rPr lang="ru-RU" sz="3200" i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цвет </a:t>
            </a:r>
            <a:endParaRPr lang="ru-RU" sz="3200" i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5429264"/>
            <a:ext cx="13083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- </a:t>
            </a:r>
            <a:r>
              <a:rPr lang="ru-RU" sz="3200" i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час </a:t>
            </a:r>
            <a:endParaRPr lang="ru-RU" sz="3200" i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xmages.net/out.php/i162265_..18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57166"/>
            <a:ext cx="457203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429256" y="571480"/>
            <a:ext cx="34417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половодье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3504" y="1714488"/>
            <a:ext cx="3795783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32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  <a:t>- разлив, паводок,</a:t>
            </a:r>
          </a:p>
          <a:p>
            <a:pPr algn="ctr"/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 полая вода,</a:t>
            </a:r>
          </a:p>
          <a:p>
            <a:pPr algn="ctr"/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 большая вода</a:t>
            </a:r>
            <a:endParaRPr lang="ru-RU" sz="32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5572140"/>
            <a:ext cx="2823465" cy="11387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ИСААК ЛЕВИТАН</a:t>
            </a:r>
          </a:p>
          <a:p>
            <a:pPr algn="ctr"/>
            <a:r>
              <a:rPr lang="ru-RU" sz="20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  <a:t>Весна- большая  </a:t>
            </a: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вода</a:t>
            </a:r>
            <a:endParaRPr lang="ru-RU" sz="20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45315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4000504"/>
            <a:ext cx="3731835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/>
          <p:cNvCxnSpPr/>
          <p:nvPr/>
        </p:nvCxnSpPr>
        <p:spPr>
          <a:xfrm rot="5400000">
            <a:off x="-2856734" y="3428206"/>
            <a:ext cx="68580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928662" y="0"/>
            <a:ext cx="16610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март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0"/>
            <a:ext cx="451854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Tx/>
              <a:buChar char="-"/>
            </a:pPr>
            <a:r>
              <a:rPr lang="ru-RU" sz="3200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  <a:t>зимобор</a:t>
            </a:r>
            <a:r>
              <a:rPr lang="ru-RU" sz="32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  <a:t>, </a:t>
            </a:r>
            <a:r>
              <a:rPr lang="ru-RU" sz="3200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  <a:t>березень</a:t>
            </a:r>
            <a:r>
              <a:rPr lang="ru-RU" sz="32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  <a:cs typeface="Arial" pitchFamily="34" charset="0"/>
              </a:rPr>
              <a:t>,</a:t>
            </a:r>
          </a:p>
          <a:p>
            <a:pPr algn="ctr"/>
            <a:r>
              <a:rPr lang="ru-RU" sz="320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протальник</a:t>
            </a:r>
            <a:r>
              <a:rPr lang="ru-RU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, капельник</a:t>
            </a:r>
            <a:endParaRPr lang="ru-RU" sz="32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0_d0aa_b45d7447_XL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434" y="3645024"/>
            <a:ext cx="4162452" cy="2927624"/>
          </a:xfrm>
          <a:prstGeom prst="rect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14" name="Рисунок 13" descr="p9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268772"/>
            <a:ext cx="3071834" cy="2303876"/>
          </a:xfrm>
          <a:prstGeom prst="rect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15" name="Рисунок 14" descr="picturecontent-pid-1efa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414" y="1113321"/>
            <a:ext cx="2533843" cy="2174391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16" name="Рисунок 15" descr="0_c1d6_70968392_XL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4395" y="1113321"/>
            <a:ext cx="3881464" cy="2708780"/>
          </a:xfrm>
          <a:prstGeom prst="rect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650</TotalTime>
  <Words>268</Words>
  <Application>Microsoft Office PowerPoint</Application>
  <PresentationFormat>Экран (4:3)</PresentationFormat>
  <Paragraphs>93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76</cp:revision>
  <dcterms:created xsi:type="dcterms:W3CDTF">2011-02-28T15:34:24Z</dcterms:created>
  <dcterms:modified xsi:type="dcterms:W3CDTF">2017-12-13T19:47:12Z</dcterms:modified>
</cp:coreProperties>
</file>