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5277-6154-40D3-BBA0-7587075EA9D9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B98EE-30E5-43B0-BC43-BCD6388AAA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256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5277-6154-40D3-BBA0-7587075EA9D9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B98EE-30E5-43B0-BC43-BCD6388AAA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1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5277-6154-40D3-BBA0-7587075EA9D9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B98EE-30E5-43B0-BC43-BCD6388AAA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838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5277-6154-40D3-BBA0-7587075EA9D9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B98EE-30E5-43B0-BC43-BCD6388AAA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046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5277-6154-40D3-BBA0-7587075EA9D9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B98EE-30E5-43B0-BC43-BCD6388AAA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840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5277-6154-40D3-BBA0-7587075EA9D9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B98EE-30E5-43B0-BC43-BCD6388AAA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801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5277-6154-40D3-BBA0-7587075EA9D9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B98EE-30E5-43B0-BC43-BCD6388AAA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18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5277-6154-40D3-BBA0-7587075EA9D9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B98EE-30E5-43B0-BC43-BCD6388AAA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842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5277-6154-40D3-BBA0-7587075EA9D9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B98EE-30E5-43B0-BC43-BCD6388AAA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554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5277-6154-40D3-BBA0-7587075EA9D9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B98EE-30E5-43B0-BC43-BCD6388AAA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841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35277-6154-40D3-BBA0-7587075EA9D9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B98EE-30E5-43B0-BC43-BCD6388AAA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533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35277-6154-40D3-BBA0-7587075EA9D9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B98EE-30E5-43B0-BC43-BCD6388AAA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557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772816"/>
            <a:ext cx="3353972" cy="4608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</a:rPr>
              <a:t>Интеллектуальная игра</a:t>
            </a:r>
            <a:br>
              <a:rPr lang="ru-RU" sz="28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</a:rPr>
              <a:t>по тексту романа А.С. Пушкина «Евгений Онегин»</a:t>
            </a:r>
            <a:endParaRPr lang="ru-RU" sz="2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dirty="0" smtClean="0"/>
          </a:p>
          <a:p>
            <a:pPr marL="0" indent="0" algn="ctr">
              <a:buNone/>
            </a:pP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Путешествие по страницам любимого романа.</a:t>
            </a:r>
            <a:b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4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13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4158" y="404664"/>
            <a:ext cx="7772400" cy="100811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Портретная галерея.</a:t>
            </a:r>
            <a:b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Узнай героя и закончи строчку.</a:t>
            </a:r>
            <a:b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340768"/>
            <a:ext cx="74888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1.Дика, печальная, молчалива,</a:t>
            </a:r>
          </a:p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Как лань лесная боязлива,</a:t>
            </a:r>
          </a:p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Она в семье своей родной</a:t>
            </a:r>
          </a:p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Казалась девочкой чужой... (Татьяна)</a:t>
            </a:r>
          </a:p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2.Красавец, в полном цвете лет,</a:t>
            </a:r>
          </a:p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Поклонник Канта и поэт. (Ленский)</a:t>
            </a:r>
          </a:p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3.Всегда скромна, всегда послушна,</a:t>
            </a:r>
          </a:p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Всегда, как утро, весела,</a:t>
            </a:r>
          </a:p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Как жизнь поэта простодушна.</a:t>
            </a:r>
          </a:p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Как поцелуй любви мила… (Ольга)</a:t>
            </a:r>
          </a:p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4.…деревенский старожил</a:t>
            </a:r>
          </a:p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Лет сорок с ключницей бранился,</a:t>
            </a:r>
          </a:p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В окно смотрел и мух давил. (Дядя Онегина)</a:t>
            </a:r>
          </a:p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5.Ярем он барщины старинной</a:t>
            </a:r>
          </a:p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Оброком лёгким заменил.</a:t>
            </a:r>
          </a:p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И раб судьбу благословил… (Евгений Онегин)</a:t>
            </a:r>
          </a:p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6.Корсет носила очень узкий,</a:t>
            </a:r>
          </a:p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И русский Н, как Н французский,</a:t>
            </a:r>
          </a:p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Произносить умела в нос;</a:t>
            </a:r>
          </a:p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Но вскоре всё перевелось… (мать Татьяны и Ольги)</a:t>
            </a:r>
          </a:p>
          <a:p>
            <a:endParaRPr lang="ru-RU" sz="16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556792"/>
            <a:ext cx="2748791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0931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97675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algn="ctr">
              <a:buAutoNum type="arabicPeriod" startAt="2"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«В своей одежде был педант и то, что мы назвали франт»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Какое значение имело в пушкинское время слово «педант»? 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(Слово применялось в дворянском круге к людям, которые отличались своим взглядом на жизнь, своими привычками от обычной толпы, «большого света»).</a:t>
            </a:r>
          </a:p>
          <a:p>
            <a:pPr algn="ctr">
              <a:buAutoNum type="arabicPeriod" startAt="3"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«Надев широкий боливар //Онегин едет на бульвар… 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Что такое боливар? 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(Лёгкая широкополая шляпа из плотного шёлка необычной величины).</a:t>
            </a:r>
          </a:p>
          <a:p>
            <a:pPr marL="0" indent="0" algn="ctr">
              <a:buNone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4.«Не панталоны, фрак, жилет, //Всех этих слов на русском нет.</a:t>
            </a:r>
          </a:p>
          <a:p>
            <a:pPr marL="0" indent="0" algn="ctr">
              <a:buNone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Объясните назначение этих вещей.</a:t>
            </a:r>
          </a:p>
          <a:p>
            <a:pPr>
              <a:buAutoNum type="arabicPeriod" startAt="3"/>
            </a:pPr>
            <a:endParaRPr 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11893" y="203722"/>
            <a:ext cx="1867050" cy="729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Мода.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887554"/>
            <a:ext cx="3719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1. «Как денди лондонский одет…».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397675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Кто такой денди? </a:t>
            </a:r>
          </a:p>
          <a:p>
            <a:endParaRPr lang="ru-RU" b="1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(Не просто человек высшего общества, законодатель моды. Дендизм – манера жить. Денди – герой праздной элегантности. Не стремиться сделать карьеру, выступающий против правил, принятых в обществе. Цель – привлечь к себе внимание).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1731316" cy="125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3612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60648"/>
            <a:ext cx="1586257" cy="2345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Театр. 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Как часто посещал театр Евгений Онегин?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Во сколько начинался и заканчивался спектакль?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 (В 6 часов – в 9 часов)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Как отзывается о балете Евгений Онегин? Как он ведёт себя в театре? Приведите цитаты.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О каких великих балеринах пишет Пушкин?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(«Блистательна, полувоздушна,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Смычку волшебному послушна,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Толпою нимф окружена,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Стоит Истомина….»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«Народных слёз, рукоплесканий / С младой </a:t>
            </a:r>
            <a:r>
              <a:rPr lang="ru-RU" b="1" dirty="0" err="1" smtClean="0">
                <a:solidFill>
                  <a:schemeClr val="bg1">
                    <a:lumMod val="50000"/>
                  </a:schemeClr>
                </a:solidFill>
              </a:rPr>
              <a:t>Семёновой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 делил…»).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Назовите деятелей театра пушкинской поры.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7535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Бал.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Когда начинался бальный сезон?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(Бальный сезон начинался поздней осенью и разгорался зимой, когда столичные дворяне возвращались из своих усадеб, а дворяне поместные, окончив полевые работы, целыми обозами тащились в Москву на «ярмарку невест»).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Каким танцем открывался бал?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(Полонезом, т.е. польским танцем).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Какой танец был после полонеза?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(Вальс)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Назовите главный танец бала?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(Мазурка)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Какой танец завершал бал?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 (Котильон)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0469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Кулинария.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«Меню» ресторана «Талон» в Петербурге включало следующие блюда: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К </a:t>
            </a:r>
            <a:r>
              <a:rPr lang="ru-RU" b="1" dirty="0" err="1" smtClean="0">
                <a:solidFill>
                  <a:schemeClr val="bg1">
                    <a:lumMod val="50000"/>
                  </a:schemeClr>
                </a:solidFill>
              </a:rPr>
              <a:t>Talon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 помчался: он уверен,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Что там уж ждет его Каверин.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Вошел: и пробка в потолок,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Вина кометы брызнул ток,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Пред ним </a:t>
            </a:r>
            <a:r>
              <a:rPr lang="ru-RU" b="1" dirty="0" err="1" smtClean="0">
                <a:solidFill>
                  <a:schemeClr val="bg1">
                    <a:lumMod val="50000"/>
                  </a:schemeClr>
                </a:solidFill>
              </a:rPr>
              <a:t>roast-beef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 окровавленный,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И </a:t>
            </a:r>
            <a:r>
              <a:rPr lang="ru-RU" b="1" dirty="0" err="1" smtClean="0">
                <a:solidFill>
                  <a:schemeClr val="bg1">
                    <a:lumMod val="50000"/>
                  </a:schemeClr>
                </a:solidFill>
              </a:rPr>
              <a:t>трюфли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, роскошь юных лет,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Французской кухни лучший цвет,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И </a:t>
            </a:r>
            <a:r>
              <a:rPr lang="ru-RU" b="1" dirty="0" err="1" smtClean="0">
                <a:solidFill>
                  <a:schemeClr val="bg1">
                    <a:lumMod val="50000"/>
                  </a:schemeClr>
                </a:solidFill>
              </a:rPr>
              <a:t>Стразбурга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 пирог нетленный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Меж сыром </a:t>
            </a:r>
            <a:r>
              <a:rPr lang="ru-RU" b="1" dirty="0" err="1" smtClean="0">
                <a:solidFill>
                  <a:schemeClr val="bg1">
                    <a:lumMod val="50000"/>
                  </a:schemeClr>
                </a:solidFill>
              </a:rPr>
              <a:t>лимбургским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 живым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И ананасом золотым.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473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6400" b="1" dirty="0" smtClean="0">
                <a:solidFill>
                  <a:schemeClr val="bg1">
                    <a:lumMod val="50000"/>
                  </a:schemeClr>
                </a:solidFill>
              </a:rPr>
              <a:t>1.Из кухни какой страны это блюдо и что оно собою представляет? </a:t>
            </a:r>
          </a:p>
          <a:p>
            <a:pPr marL="0" indent="0">
              <a:buNone/>
            </a:pPr>
            <a:r>
              <a:rPr lang="ru-RU" sz="6400" b="1" dirty="0" smtClean="0">
                <a:solidFill>
                  <a:schemeClr val="bg1">
                    <a:lumMod val="50000"/>
                  </a:schemeClr>
                </a:solidFill>
              </a:rPr>
              <a:t>(Рост-</a:t>
            </a:r>
            <a:r>
              <a:rPr lang="ru-RU" sz="6400" b="1" dirty="0" err="1" smtClean="0">
                <a:solidFill>
                  <a:schemeClr val="bg1">
                    <a:lumMod val="50000"/>
                  </a:schemeClr>
                </a:solidFill>
              </a:rPr>
              <a:t>биф</a:t>
            </a:r>
            <a:r>
              <a:rPr lang="ru-RU" sz="6400" b="1" dirty="0" smtClean="0">
                <a:solidFill>
                  <a:schemeClr val="bg1">
                    <a:lumMod val="50000"/>
                  </a:schemeClr>
                </a:solidFill>
              </a:rPr>
              <a:t> окровавленный – холодное английское блюдо, бычья вырезка, зажаренная так, чтобы внутренняя часть оставалась полусырой, «окровавленной», кроваво розовой).</a:t>
            </a:r>
          </a:p>
          <a:p>
            <a:pPr marL="0" indent="0">
              <a:buNone/>
            </a:pPr>
            <a:r>
              <a:rPr lang="ru-RU" sz="6400" b="1" dirty="0" smtClean="0">
                <a:solidFill>
                  <a:schemeClr val="bg1">
                    <a:lumMod val="50000"/>
                  </a:schemeClr>
                </a:solidFill>
              </a:rPr>
              <a:t>2.Чем ещё любила побаловать себя светская молодёжь Петербурга?</a:t>
            </a:r>
          </a:p>
          <a:p>
            <a:pPr marL="0" indent="0">
              <a:buNone/>
            </a:pPr>
            <a:r>
              <a:rPr lang="ru-RU" sz="6400" b="1" dirty="0" smtClean="0">
                <a:solidFill>
                  <a:schemeClr val="bg1">
                    <a:lumMod val="50000"/>
                  </a:schemeClr>
                </a:solidFill>
              </a:rPr>
              <a:t>(Ещё бокалов жажда просит /залить горячий жир котлет. Русская кухня).</a:t>
            </a:r>
          </a:p>
          <a:p>
            <a:pPr marL="0" indent="0">
              <a:buNone/>
            </a:pPr>
            <a:r>
              <a:rPr lang="ru-RU" sz="6400" b="1" dirty="0" smtClean="0">
                <a:solidFill>
                  <a:schemeClr val="bg1">
                    <a:lumMod val="50000"/>
                  </a:schemeClr>
                </a:solidFill>
              </a:rPr>
              <a:t>3.…Затем, что не всегда же мог</a:t>
            </a:r>
          </a:p>
          <a:p>
            <a:pPr marL="0" indent="0">
              <a:buNone/>
            </a:pPr>
            <a:r>
              <a:rPr lang="ru-RU" sz="6400" b="1" dirty="0" smtClean="0">
                <a:solidFill>
                  <a:schemeClr val="bg1">
                    <a:lumMod val="50000"/>
                  </a:schemeClr>
                </a:solidFill>
              </a:rPr>
              <a:t>…</a:t>
            </a:r>
            <a:r>
              <a:rPr lang="ru-RU" sz="6400" b="1" dirty="0" err="1" smtClean="0">
                <a:solidFill>
                  <a:schemeClr val="bg1">
                    <a:lumMod val="50000"/>
                  </a:schemeClr>
                </a:solidFill>
              </a:rPr>
              <a:t>Биф-стис</a:t>
            </a:r>
            <a:r>
              <a:rPr lang="ru-RU" sz="6400" b="1" dirty="0" smtClean="0">
                <a:solidFill>
                  <a:schemeClr val="bg1">
                    <a:lumMod val="50000"/>
                  </a:schemeClr>
                </a:solidFill>
              </a:rPr>
              <a:t> и страсбургский пирог</a:t>
            </a:r>
          </a:p>
          <a:p>
            <a:pPr marL="0" indent="0">
              <a:buNone/>
            </a:pPr>
            <a:r>
              <a:rPr lang="ru-RU" sz="6400" b="1" dirty="0" smtClean="0">
                <a:solidFill>
                  <a:schemeClr val="bg1">
                    <a:lumMod val="50000"/>
                  </a:schemeClr>
                </a:solidFill>
              </a:rPr>
              <a:t>Шампанской обливать бутылкой… </a:t>
            </a:r>
          </a:p>
          <a:p>
            <a:pPr marL="0" indent="0">
              <a:buNone/>
            </a:pPr>
            <a:r>
              <a:rPr lang="ru-RU" sz="6400" b="1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ru-RU" sz="6400" b="1" dirty="0" smtClean="0">
                <a:solidFill>
                  <a:schemeClr val="bg1">
                    <a:lumMod val="50000"/>
                  </a:schemeClr>
                </a:solidFill>
              </a:rPr>
              <a:t>французская обработка английского блюда).</a:t>
            </a:r>
          </a:p>
          <a:p>
            <a:pPr marL="0" indent="0">
              <a:buNone/>
            </a:pPr>
            <a:r>
              <a:rPr lang="ru-RU" sz="6400" b="1" dirty="0" smtClean="0">
                <a:solidFill>
                  <a:schemeClr val="bg1">
                    <a:lumMod val="50000"/>
                  </a:schemeClr>
                </a:solidFill>
              </a:rPr>
              <a:t>4.Сначала эти заговоры </a:t>
            </a:r>
          </a:p>
          <a:p>
            <a:pPr marL="0" indent="0">
              <a:buNone/>
            </a:pPr>
            <a:r>
              <a:rPr lang="ru-RU" sz="6400" b="1" dirty="0" smtClean="0">
                <a:solidFill>
                  <a:schemeClr val="bg1">
                    <a:lumMod val="50000"/>
                  </a:schemeClr>
                </a:solidFill>
              </a:rPr>
              <a:t>Между Лафитом и Клико </a:t>
            </a:r>
          </a:p>
          <a:p>
            <a:pPr marL="0" indent="0">
              <a:buNone/>
            </a:pPr>
            <a:r>
              <a:rPr lang="ru-RU" sz="6400" b="1" dirty="0" smtClean="0">
                <a:solidFill>
                  <a:schemeClr val="bg1">
                    <a:lumMod val="50000"/>
                  </a:schemeClr>
                </a:solidFill>
              </a:rPr>
              <a:t>Лишь были дружеские споры…</a:t>
            </a:r>
          </a:p>
          <a:p>
            <a:pPr marL="0" indent="0">
              <a:buNone/>
            </a:pPr>
            <a:r>
              <a:rPr lang="ru-RU" sz="6400" b="1" dirty="0" smtClean="0">
                <a:solidFill>
                  <a:schemeClr val="bg1">
                    <a:lumMod val="50000"/>
                  </a:schemeClr>
                </a:solidFill>
              </a:rPr>
              <a:t>Что значит выражение «между Лафитом и Клико»</a:t>
            </a:r>
          </a:p>
          <a:p>
            <a:pPr marL="0" indent="0">
              <a:buNone/>
            </a:pPr>
            <a:r>
              <a:rPr lang="ru-RU" sz="6400" b="1" dirty="0" smtClean="0">
                <a:solidFill>
                  <a:schemeClr val="bg1">
                    <a:lumMod val="50000"/>
                  </a:schemeClr>
                </a:solidFill>
              </a:rPr>
              <a:t>5.Какому же безалкогольному бодрящему напитку отдавала предпочтение аристократия Петербурга?</a:t>
            </a:r>
          </a:p>
          <a:p>
            <a:pPr marL="0" indent="0">
              <a:buNone/>
            </a:pPr>
            <a:r>
              <a:rPr lang="ru-RU" sz="6400" b="1" dirty="0" smtClean="0">
                <a:solidFill>
                  <a:schemeClr val="bg1">
                    <a:lumMod val="50000"/>
                  </a:schemeClr>
                </a:solidFill>
              </a:rPr>
              <a:t>(…Потом за трубкой раскалённой,</a:t>
            </a:r>
          </a:p>
          <a:p>
            <a:pPr marL="0" indent="0">
              <a:buNone/>
            </a:pPr>
            <a:r>
              <a:rPr lang="ru-RU" sz="6400" b="1" dirty="0" smtClean="0">
                <a:solidFill>
                  <a:schemeClr val="bg1">
                    <a:lumMod val="50000"/>
                  </a:schemeClr>
                </a:solidFill>
              </a:rPr>
              <a:t>Как мусульман в своём раю,</a:t>
            </a:r>
          </a:p>
          <a:p>
            <a:pPr marL="0" indent="0">
              <a:buNone/>
            </a:pPr>
            <a:r>
              <a:rPr lang="ru-RU" sz="6400" b="1" dirty="0" smtClean="0">
                <a:solidFill>
                  <a:schemeClr val="bg1">
                    <a:lumMod val="50000"/>
                  </a:schemeClr>
                </a:solidFill>
              </a:rPr>
              <a:t>С восточной гущей кофе пью. Кофе пили по-восточному, не процеживая)</a:t>
            </a:r>
          </a:p>
          <a:p>
            <a:pPr marL="0" indent="0">
              <a:buNone/>
            </a:pPr>
            <a:r>
              <a:rPr lang="ru-RU" sz="6400" b="1" dirty="0" smtClean="0">
                <a:solidFill>
                  <a:schemeClr val="bg1">
                    <a:lumMod val="50000"/>
                  </a:schemeClr>
                </a:solidFill>
              </a:rPr>
              <a:t>6.У них на масленице жирной</a:t>
            </a:r>
          </a:p>
          <a:p>
            <a:pPr marL="0" indent="0">
              <a:buNone/>
            </a:pPr>
            <a:r>
              <a:rPr lang="ru-RU" sz="6400" b="1" dirty="0" smtClean="0">
                <a:solidFill>
                  <a:schemeClr val="bg1">
                    <a:lumMod val="50000"/>
                  </a:schemeClr>
                </a:solidFill>
              </a:rPr>
              <a:t>Водились русские блины…</a:t>
            </a:r>
          </a:p>
          <a:p>
            <a:pPr marL="0" indent="0">
              <a:buNone/>
            </a:pPr>
            <a:r>
              <a:rPr lang="ru-RU" sz="6400" b="1" dirty="0" smtClean="0">
                <a:solidFill>
                  <a:schemeClr val="bg1">
                    <a:lumMod val="50000"/>
                  </a:schemeClr>
                </a:solidFill>
              </a:rPr>
              <a:t>Блины – блюдо традиционной русской кухни. Было предание – чем больше их будет съедено на масленицу, тем урожай будет год.</a:t>
            </a:r>
          </a:p>
          <a:p>
            <a:pPr marL="0" indent="0">
              <a:buNone/>
            </a:pPr>
            <a:r>
              <a:rPr lang="ru-RU" sz="6400" b="1" dirty="0" smtClean="0">
                <a:solidFill>
                  <a:schemeClr val="bg1">
                    <a:lumMod val="50000"/>
                  </a:schemeClr>
                </a:solidFill>
              </a:rPr>
              <a:t> Какими бывают русские блины?</a:t>
            </a:r>
          </a:p>
          <a:p>
            <a:pPr marL="0" indent="0">
              <a:buNone/>
            </a:pPr>
            <a:r>
              <a:rPr lang="ru-RU" sz="6400" b="1" dirty="0" smtClean="0">
                <a:solidFill>
                  <a:schemeClr val="bg1">
                    <a:lumMod val="50000"/>
                  </a:schemeClr>
                </a:solidFill>
              </a:rPr>
              <a:t> (На дрожжах, гречневые, пшеничные, гречневые пополам с пшеничной мукой, на соде).</a:t>
            </a:r>
          </a:p>
          <a:p>
            <a:pPr marL="0" indent="0">
              <a:buNone/>
            </a:pP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842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Чаепитие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229600" cy="452596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</a:rPr>
              <a:t>Пушкин в романе мастерски подметил, что на Руси, особенно в провинции, пьют чай с утра до вечера.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</a:rPr>
              <a:t>а) … Уж ей </a:t>
            </a:r>
            <a:r>
              <a:rPr lang="ru-RU" sz="3600" b="1" dirty="0" err="1" smtClean="0">
                <a:solidFill>
                  <a:schemeClr val="bg1">
                    <a:lumMod val="50000"/>
                  </a:schemeClr>
                </a:solidFill>
              </a:rPr>
              <a:t>Филипьевна</a:t>
            </a: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</a:rPr>
              <a:t> седая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</a:rPr>
              <a:t>Приносит на подносе чай.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</a:rPr>
              <a:t>«Пора, дитя моё, вставай…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</a:rPr>
              <a:t>б) Шипел вечерний самовар,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</a:rPr>
              <a:t>Китайский чайник нагревая;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</a:rPr>
              <a:t>Под ним клубился лёгкий пар.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</a:rPr>
              <a:t>Разлитый Ольгиной рукою,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</a:rPr>
              <a:t>По чашкам тёмную </a:t>
            </a:r>
            <a:r>
              <a:rPr lang="ru-RU" sz="3600" b="1" dirty="0" err="1" smtClean="0">
                <a:solidFill>
                  <a:schemeClr val="bg1">
                    <a:lumMod val="50000"/>
                  </a:schemeClr>
                </a:solidFill>
              </a:rPr>
              <a:t>струёю</a:t>
            </a:r>
            <a:endParaRPr lang="ru-RU" sz="36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</a:rPr>
              <a:t>Уже душистый чай бежал…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</a:rPr>
              <a:t>в) …. Но чай несут: девицы чинно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</a:rPr>
              <a:t>Едва за блюдечко взялись…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</a:rPr>
              <a:t>С чем пили чай? 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</a:rPr>
              <a:t>(Со сливками и молоком, с лимоном, с вареньем, сахаром, с клюквенным морсом, с вином, с ромом).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0144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«Книжная полка» героев.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Вспомните имена писателей и поэтов пушкинской поры, упоминаемых на страницах романа.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Из приведённого списка писателей назовите тех, книги которых в романе «Евгений Онегин» составляли круг чтения: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а) Онегина,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б) Татьяны Лариной.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Цицерон, </a:t>
            </a:r>
            <a:r>
              <a:rPr lang="ru-RU" b="1" dirty="0" err="1" smtClean="0">
                <a:solidFill>
                  <a:schemeClr val="bg1">
                    <a:lumMod val="50000"/>
                  </a:schemeClr>
                </a:solidFill>
              </a:rPr>
              <a:t>Апулей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bg1">
                    <a:lumMod val="50000"/>
                  </a:schemeClr>
                </a:solidFill>
              </a:rPr>
              <a:t>Феокрит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, Гомер, Ювенал, Ричардсон, Смит, Мартын </a:t>
            </a:r>
            <a:r>
              <a:rPr lang="ru-RU" b="1" dirty="0" err="1" smtClean="0">
                <a:solidFill>
                  <a:schemeClr val="bg1">
                    <a:lumMod val="50000"/>
                  </a:schemeClr>
                </a:solidFill>
              </a:rPr>
              <a:t>Задека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, Руссо, Вергилий, Байрон, Грибоедов, мадам де Сталь, Гиббон.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(Онегин – Адам Смит, Гомер, </a:t>
            </a:r>
            <a:r>
              <a:rPr lang="ru-RU" b="1" dirty="0" err="1" smtClean="0">
                <a:solidFill>
                  <a:schemeClr val="bg1">
                    <a:lumMod val="50000"/>
                  </a:schemeClr>
                </a:solidFill>
              </a:rPr>
              <a:t>Феокрит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, Байрон, Ювенал, Вергилий, мадам де Сталь, Гиббон, </a:t>
            </a:r>
            <a:r>
              <a:rPr lang="ru-RU" b="1" dirty="0" err="1" smtClean="0">
                <a:solidFill>
                  <a:schemeClr val="bg1">
                    <a:lumMod val="50000"/>
                  </a:schemeClr>
                </a:solidFill>
              </a:rPr>
              <a:t>Фонтенель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, Грибоедов.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Татьяна – Ричардсон, Руссо, Мартын </a:t>
            </a:r>
            <a:r>
              <a:rPr lang="ru-RU" b="1" dirty="0" err="1" smtClean="0">
                <a:solidFill>
                  <a:schemeClr val="bg1">
                    <a:lumMod val="50000"/>
                  </a:schemeClr>
                </a:solidFill>
              </a:rPr>
              <a:t>Задека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).</a:t>
            </a:r>
          </a:p>
          <a:p>
            <a:pPr marL="0" indent="0">
              <a:buNone/>
            </a:pP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983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950</Words>
  <Application>Microsoft Office PowerPoint</Application>
  <PresentationFormat>Экран (4:3)</PresentationFormat>
  <Paragraphs>119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Интеллектуальная игра по тексту романа А.С. Пушкина «Евгений Онегин»</vt:lpstr>
      <vt:lpstr> Портретная галерея. Узнай героя и закончи строчку. </vt:lpstr>
      <vt:lpstr>Презентация PowerPoint</vt:lpstr>
      <vt:lpstr>Театр. </vt:lpstr>
      <vt:lpstr>Бал.</vt:lpstr>
      <vt:lpstr>Кулинария.</vt:lpstr>
      <vt:lpstr>Презентация PowerPoint</vt:lpstr>
      <vt:lpstr>Чаепитие</vt:lpstr>
      <vt:lpstr> «Книжная полка» героев.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по страницам любимого романа. (Роман «Евгений Онегин» А.С.Пушкина)</dc:title>
  <dc:creator>user</dc:creator>
  <cp:lastModifiedBy>user</cp:lastModifiedBy>
  <cp:revision>7</cp:revision>
  <dcterms:created xsi:type="dcterms:W3CDTF">2017-12-14T18:35:10Z</dcterms:created>
  <dcterms:modified xsi:type="dcterms:W3CDTF">2017-12-14T19:24:09Z</dcterms:modified>
</cp:coreProperties>
</file>