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71" r:id="rId2"/>
    <p:sldId id="272" r:id="rId3"/>
    <p:sldId id="256" r:id="rId4"/>
    <p:sldId id="260" r:id="rId5"/>
    <p:sldId id="257" r:id="rId6"/>
    <p:sldId id="259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0B1E9-FFFD-4810-BD46-D39887536ACD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D8CCF-CF56-4CC9-8CE9-31D7CA9DD7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704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11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7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8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99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88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2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06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76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4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20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7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0B0D7-27F5-4973-9A40-88708D0899A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0153D-CCEA-4EFD-AE31-6A24B8081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8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3282" y="404664"/>
            <a:ext cx="864096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для осуществления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совместной деятельности детей и родителей </a:t>
            </a:r>
          </a:p>
          <a:p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Игралочка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лексическим темам»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Технология: дистанционного обучения, мульти-медиа курс</a:t>
            </a:r>
            <a:endParaRPr lang="ru-RU" sz="3200" dirty="0" smtClean="0"/>
          </a:p>
          <a:p>
            <a:pPr algn="r"/>
            <a:r>
              <a:rPr lang="ru-RU" dirty="0" smtClean="0"/>
              <a:t>                                                                                      презентацию  подготовила</a:t>
            </a:r>
          </a:p>
          <a:p>
            <a:pPr algn="r"/>
            <a:r>
              <a:rPr lang="ru-RU" dirty="0" smtClean="0"/>
              <a:t>                                                                                           учитель-дефектолог</a:t>
            </a:r>
            <a:r>
              <a:rPr lang="ru-RU" sz="2000" dirty="0" smtClean="0"/>
              <a:t>                                                                Архипова Олеся Владимировна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ГБОУ школа № 131                                                                              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Красносельского района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Санкт-Петербурга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3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3600" b="1" dirty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Игры и упражнения дома.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Кто быстрее оденется?   Одень куклу.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Помоги маме застегнуть пуговицу, кнопку…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Покажи, где карманы, рукава…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Во что ты одет, какого цвета свитер у папы?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Что не так?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Узнай на ощупь.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Раскрашивание предметов одежды по трафарету.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7527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/>
                </a:solidFill>
              </a:rPr>
              <a:t>Пришей пуговицы ( рисование прямых коротких линий).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837526" y="747383"/>
            <a:ext cx="1568405" cy="1607673"/>
            <a:chOff x="827629" y="820250"/>
            <a:chExt cx="1568405" cy="1607673"/>
          </a:xfrm>
        </p:grpSpPr>
        <p:sp>
          <p:nvSpPr>
            <p:cNvPr id="3" name="Овал 2"/>
            <p:cNvSpPr/>
            <p:nvPr/>
          </p:nvSpPr>
          <p:spPr>
            <a:xfrm>
              <a:off x="827629" y="820250"/>
              <a:ext cx="1568405" cy="16076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1203340" y="133460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763688" y="166500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 rot="5400000">
            <a:off x="6698982" y="910049"/>
            <a:ext cx="1691268" cy="1743977"/>
            <a:chOff x="6948264" y="692696"/>
            <a:chExt cx="1562472" cy="1490464"/>
          </a:xfrm>
        </p:grpSpPr>
        <p:sp>
          <p:nvSpPr>
            <p:cNvPr id="6" name="Овал 5"/>
            <p:cNvSpPr/>
            <p:nvPr/>
          </p:nvSpPr>
          <p:spPr>
            <a:xfrm>
              <a:off x="6948264" y="692696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7392782" y="132362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7807941" y="132362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 rot="19280788">
            <a:off x="3617351" y="356235"/>
            <a:ext cx="1742313" cy="1715451"/>
            <a:chOff x="4211960" y="1044307"/>
            <a:chExt cx="1562472" cy="1490464"/>
          </a:xfrm>
        </p:grpSpPr>
        <p:sp>
          <p:nvSpPr>
            <p:cNvPr id="9" name="Овал 8"/>
            <p:cNvSpPr/>
            <p:nvPr/>
          </p:nvSpPr>
          <p:spPr>
            <a:xfrm>
              <a:off x="4211960" y="1044307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656478" y="1675239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71637" y="1675239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453384" y="4725130"/>
            <a:ext cx="1562472" cy="1490464"/>
            <a:chOff x="2865660" y="4749256"/>
            <a:chExt cx="1562472" cy="1490464"/>
          </a:xfrm>
        </p:grpSpPr>
        <p:sp>
          <p:nvSpPr>
            <p:cNvPr id="21" name="Овал 20"/>
            <p:cNvSpPr/>
            <p:nvPr/>
          </p:nvSpPr>
          <p:spPr>
            <a:xfrm>
              <a:off x="2865660" y="4749256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3418296" y="5515311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3690468" y="5149045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 rot="1261299">
            <a:off x="306801" y="3770074"/>
            <a:ext cx="1562472" cy="1490464"/>
            <a:chOff x="372874" y="4148246"/>
            <a:chExt cx="1562472" cy="1490464"/>
          </a:xfrm>
        </p:grpSpPr>
        <p:sp>
          <p:nvSpPr>
            <p:cNvPr id="24" name="Овал 23"/>
            <p:cNvSpPr/>
            <p:nvPr/>
          </p:nvSpPr>
          <p:spPr>
            <a:xfrm>
              <a:off x="372874" y="4148246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58822" y="465170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1245700" y="4896955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082837" y="4633367"/>
            <a:ext cx="1562472" cy="1490464"/>
            <a:chOff x="6210938" y="4115135"/>
            <a:chExt cx="1562472" cy="1490464"/>
          </a:xfrm>
        </p:grpSpPr>
        <p:sp>
          <p:nvSpPr>
            <p:cNvPr id="27" name="Овал 26"/>
            <p:cNvSpPr/>
            <p:nvPr/>
          </p:nvSpPr>
          <p:spPr>
            <a:xfrm>
              <a:off x="6210938" y="4115135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6558418" y="4686764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7164182" y="477917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813055" y="3756082"/>
            <a:ext cx="1562472" cy="1490464"/>
            <a:chOff x="399835" y="4047116"/>
            <a:chExt cx="1562472" cy="1490464"/>
          </a:xfrm>
        </p:grpSpPr>
        <p:sp>
          <p:nvSpPr>
            <p:cNvPr id="30" name="Овал 29"/>
            <p:cNvSpPr/>
            <p:nvPr/>
          </p:nvSpPr>
          <p:spPr>
            <a:xfrm>
              <a:off x="399835" y="4047116"/>
              <a:ext cx="1562472" cy="14904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785783" y="4550578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272661" y="4795825"/>
              <a:ext cx="228600" cy="2286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1618"/>
            <a:ext cx="9144000" cy="674136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39552" y="4869160"/>
            <a:ext cx="1440160" cy="134644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силуэты предмет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0" t="10758" r="20921" b="8302"/>
          <a:stretch/>
        </p:blipFill>
        <p:spPr bwMode="auto">
          <a:xfrm>
            <a:off x="302466" y="265808"/>
            <a:ext cx="3960441" cy="406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416" y="2116786"/>
            <a:ext cx="4166592" cy="467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3" b="4663"/>
          <a:stretch/>
        </p:blipFill>
        <p:spPr bwMode="auto">
          <a:xfrm>
            <a:off x="950269" y="3329608"/>
            <a:ext cx="394743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2" t="2435" r="-1549" b="4646"/>
          <a:stretch/>
        </p:blipFill>
        <p:spPr bwMode="auto">
          <a:xfrm>
            <a:off x="4173701" y="-251660"/>
            <a:ext cx="3857920" cy="43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016489" y="131618"/>
            <a:ext cx="72624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Нажми на кружок и узнай предмет</a:t>
            </a:r>
            <a:endParaRPr lang="ru-RU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733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67">
                                          <p:stCondLst>
                                            <p:cond delay="273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9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39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249" decel="50000">
                                          <p:stCondLst>
                                            <p:cond delay="96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5516" y="63473"/>
            <a:ext cx="871296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   Развитие эмоционально –познавательной сферы ребёнка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Знакомить с предметами непосредственного ближайшего окружения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Усваивать обобщённые знания о предметах окружающего мира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ыделять свойства и качества предмета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элементарных  форм логического мышления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Воспитывать познавательный интерес к окружающему миру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206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756" y="116632"/>
            <a:ext cx="910155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Бытовые приборы. Инструменты.</a:t>
            </a:r>
          </a:p>
          <a:p>
            <a:pPr lvl="1"/>
            <a:r>
              <a:rPr lang="ru-RU" sz="2800" i="1" dirty="0"/>
              <a:t>Родителям рекомендуется.</a:t>
            </a:r>
            <a:endParaRPr lang="ru-RU" sz="28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Формировать представления ребенка о названиях и назначении бытовых приборов, инструментов, орудий труда взрослых;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Учить правилам безопасности при пользовании бытовыми приборами;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Побеседовать с ребенком о том, что на свете есть много профессий, спросить его, какие профессии он знает, кем бы хотел стать, когда вырастет;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Спросить: что делают люди разных профессий, какую работу выполняют, какие инструменты и орудия труда им для этого нужны;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Рассказать о своей профессии (где работаете, что делаете, какую пользу приносит ваша работа людям</a:t>
            </a:r>
            <a:r>
              <a:rPr lang="ru-RU" sz="2800" dirty="0" smtClean="0"/>
              <a:t>).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15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66623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и упражнения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Кому что нужно для работы?  </a:t>
            </a:r>
            <a:r>
              <a:rPr lang="ru-RU" sz="2800" dirty="0" smtClean="0"/>
              <a:t>(Повару нужны кастрюли, сковорода, ложка, плита; врачу, швее, дворнику, продавцу, художнику…).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действия. </a:t>
            </a:r>
            <a:r>
              <a:rPr lang="ru-RU" sz="2800" dirty="0" smtClean="0"/>
              <a:t>(Лопатой- капают, иголкой- … , пилой- , кистью-… , в кастрюле- …).  Составь предложения.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Подбери пару. </a:t>
            </a:r>
            <a:r>
              <a:rPr lang="ru-RU" sz="2800" dirty="0" smtClean="0"/>
              <a:t>(Гвоздь- молоток, нитки- игла, бумага- карандаш, плита- кастрюля, кисть- краски…).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Имитация действий: </a:t>
            </a:r>
            <a:r>
              <a:rPr lang="ru-RU" sz="2800" dirty="0" smtClean="0"/>
              <a:t>использование бытовых приборов и  инструментов (топор, молоток, пила, ножницы, утюг, пылесос, телефон).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Помоги маме, папе, бабушке </a:t>
            </a:r>
            <a:r>
              <a:rPr lang="ru-RU" sz="2800" dirty="0" smtClean="0"/>
              <a:t>(посильные действия по уборке (подмести пол, вытереть пыль, в приготовлении пищи, ремонте).</a:t>
            </a:r>
          </a:p>
        </p:txBody>
      </p:sp>
    </p:spTree>
    <p:extLst>
      <p:ext uri="{BB962C8B-B14F-4D97-AF65-F5344CB8AC3E}">
        <p14:creationId xmlns:p14="http://schemas.microsoft.com/office/powerpoint/2010/main" val="176699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6786" y="-120079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04264" y="3461"/>
            <a:ext cx="71241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66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Узнай по описанию. Отгадай загадку. </a:t>
            </a:r>
          </a:p>
          <a:p>
            <a:r>
              <a:rPr lang="ru-RU" sz="3200" b="1" dirty="0" smtClean="0">
                <a:ln w="66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Нажми на кружок - проверь отгадку.</a:t>
            </a:r>
            <a:endParaRPr lang="ru-RU" sz="1600" b="1" dirty="0">
              <a:ln w="66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215614"/>
            <a:ext cx="1843608" cy="230832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2.Ходит - бродит по коврам,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Носом водит по углам.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Где прошел – там пыли нет,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Пыль и сор - его обед.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83839" y="1326361"/>
            <a:ext cx="19646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3.Привезли на кухню ящик.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Белый – белый и блестящий,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 внутри все белое.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Ящик холод делает.</a:t>
            </a:r>
          </a:p>
        </p:txBody>
      </p:sp>
      <p:sp>
        <p:nvSpPr>
          <p:cNvPr id="5" name="Овал 4"/>
          <p:cNvSpPr/>
          <p:nvPr/>
        </p:nvSpPr>
        <p:spPr>
          <a:xfrm>
            <a:off x="1036642" y="5612102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827671" y="5558865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36078" y="3817605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469439" y="1647113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52724" y="3130223"/>
            <a:ext cx="26642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4.Эта машина – не автомобиль.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Эта машина – помощница маме.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Бельё ей не нужно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Стирать руками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6481" y="1277596"/>
            <a:ext cx="20549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1.Что за чудо, что за ящик?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Сам певец, и сам – рассказчик,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 к тому же заодно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Покажет нам кино.</a:t>
            </a:r>
          </a:p>
        </p:txBody>
      </p:sp>
      <p:pic>
        <p:nvPicPr>
          <p:cNvPr id="12" name="Picture 2" descr="C:\Users\Olesya\Documents\Scan00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t="5222" r="50000" b="45445"/>
          <a:stretch/>
        </p:blipFill>
        <p:spPr bwMode="auto">
          <a:xfrm>
            <a:off x="4323933" y="1204219"/>
            <a:ext cx="2672500" cy="4741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Olesya\Documents\Scan0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3796" r="45490" b="44874"/>
          <a:stretch/>
        </p:blipFill>
        <p:spPr bwMode="auto">
          <a:xfrm flipV="1">
            <a:off x="1745702" y="3276315"/>
            <a:ext cx="2479787" cy="3446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Olesya\Documents\Scan000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5" t="5506" r="50000" b="47585"/>
          <a:stretch/>
        </p:blipFill>
        <p:spPr bwMode="auto">
          <a:xfrm rot="16200000">
            <a:off x="199422" y="964462"/>
            <a:ext cx="2588841" cy="3267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Olesya\Documents\Scan00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" t="29215" r="62697" b="11961"/>
          <a:stretch/>
        </p:blipFill>
        <p:spPr bwMode="auto">
          <a:xfrm>
            <a:off x="9380078" y="3401173"/>
            <a:ext cx="2336080" cy="3321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47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43 -0.10139 L -0.1408 -0.175 C -0.15469 -0.19143 -0.17534 -0.20162 -0.19705 -0.20301 C -0.22205 -0.2044 -0.24236 -0.19768 -0.25694 -0.1831 L -0.32673 -0.11875 " pathEditMode="relative" rAng="10980000" ptsTypes="AAAAA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74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Игрушки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Родителям рекомендуется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Рассмотреть с ребенком несколько игрушек; определить материал, из которого каждая из них сделана (деревянная, резиновая, пластмассовая, плюшевая, меховая);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Отметить внешние признаки игрушки: форму (круглая, квадратная, овальная, прямоугольная), цвет, качество (мягкая, твердая, гладкая, шершавая);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Учить ребенка бережно относиться к игрушкам;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Учить узнавать игрушку по описанию и на ощупь.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Прочитать стихотворения А.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Барто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«Игрушки». Выучить несколько наизусть.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6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и упражнения.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внимательный? </a:t>
            </a:r>
            <a:r>
              <a:rPr lang="ru-RU" sz="2800" dirty="0" smtClean="0">
                <a:solidFill>
                  <a:schemeClr val="tx1"/>
                </a:solidFill>
              </a:rPr>
              <a:t>Игрушки (3-5 шт.) расставляются на столе. Ребенок закрывает глаза. 1-2 игрушки переставляют; убирают; добавляют новую.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ласково.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Кукла- куколка, мяч, машина, лодка, заяц.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Узнай на ощупь.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Собери картинку </a:t>
            </a:r>
            <a:r>
              <a:rPr lang="ru-RU" sz="2800" dirty="0" smtClean="0">
                <a:solidFill>
                  <a:schemeClr val="tx1"/>
                </a:solidFill>
              </a:rPr>
              <a:t>(изображение игрушки разрезается на 4-7 частей).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Узнай по описанию.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Попросите ребёнка принести игрушку из соседней комнаты, при этом только дайте описание игрушки.</a:t>
            </a:r>
            <a:endParaRPr lang="ru-RU" sz="2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5534"/>
            <a:ext cx="9144000" cy="679299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sz="1600" dirty="0" smtClean="0">
                <a:solidFill>
                  <a:schemeClr val="tx1"/>
                </a:solidFill>
              </a:rPr>
              <a:t>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Пляшет крошка,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А всего одна ножка 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469" y="1755559"/>
            <a:ext cx="3169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Его бьют, а он не плачет,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Упадет - поскачет.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8983" y="4979738"/>
            <a:ext cx="343908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Ростом разные подружки,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Но похожи друг на дружку,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Все они сидят друг в дружке,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 всего одна игрушка.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1058" y="100991"/>
            <a:ext cx="525188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Отгадывание загадок 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30174" y="1929204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87438" y="474430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27021" y="140989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Картинки по запросу картинка юл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7" t="7769" r="7079" b="25311"/>
          <a:stretch/>
        </p:blipFill>
        <p:spPr bwMode="auto">
          <a:xfrm>
            <a:off x="123181" y="1731872"/>
            <a:ext cx="2764141" cy="324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картинка матреш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770" y="3820412"/>
            <a:ext cx="4603649" cy="276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картинка мячик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0" b="12497"/>
          <a:stretch/>
        </p:blipFill>
        <p:spPr bwMode="auto">
          <a:xfrm>
            <a:off x="1622045" y="-385725"/>
            <a:ext cx="2579380" cy="215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31 -0.08056 L 0.02882 0.02106 L 0.08959 -0.04306 L 0.06893 0.05671 L 0.13143 -0.00649 L 0.1092 0.09305 L 0.17084 0.02893 L 0.14966 0.12916 L 0.21129 0.06527 L 0.19063 0.16597 L 0.25209 0.10231 L 0.23021 0.20254 L 0.29202 0.13796 L 0.27118 0.23888 L 0.33316 0.17523 L 0.31146 0.27523 L 0.37396 0.21157 " pathEditMode="relative" rAng="2040000" ptsTypes="AAAAAAAAAAAAAAAAA">
                                      <p:cBhvr>
                                        <p:cTn id="2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49" y="1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73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Одежда. Обувь. Головные уборы.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b="1" dirty="0">
                <a:solidFill>
                  <a:schemeClr val="tx1"/>
                </a:solidFill>
              </a:rPr>
              <a:t>  </a:t>
            </a:r>
            <a:r>
              <a:rPr lang="ru-RU" sz="2800" i="1" dirty="0" smtClean="0">
                <a:solidFill>
                  <a:schemeClr val="tx1"/>
                </a:solidFill>
              </a:rPr>
              <a:t>Родителям рекомендуется      </a:t>
            </a:r>
            <a:endParaRPr lang="ru-RU" sz="2800" i="1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Уточнять названия и назначение предметов одежды, обуви, головных </a:t>
            </a:r>
            <a:r>
              <a:rPr lang="ru-RU" sz="2400" dirty="0" smtClean="0">
                <a:solidFill>
                  <a:schemeClr val="tx1"/>
                </a:solidFill>
              </a:rPr>
              <a:t>уборов;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 Учить </a:t>
            </a:r>
            <a:r>
              <a:rPr lang="ru-RU" sz="2400" dirty="0">
                <a:solidFill>
                  <a:schemeClr val="tx1"/>
                </a:solidFill>
              </a:rPr>
              <a:t>различать и </a:t>
            </a:r>
            <a:r>
              <a:rPr lang="ru-RU" sz="2400" dirty="0" smtClean="0">
                <a:solidFill>
                  <a:schemeClr val="tx1"/>
                </a:solidFill>
              </a:rPr>
              <a:t>называть:  детали </a:t>
            </a:r>
            <a:r>
              <a:rPr lang="ru-RU" sz="2400" dirty="0">
                <a:solidFill>
                  <a:schemeClr val="tx1"/>
                </a:solidFill>
              </a:rPr>
              <a:t>и части одежды, обуви (рукава, воротник, карманы, пояс, молния; подошва,  язычок, носок, каблук и т. п.);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качества, особенности поверхности - цвет, форма, величина, (в сравнении: детские и взрослые сапоги, брюки, платье и т. п</a:t>
            </a:r>
            <a:r>
              <a:rPr lang="ru-RU" sz="2400" dirty="0" smtClean="0">
                <a:solidFill>
                  <a:schemeClr val="tx1"/>
                </a:solidFill>
              </a:rPr>
              <a:t>.);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особенности поверхности - гладкая, мягкая, пушистая, </a:t>
            </a:r>
            <a:r>
              <a:rPr lang="ru-RU" sz="2400" dirty="0" smtClean="0">
                <a:solidFill>
                  <a:schemeClr val="tx1"/>
                </a:solidFill>
              </a:rPr>
              <a:t>шероховатая;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Закреплять </a:t>
            </a:r>
            <a:r>
              <a:rPr lang="ru-RU" sz="2400" dirty="0">
                <a:solidFill>
                  <a:schemeClr val="tx1"/>
                </a:solidFill>
              </a:rPr>
              <a:t>названия видов ткани - фланель, шерсть, </a:t>
            </a:r>
            <a:r>
              <a:rPr lang="ru-RU" sz="2400" dirty="0" smtClean="0">
                <a:solidFill>
                  <a:schemeClr val="tx1"/>
                </a:solidFill>
              </a:rPr>
              <a:t>хлопок;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Учить понимать обобщающие слова - «одежда», «обувь», «головные уборы</a:t>
            </a:r>
            <a:r>
              <a:rPr lang="ru-RU" sz="2400" dirty="0" smtClean="0">
                <a:solidFill>
                  <a:schemeClr val="tx1"/>
                </a:solidFill>
              </a:rPr>
              <a:t>»;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Учить детей самостоятельно одевать/ снимать одежду в определённой последовательности. Учить застёгивать пуговицы, молнию, кнопки, завязывать </a:t>
            </a:r>
            <a:r>
              <a:rPr lang="ru-RU" sz="2400" dirty="0" smtClean="0">
                <a:solidFill>
                  <a:schemeClr val="tx1"/>
                </a:solidFill>
              </a:rPr>
              <a:t>узелки;</a:t>
            </a:r>
            <a:endParaRPr lang="ru-RU" sz="24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Воспитывать опрятность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739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Olesya</cp:lastModifiedBy>
  <cp:revision>26</cp:revision>
  <cp:lastPrinted>2013-02-27T20:53:17Z</cp:lastPrinted>
  <dcterms:created xsi:type="dcterms:W3CDTF">2013-02-26T14:08:17Z</dcterms:created>
  <dcterms:modified xsi:type="dcterms:W3CDTF">2017-12-13T21:05:48Z</dcterms:modified>
</cp:coreProperties>
</file>