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61" r:id="rId3"/>
    <p:sldId id="260" r:id="rId4"/>
    <p:sldId id="259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1" r:id="rId16"/>
    <p:sldId id="275" r:id="rId17"/>
    <p:sldId id="276" r:id="rId18"/>
    <p:sldId id="284" r:id="rId19"/>
    <p:sldId id="285" r:id="rId20"/>
    <p:sldId id="282" r:id="rId21"/>
    <p:sldId id="287" r:id="rId22"/>
    <p:sldId id="288" r:id="rId23"/>
    <p:sldId id="286" r:id="rId24"/>
    <p:sldId id="283" r:id="rId25"/>
    <p:sldId id="289" r:id="rId26"/>
    <p:sldId id="280" r:id="rId27"/>
    <p:sldId id="279" r:id="rId28"/>
    <p:sldId id="278" r:id="rId29"/>
    <p:sldId id="27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-ПК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69" d="100"/>
          <a:sy n="69" d="100"/>
        </p:scale>
        <p:origin x="-11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B95706-D291-42E5-9045-CCA4BF4E9AC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C16AF813-CD48-4DB0-AB8F-1B1F7F419071}">
      <dgm:prSet phldrT="[Текст]" phldr="1"/>
      <dgm:spPr/>
      <dgm:t>
        <a:bodyPr/>
        <a:lstStyle/>
        <a:p>
          <a:endParaRPr lang="ru-RU" dirty="0"/>
        </a:p>
      </dgm:t>
    </dgm:pt>
    <dgm:pt modelId="{3190045A-15C6-42F7-9D41-8254E02E3D81}" type="parTrans" cxnId="{AB96A27E-574E-49D5-90B4-55CFAD059F29}">
      <dgm:prSet/>
      <dgm:spPr/>
      <dgm:t>
        <a:bodyPr/>
        <a:lstStyle/>
        <a:p>
          <a:endParaRPr lang="ru-RU"/>
        </a:p>
      </dgm:t>
    </dgm:pt>
    <dgm:pt modelId="{BFF43737-3305-47F1-8EF1-A62953350ADC}" type="sibTrans" cxnId="{AB96A27E-574E-49D5-90B4-55CFAD059F29}">
      <dgm:prSet/>
      <dgm:spPr/>
      <dgm:t>
        <a:bodyPr/>
        <a:lstStyle/>
        <a:p>
          <a:endParaRPr lang="ru-RU"/>
        </a:p>
      </dgm:t>
    </dgm:pt>
    <dgm:pt modelId="{87503C2F-02C9-4768-9649-DBFD23608950}">
      <dgm:prSet phldrT="[Текст]" phldr="1"/>
      <dgm:spPr/>
      <dgm:t>
        <a:bodyPr/>
        <a:lstStyle/>
        <a:p>
          <a:endParaRPr lang="ru-RU"/>
        </a:p>
      </dgm:t>
    </dgm:pt>
    <dgm:pt modelId="{DDF9453A-6F46-4BED-BC97-C4AEF1947924}" type="parTrans" cxnId="{240741C7-31FD-4C56-99C7-1B4CBEC78A3B}">
      <dgm:prSet/>
      <dgm:spPr/>
      <dgm:t>
        <a:bodyPr/>
        <a:lstStyle/>
        <a:p>
          <a:endParaRPr lang="ru-RU"/>
        </a:p>
      </dgm:t>
    </dgm:pt>
    <dgm:pt modelId="{7826EF6E-22EB-4C9F-B72E-AE9A65FE6D22}" type="sibTrans" cxnId="{240741C7-31FD-4C56-99C7-1B4CBEC78A3B}">
      <dgm:prSet/>
      <dgm:spPr/>
      <dgm:t>
        <a:bodyPr/>
        <a:lstStyle/>
        <a:p>
          <a:endParaRPr lang="ru-RU"/>
        </a:p>
      </dgm:t>
    </dgm:pt>
    <dgm:pt modelId="{E9B72CA6-1402-41AF-999A-3C92334F92E1}">
      <dgm:prSet phldrT="[Текст]" phldr="1"/>
      <dgm:spPr/>
      <dgm:t>
        <a:bodyPr/>
        <a:lstStyle/>
        <a:p>
          <a:endParaRPr lang="ru-RU"/>
        </a:p>
      </dgm:t>
    </dgm:pt>
    <dgm:pt modelId="{AC959B8F-09D7-452E-B66C-6AF402A86429}" type="parTrans" cxnId="{4E05A360-03DB-460E-859D-9F539D02B450}">
      <dgm:prSet/>
      <dgm:spPr/>
      <dgm:t>
        <a:bodyPr/>
        <a:lstStyle/>
        <a:p>
          <a:endParaRPr lang="ru-RU"/>
        </a:p>
      </dgm:t>
    </dgm:pt>
    <dgm:pt modelId="{9FA6061D-4641-4C8E-8D69-E89956E21075}" type="sibTrans" cxnId="{4E05A360-03DB-460E-859D-9F539D02B450}">
      <dgm:prSet/>
      <dgm:spPr/>
      <dgm:t>
        <a:bodyPr/>
        <a:lstStyle/>
        <a:p>
          <a:endParaRPr lang="ru-RU"/>
        </a:p>
      </dgm:t>
    </dgm:pt>
    <dgm:pt modelId="{1AF257EB-55DA-4A49-89A2-89CB5C2B8E79}">
      <dgm:prSet phldrT="[Текст]" phldr="1"/>
      <dgm:spPr/>
      <dgm:t>
        <a:bodyPr/>
        <a:lstStyle/>
        <a:p>
          <a:endParaRPr lang="ru-RU"/>
        </a:p>
      </dgm:t>
    </dgm:pt>
    <dgm:pt modelId="{E64F3E6A-7D89-4CC8-A3EF-E9568A223218}" type="parTrans" cxnId="{169FAE8F-67F3-41DC-A220-306695D592A1}">
      <dgm:prSet/>
      <dgm:spPr/>
      <dgm:t>
        <a:bodyPr/>
        <a:lstStyle/>
        <a:p>
          <a:endParaRPr lang="ru-RU"/>
        </a:p>
      </dgm:t>
    </dgm:pt>
    <dgm:pt modelId="{501D3374-0736-4B16-B58E-C791B4357599}" type="sibTrans" cxnId="{169FAE8F-67F3-41DC-A220-306695D592A1}">
      <dgm:prSet/>
      <dgm:spPr/>
      <dgm:t>
        <a:bodyPr/>
        <a:lstStyle/>
        <a:p>
          <a:endParaRPr lang="ru-RU"/>
        </a:p>
      </dgm:t>
    </dgm:pt>
    <dgm:pt modelId="{CF7ED7ED-A1F6-4D0D-8B4A-59E60A82D16F}">
      <dgm:prSet phldrT="[Текст]" phldr="1"/>
      <dgm:spPr/>
      <dgm:t>
        <a:bodyPr/>
        <a:lstStyle/>
        <a:p>
          <a:endParaRPr lang="ru-RU"/>
        </a:p>
      </dgm:t>
    </dgm:pt>
    <dgm:pt modelId="{D45DFB08-3EEB-4B01-A93B-73B497E0734D}" type="parTrans" cxnId="{C82F167E-672E-465F-81CE-804B63993D3E}">
      <dgm:prSet/>
      <dgm:spPr/>
      <dgm:t>
        <a:bodyPr/>
        <a:lstStyle/>
        <a:p>
          <a:endParaRPr lang="ru-RU"/>
        </a:p>
      </dgm:t>
    </dgm:pt>
    <dgm:pt modelId="{6A9839E4-097C-4BC1-A947-3C10A14D2B6E}" type="sibTrans" cxnId="{C82F167E-672E-465F-81CE-804B63993D3E}">
      <dgm:prSet/>
      <dgm:spPr/>
      <dgm:t>
        <a:bodyPr/>
        <a:lstStyle/>
        <a:p>
          <a:endParaRPr lang="ru-RU"/>
        </a:p>
      </dgm:t>
    </dgm:pt>
    <dgm:pt modelId="{93B593A8-848B-41E9-9DA8-A6EC91497BDA}" type="pres">
      <dgm:prSet presAssocID="{F9B95706-D291-42E5-9045-CCA4BF4E9AC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0461E2-AA77-4B95-87A6-3F1282752564}" type="pres">
      <dgm:prSet presAssocID="{C16AF813-CD48-4DB0-AB8F-1B1F7F419071}" presName="node" presStyleLbl="node1" presStyleIdx="0" presStyleCnt="5" custLinFactX="12777" custLinFactY="-18880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458F0-4769-48AC-95FD-346E8871458F}" type="pres">
      <dgm:prSet presAssocID="{BFF43737-3305-47F1-8EF1-A62953350ADC}" presName="sibTrans" presStyleCnt="0"/>
      <dgm:spPr/>
    </dgm:pt>
    <dgm:pt modelId="{2B4E6A92-127C-4C19-8A02-13516A388B18}" type="pres">
      <dgm:prSet presAssocID="{87503C2F-02C9-4768-9649-DBFD2360895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600BF5-8A4A-4421-8F12-D71339A90C7E}" type="pres">
      <dgm:prSet presAssocID="{7826EF6E-22EB-4C9F-B72E-AE9A65FE6D22}" presName="sibTrans" presStyleCnt="0"/>
      <dgm:spPr/>
    </dgm:pt>
    <dgm:pt modelId="{CCD9D099-9AE5-4DEE-9CE6-A319EB06BDA9}" type="pres">
      <dgm:prSet presAssocID="{E9B72CA6-1402-41AF-999A-3C92334F92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23C4F-479B-4727-8665-DAEA5C598042}" type="pres">
      <dgm:prSet presAssocID="{9FA6061D-4641-4C8E-8D69-E89956E21075}" presName="sibTrans" presStyleCnt="0"/>
      <dgm:spPr/>
    </dgm:pt>
    <dgm:pt modelId="{115D8554-59D5-4B98-B064-1436BA0DBDEC}" type="pres">
      <dgm:prSet presAssocID="{1AF257EB-55DA-4A49-89A2-89CB5C2B8E7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1755EC-C51A-474A-8BCE-4C6CB194024B}" type="pres">
      <dgm:prSet presAssocID="{501D3374-0736-4B16-B58E-C791B4357599}" presName="sibTrans" presStyleCnt="0"/>
      <dgm:spPr/>
    </dgm:pt>
    <dgm:pt modelId="{B6AF395C-0EB9-4B8D-9933-2DAF97F5D1C7}" type="pres">
      <dgm:prSet presAssocID="{CF7ED7ED-A1F6-4D0D-8B4A-59E60A82D16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871901-24A3-4F60-85A1-E35367A6790B}" type="presOf" srcId="{1AF257EB-55DA-4A49-89A2-89CB5C2B8E79}" destId="{115D8554-59D5-4B98-B064-1436BA0DBDEC}" srcOrd="0" destOrd="0" presId="urn:microsoft.com/office/officeart/2005/8/layout/default"/>
    <dgm:cxn modelId="{AB96A27E-574E-49D5-90B4-55CFAD059F29}" srcId="{F9B95706-D291-42E5-9045-CCA4BF4E9AC2}" destId="{C16AF813-CD48-4DB0-AB8F-1B1F7F419071}" srcOrd="0" destOrd="0" parTransId="{3190045A-15C6-42F7-9D41-8254E02E3D81}" sibTransId="{BFF43737-3305-47F1-8EF1-A62953350ADC}"/>
    <dgm:cxn modelId="{240741C7-31FD-4C56-99C7-1B4CBEC78A3B}" srcId="{F9B95706-D291-42E5-9045-CCA4BF4E9AC2}" destId="{87503C2F-02C9-4768-9649-DBFD23608950}" srcOrd="1" destOrd="0" parTransId="{DDF9453A-6F46-4BED-BC97-C4AEF1947924}" sibTransId="{7826EF6E-22EB-4C9F-B72E-AE9A65FE6D22}"/>
    <dgm:cxn modelId="{B26DE933-363D-4FDD-8331-2F1FD203D668}" type="presOf" srcId="{E9B72CA6-1402-41AF-999A-3C92334F92E1}" destId="{CCD9D099-9AE5-4DEE-9CE6-A319EB06BDA9}" srcOrd="0" destOrd="0" presId="urn:microsoft.com/office/officeart/2005/8/layout/default"/>
    <dgm:cxn modelId="{3AE353C4-B954-457A-B3AF-EC9BB5F8D80D}" type="presOf" srcId="{CF7ED7ED-A1F6-4D0D-8B4A-59E60A82D16F}" destId="{B6AF395C-0EB9-4B8D-9933-2DAF97F5D1C7}" srcOrd="0" destOrd="0" presId="urn:microsoft.com/office/officeart/2005/8/layout/default"/>
    <dgm:cxn modelId="{BE56DAC0-3D79-47D5-A660-040D7A205E0F}" type="presOf" srcId="{C16AF813-CD48-4DB0-AB8F-1B1F7F419071}" destId="{2D0461E2-AA77-4B95-87A6-3F1282752564}" srcOrd="0" destOrd="0" presId="urn:microsoft.com/office/officeart/2005/8/layout/default"/>
    <dgm:cxn modelId="{C82F167E-672E-465F-81CE-804B63993D3E}" srcId="{F9B95706-D291-42E5-9045-CCA4BF4E9AC2}" destId="{CF7ED7ED-A1F6-4D0D-8B4A-59E60A82D16F}" srcOrd="4" destOrd="0" parTransId="{D45DFB08-3EEB-4B01-A93B-73B497E0734D}" sibTransId="{6A9839E4-097C-4BC1-A947-3C10A14D2B6E}"/>
    <dgm:cxn modelId="{1709C4DB-5A5A-4469-8A60-1C16DAA8C75D}" type="presOf" srcId="{87503C2F-02C9-4768-9649-DBFD23608950}" destId="{2B4E6A92-127C-4C19-8A02-13516A388B18}" srcOrd="0" destOrd="0" presId="urn:microsoft.com/office/officeart/2005/8/layout/default"/>
    <dgm:cxn modelId="{5E1DAF61-A4DD-4765-BFD2-E78CEF64C31B}" type="presOf" srcId="{F9B95706-D291-42E5-9045-CCA4BF4E9AC2}" destId="{93B593A8-848B-41E9-9DA8-A6EC91497BDA}" srcOrd="0" destOrd="0" presId="urn:microsoft.com/office/officeart/2005/8/layout/default"/>
    <dgm:cxn modelId="{4E05A360-03DB-460E-859D-9F539D02B450}" srcId="{F9B95706-D291-42E5-9045-CCA4BF4E9AC2}" destId="{E9B72CA6-1402-41AF-999A-3C92334F92E1}" srcOrd="2" destOrd="0" parTransId="{AC959B8F-09D7-452E-B66C-6AF402A86429}" sibTransId="{9FA6061D-4641-4C8E-8D69-E89956E21075}"/>
    <dgm:cxn modelId="{169FAE8F-67F3-41DC-A220-306695D592A1}" srcId="{F9B95706-D291-42E5-9045-CCA4BF4E9AC2}" destId="{1AF257EB-55DA-4A49-89A2-89CB5C2B8E79}" srcOrd="3" destOrd="0" parTransId="{E64F3E6A-7D89-4CC8-A3EF-E9568A223218}" sibTransId="{501D3374-0736-4B16-B58E-C791B4357599}"/>
    <dgm:cxn modelId="{8A1C70CD-7E42-4E0E-AB2D-127AFFA69972}" type="presParOf" srcId="{93B593A8-848B-41E9-9DA8-A6EC91497BDA}" destId="{2D0461E2-AA77-4B95-87A6-3F1282752564}" srcOrd="0" destOrd="0" presId="urn:microsoft.com/office/officeart/2005/8/layout/default"/>
    <dgm:cxn modelId="{A3E93917-B128-4903-B4A3-07FD5A91182A}" type="presParOf" srcId="{93B593A8-848B-41E9-9DA8-A6EC91497BDA}" destId="{0DD458F0-4769-48AC-95FD-346E8871458F}" srcOrd="1" destOrd="0" presId="urn:microsoft.com/office/officeart/2005/8/layout/default"/>
    <dgm:cxn modelId="{2A701E86-5E6B-4F9F-958C-F045F44D2D29}" type="presParOf" srcId="{93B593A8-848B-41E9-9DA8-A6EC91497BDA}" destId="{2B4E6A92-127C-4C19-8A02-13516A388B18}" srcOrd="2" destOrd="0" presId="urn:microsoft.com/office/officeart/2005/8/layout/default"/>
    <dgm:cxn modelId="{EC279751-31CA-48D4-803D-D0427BDED7C7}" type="presParOf" srcId="{93B593A8-848B-41E9-9DA8-A6EC91497BDA}" destId="{17600BF5-8A4A-4421-8F12-D71339A90C7E}" srcOrd="3" destOrd="0" presId="urn:microsoft.com/office/officeart/2005/8/layout/default"/>
    <dgm:cxn modelId="{7EF2FF24-E627-4121-8FBC-7A19828E3725}" type="presParOf" srcId="{93B593A8-848B-41E9-9DA8-A6EC91497BDA}" destId="{CCD9D099-9AE5-4DEE-9CE6-A319EB06BDA9}" srcOrd="4" destOrd="0" presId="urn:microsoft.com/office/officeart/2005/8/layout/default"/>
    <dgm:cxn modelId="{DF58AA29-2B0E-4236-BD09-A0F746215082}" type="presParOf" srcId="{93B593A8-848B-41E9-9DA8-A6EC91497BDA}" destId="{5AC23C4F-479B-4727-8665-DAEA5C598042}" srcOrd="5" destOrd="0" presId="urn:microsoft.com/office/officeart/2005/8/layout/default"/>
    <dgm:cxn modelId="{0A46D715-7925-4261-A35A-0A4CB8DF9241}" type="presParOf" srcId="{93B593A8-848B-41E9-9DA8-A6EC91497BDA}" destId="{115D8554-59D5-4B98-B064-1436BA0DBDEC}" srcOrd="6" destOrd="0" presId="urn:microsoft.com/office/officeart/2005/8/layout/default"/>
    <dgm:cxn modelId="{25788540-3A12-4C0C-9479-24275F8269AA}" type="presParOf" srcId="{93B593A8-848B-41E9-9DA8-A6EC91497BDA}" destId="{EA1755EC-C51A-474A-8BCE-4C6CB194024B}" srcOrd="7" destOrd="0" presId="urn:microsoft.com/office/officeart/2005/8/layout/default"/>
    <dgm:cxn modelId="{E6B23921-3D5F-4B83-AFBE-ECAA3D5B6162}" type="presParOf" srcId="{93B593A8-848B-41E9-9DA8-A6EC91497BDA}" destId="{B6AF395C-0EB9-4B8D-9933-2DAF97F5D1C7}" srcOrd="8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566F81-42EF-49AC-B203-198DEE6992B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B9B6AEA8-6617-4304-BF94-7CCAF8B5CB4A}">
      <dgm:prSet phldrT="[Текст]" phldr="1"/>
      <dgm:spPr/>
      <dgm:t>
        <a:bodyPr/>
        <a:lstStyle/>
        <a:p>
          <a:endParaRPr lang="ru-RU"/>
        </a:p>
      </dgm:t>
    </dgm:pt>
    <dgm:pt modelId="{444B46BE-A6B0-4882-9F9D-39ED9154F186}" type="parTrans" cxnId="{83E88C13-67C9-4F26-B7E0-54A9E6F3FD13}">
      <dgm:prSet/>
      <dgm:spPr/>
      <dgm:t>
        <a:bodyPr/>
        <a:lstStyle/>
        <a:p>
          <a:endParaRPr lang="ru-RU"/>
        </a:p>
      </dgm:t>
    </dgm:pt>
    <dgm:pt modelId="{20C27829-40E0-4A2D-ADEE-FA43D8876809}" type="sibTrans" cxnId="{83E88C13-67C9-4F26-B7E0-54A9E6F3FD13}">
      <dgm:prSet/>
      <dgm:spPr/>
      <dgm:t>
        <a:bodyPr/>
        <a:lstStyle/>
        <a:p>
          <a:endParaRPr lang="ru-RU"/>
        </a:p>
      </dgm:t>
    </dgm:pt>
    <dgm:pt modelId="{DFE67A88-3365-4AEF-A6D1-722F19B94F92}">
      <dgm:prSet phldrT="[Текст]" phldr="1"/>
      <dgm:spPr/>
      <dgm:t>
        <a:bodyPr/>
        <a:lstStyle/>
        <a:p>
          <a:endParaRPr lang="ru-RU"/>
        </a:p>
      </dgm:t>
    </dgm:pt>
    <dgm:pt modelId="{1CDC78EA-471E-4EEA-ABEA-57B856163D0B}" type="parTrans" cxnId="{EA5606F8-3D60-46CF-AA5B-BFDBF39321AA}">
      <dgm:prSet/>
      <dgm:spPr/>
      <dgm:t>
        <a:bodyPr/>
        <a:lstStyle/>
        <a:p>
          <a:endParaRPr lang="ru-RU"/>
        </a:p>
      </dgm:t>
    </dgm:pt>
    <dgm:pt modelId="{5F1466D3-C7C9-4C05-98D9-E7150907504A}" type="sibTrans" cxnId="{EA5606F8-3D60-46CF-AA5B-BFDBF39321AA}">
      <dgm:prSet/>
      <dgm:spPr/>
      <dgm:t>
        <a:bodyPr/>
        <a:lstStyle/>
        <a:p>
          <a:endParaRPr lang="ru-RU"/>
        </a:p>
      </dgm:t>
    </dgm:pt>
    <dgm:pt modelId="{92D7987A-0319-4412-9797-2413BCCB7416}">
      <dgm:prSet phldrT="[Текст]" phldr="1"/>
      <dgm:spPr/>
      <dgm:t>
        <a:bodyPr/>
        <a:lstStyle/>
        <a:p>
          <a:endParaRPr lang="ru-RU"/>
        </a:p>
      </dgm:t>
    </dgm:pt>
    <dgm:pt modelId="{96DA48C5-D67E-4D0D-81C7-D2FF6944DA3E}" type="parTrans" cxnId="{61A02046-4736-4E01-BC7A-952087D4002A}">
      <dgm:prSet/>
      <dgm:spPr/>
      <dgm:t>
        <a:bodyPr/>
        <a:lstStyle/>
        <a:p>
          <a:endParaRPr lang="ru-RU"/>
        </a:p>
      </dgm:t>
    </dgm:pt>
    <dgm:pt modelId="{8A32C96B-7142-4317-ACBA-67DF604255E0}" type="sibTrans" cxnId="{61A02046-4736-4E01-BC7A-952087D4002A}">
      <dgm:prSet/>
      <dgm:spPr/>
      <dgm:t>
        <a:bodyPr/>
        <a:lstStyle/>
        <a:p>
          <a:endParaRPr lang="ru-RU"/>
        </a:p>
      </dgm:t>
    </dgm:pt>
    <dgm:pt modelId="{EE3B0404-B63D-415D-ABF1-75A9A3F6889A}">
      <dgm:prSet phldrT="[Текст]" phldr="1"/>
      <dgm:spPr/>
      <dgm:t>
        <a:bodyPr/>
        <a:lstStyle/>
        <a:p>
          <a:endParaRPr lang="ru-RU"/>
        </a:p>
      </dgm:t>
    </dgm:pt>
    <dgm:pt modelId="{7DD84612-AF9F-4C58-B35E-6A1E7253A104}" type="parTrans" cxnId="{6334B0F3-9295-4ED1-9DE7-B1ACC121D995}">
      <dgm:prSet/>
      <dgm:spPr/>
      <dgm:t>
        <a:bodyPr/>
        <a:lstStyle/>
        <a:p>
          <a:endParaRPr lang="ru-RU"/>
        </a:p>
      </dgm:t>
    </dgm:pt>
    <dgm:pt modelId="{6C2591ED-105D-4B75-85F3-110192582721}" type="sibTrans" cxnId="{6334B0F3-9295-4ED1-9DE7-B1ACC121D995}">
      <dgm:prSet/>
      <dgm:spPr/>
      <dgm:t>
        <a:bodyPr/>
        <a:lstStyle/>
        <a:p>
          <a:endParaRPr lang="ru-RU"/>
        </a:p>
      </dgm:t>
    </dgm:pt>
    <dgm:pt modelId="{ABEF9F83-7EC7-4652-A389-190690762E21}">
      <dgm:prSet phldrT="[Текст]" phldr="1"/>
      <dgm:spPr/>
      <dgm:t>
        <a:bodyPr/>
        <a:lstStyle/>
        <a:p>
          <a:endParaRPr lang="ru-RU"/>
        </a:p>
      </dgm:t>
    </dgm:pt>
    <dgm:pt modelId="{C804ADD6-5D23-4D1A-AC4C-4CFD79513FBC}" type="parTrans" cxnId="{195A7C7D-95E1-4FB3-B687-757FA751DA9C}">
      <dgm:prSet/>
      <dgm:spPr/>
      <dgm:t>
        <a:bodyPr/>
        <a:lstStyle/>
        <a:p>
          <a:endParaRPr lang="ru-RU"/>
        </a:p>
      </dgm:t>
    </dgm:pt>
    <dgm:pt modelId="{FD75106E-934D-47A3-9D67-EE84873E6151}" type="sibTrans" cxnId="{195A7C7D-95E1-4FB3-B687-757FA751DA9C}">
      <dgm:prSet/>
      <dgm:spPr/>
      <dgm:t>
        <a:bodyPr/>
        <a:lstStyle/>
        <a:p>
          <a:endParaRPr lang="ru-RU"/>
        </a:p>
      </dgm:t>
    </dgm:pt>
    <dgm:pt modelId="{689F5820-04CB-4B29-86AA-076A95E5DFC0}" type="pres">
      <dgm:prSet presAssocID="{0C566F81-42EF-49AC-B203-198DEE6992B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5D23EE-9807-420B-87D7-78D282B5CFFA}" type="pres">
      <dgm:prSet presAssocID="{B9B6AEA8-6617-4304-BF94-7CCAF8B5CB4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51C52-6FF4-4A14-A200-6D2FA1667097}" type="pres">
      <dgm:prSet presAssocID="{20C27829-40E0-4A2D-ADEE-FA43D8876809}" presName="sibTrans" presStyleCnt="0"/>
      <dgm:spPr/>
    </dgm:pt>
    <dgm:pt modelId="{E7A237E8-2133-4E7E-9125-1F4BA0A57B29}" type="pres">
      <dgm:prSet presAssocID="{DFE67A88-3365-4AEF-A6D1-722F19B94F9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C866C8-FD82-45A9-A3D0-62C958CCD1BE}" type="pres">
      <dgm:prSet presAssocID="{5F1466D3-C7C9-4C05-98D9-E7150907504A}" presName="sibTrans" presStyleCnt="0"/>
      <dgm:spPr/>
    </dgm:pt>
    <dgm:pt modelId="{2F1661F3-E063-4D4F-87ED-F314ECC968A7}" type="pres">
      <dgm:prSet presAssocID="{92D7987A-0319-4412-9797-2413BCCB741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97E206-F2F3-4372-8E57-58BEDE7756E2}" type="pres">
      <dgm:prSet presAssocID="{8A32C96B-7142-4317-ACBA-67DF604255E0}" presName="sibTrans" presStyleCnt="0"/>
      <dgm:spPr/>
    </dgm:pt>
    <dgm:pt modelId="{20BEF201-9C37-41D5-ACBA-549D2EF8323F}" type="pres">
      <dgm:prSet presAssocID="{EE3B0404-B63D-415D-ABF1-75A9A3F6889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C03BB-7ABD-4272-B0C5-E859EFD41610}" type="pres">
      <dgm:prSet presAssocID="{6C2591ED-105D-4B75-85F3-110192582721}" presName="sibTrans" presStyleCnt="0"/>
      <dgm:spPr/>
    </dgm:pt>
    <dgm:pt modelId="{66C8CF3F-CC18-4495-AD84-07ACB8B66EDD}" type="pres">
      <dgm:prSet presAssocID="{ABEF9F83-7EC7-4652-A389-190690762E2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C5FBF6-F573-4BE4-926E-2C0318EBFB30}" type="presOf" srcId="{ABEF9F83-7EC7-4652-A389-190690762E21}" destId="{66C8CF3F-CC18-4495-AD84-07ACB8B66EDD}" srcOrd="0" destOrd="0" presId="urn:microsoft.com/office/officeart/2005/8/layout/default"/>
    <dgm:cxn modelId="{6334B0F3-9295-4ED1-9DE7-B1ACC121D995}" srcId="{0C566F81-42EF-49AC-B203-198DEE6992B5}" destId="{EE3B0404-B63D-415D-ABF1-75A9A3F6889A}" srcOrd="3" destOrd="0" parTransId="{7DD84612-AF9F-4C58-B35E-6A1E7253A104}" sibTransId="{6C2591ED-105D-4B75-85F3-110192582721}"/>
    <dgm:cxn modelId="{195A7C7D-95E1-4FB3-B687-757FA751DA9C}" srcId="{0C566F81-42EF-49AC-B203-198DEE6992B5}" destId="{ABEF9F83-7EC7-4652-A389-190690762E21}" srcOrd="4" destOrd="0" parTransId="{C804ADD6-5D23-4D1A-AC4C-4CFD79513FBC}" sibTransId="{FD75106E-934D-47A3-9D67-EE84873E6151}"/>
    <dgm:cxn modelId="{4C70FB51-E5E6-4838-8954-2E0719F4922F}" type="presOf" srcId="{0C566F81-42EF-49AC-B203-198DEE6992B5}" destId="{689F5820-04CB-4B29-86AA-076A95E5DFC0}" srcOrd="0" destOrd="0" presId="urn:microsoft.com/office/officeart/2005/8/layout/default"/>
    <dgm:cxn modelId="{E85CD44D-BA36-4E6B-9DD8-FC139E684201}" type="presOf" srcId="{92D7987A-0319-4412-9797-2413BCCB7416}" destId="{2F1661F3-E063-4D4F-87ED-F314ECC968A7}" srcOrd="0" destOrd="0" presId="urn:microsoft.com/office/officeart/2005/8/layout/default"/>
    <dgm:cxn modelId="{D88CE0FC-6CFB-4934-BF7F-CE6F0A172576}" type="presOf" srcId="{EE3B0404-B63D-415D-ABF1-75A9A3F6889A}" destId="{20BEF201-9C37-41D5-ACBA-549D2EF8323F}" srcOrd="0" destOrd="0" presId="urn:microsoft.com/office/officeart/2005/8/layout/default"/>
    <dgm:cxn modelId="{83E88C13-67C9-4F26-B7E0-54A9E6F3FD13}" srcId="{0C566F81-42EF-49AC-B203-198DEE6992B5}" destId="{B9B6AEA8-6617-4304-BF94-7CCAF8B5CB4A}" srcOrd="0" destOrd="0" parTransId="{444B46BE-A6B0-4882-9F9D-39ED9154F186}" sibTransId="{20C27829-40E0-4A2D-ADEE-FA43D8876809}"/>
    <dgm:cxn modelId="{61A02046-4736-4E01-BC7A-952087D4002A}" srcId="{0C566F81-42EF-49AC-B203-198DEE6992B5}" destId="{92D7987A-0319-4412-9797-2413BCCB7416}" srcOrd="2" destOrd="0" parTransId="{96DA48C5-D67E-4D0D-81C7-D2FF6944DA3E}" sibTransId="{8A32C96B-7142-4317-ACBA-67DF604255E0}"/>
    <dgm:cxn modelId="{5E93988E-F9FC-48D3-82A7-9503F1AA084D}" type="presOf" srcId="{DFE67A88-3365-4AEF-A6D1-722F19B94F92}" destId="{E7A237E8-2133-4E7E-9125-1F4BA0A57B29}" srcOrd="0" destOrd="0" presId="urn:microsoft.com/office/officeart/2005/8/layout/default"/>
    <dgm:cxn modelId="{EC565811-5E23-4E49-9F4E-D0BDDC649C3E}" type="presOf" srcId="{B9B6AEA8-6617-4304-BF94-7CCAF8B5CB4A}" destId="{455D23EE-9807-420B-87D7-78D282B5CFFA}" srcOrd="0" destOrd="0" presId="urn:microsoft.com/office/officeart/2005/8/layout/default"/>
    <dgm:cxn modelId="{EA5606F8-3D60-46CF-AA5B-BFDBF39321AA}" srcId="{0C566F81-42EF-49AC-B203-198DEE6992B5}" destId="{DFE67A88-3365-4AEF-A6D1-722F19B94F92}" srcOrd="1" destOrd="0" parTransId="{1CDC78EA-471E-4EEA-ABEA-57B856163D0B}" sibTransId="{5F1466D3-C7C9-4C05-98D9-E7150907504A}"/>
    <dgm:cxn modelId="{1EBA0F5D-426E-4BBF-BD6C-01AA7B8D56B0}" type="presParOf" srcId="{689F5820-04CB-4B29-86AA-076A95E5DFC0}" destId="{455D23EE-9807-420B-87D7-78D282B5CFFA}" srcOrd="0" destOrd="0" presId="urn:microsoft.com/office/officeart/2005/8/layout/default"/>
    <dgm:cxn modelId="{357B64EF-1B3A-40BF-BA4F-D3724C78583A}" type="presParOf" srcId="{689F5820-04CB-4B29-86AA-076A95E5DFC0}" destId="{60251C52-6FF4-4A14-A200-6D2FA1667097}" srcOrd="1" destOrd="0" presId="urn:microsoft.com/office/officeart/2005/8/layout/default"/>
    <dgm:cxn modelId="{F34C2577-ADA0-4B99-A821-48B985E1079B}" type="presParOf" srcId="{689F5820-04CB-4B29-86AA-076A95E5DFC0}" destId="{E7A237E8-2133-4E7E-9125-1F4BA0A57B29}" srcOrd="2" destOrd="0" presId="urn:microsoft.com/office/officeart/2005/8/layout/default"/>
    <dgm:cxn modelId="{2534CD39-8AB4-4930-A9DD-1606D37CE407}" type="presParOf" srcId="{689F5820-04CB-4B29-86AA-076A95E5DFC0}" destId="{43C866C8-FD82-45A9-A3D0-62C958CCD1BE}" srcOrd="3" destOrd="0" presId="urn:microsoft.com/office/officeart/2005/8/layout/default"/>
    <dgm:cxn modelId="{AF909793-48AE-424D-81A6-19BE3C19A1EF}" type="presParOf" srcId="{689F5820-04CB-4B29-86AA-076A95E5DFC0}" destId="{2F1661F3-E063-4D4F-87ED-F314ECC968A7}" srcOrd="4" destOrd="0" presId="urn:microsoft.com/office/officeart/2005/8/layout/default"/>
    <dgm:cxn modelId="{B41380D5-D16C-4F0C-93D7-68309997F462}" type="presParOf" srcId="{689F5820-04CB-4B29-86AA-076A95E5DFC0}" destId="{1397E206-F2F3-4372-8E57-58BEDE7756E2}" srcOrd="5" destOrd="0" presId="urn:microsoft.com/office/officeart/2005/8/layout/default"/>
    <dgm:cxn modelId="{15B78B30-21A9-4F71-962A-E29899426456}" type="presParOf" srcId="{689F5820-04CB-4B29-86AA-076A95E5DFC0}" destId="{20BEF201-9C37-41D5-ACBA-549D2EF8323F}" srcOrd="6" destOrd="0" presId="urn:microsoft.com/office/officeart/2005/8/layout/default"/>
    <dgm:cxn modelId="{8038D942-6F4B-4761-B963-22FC49E7539D}" type="presParOf" srcId="{689F5820-04CB-4B29-86AA-076A95E5DFC0}" destId="{FB3C03BB-7ABD-4272-B0C5-E859EFD41610}" srcOrd="7" destOrd="0" presId="urn:microsoft.com/office/officeart/2005/8/layout/default"/>
    <dgm:cxn modelId="{4BF86BE8-F5E4-4FAC-9FF0-3FA282DC663F}" type="presParOf" srcId="{689F5820-04CB-4B29-86AA-076A95E5DFC0}" destId="{66C8CF3F-CC18-4495-AD84-07ACB8B66EDD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96389-5ED6-4351-8874-9A2746FD3C88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7B837-1058-416D-9DE2-5F786302C3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1EC1A-2C1A-4EB8-ABA2-85046ACA493F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675F3-0AFD-464C-940C-A2EB456EA2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Скачать обои линии, нежные, Голубой, фон - картинка #5317 c разрешением 1280x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68580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414714" y="3643314"/>
            <a:ext cx="3414714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142984"/>
            <a:ext cx="78581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игр</a:t>
            </a:r>
          </a:p>
          <a:p>
            <a:pPr algn="ctr"/>
            <a:r>
              <a:rPr lang="ru-RU" sz="36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ошкольников.</a:t>
            </a:r>
          </a:p>
          <a:p>
            <a:pPr algn="ctr"/>
            <a:r>
              <a:rPr lang="ru-RU" sz="36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Педагогические теории игры</a:t>
            </a:r>
            <a:endParaRPr lang="ru-RU" sz="3600" b="1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512" y="5143512"/>
            <a:ext cx="26407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Тажетдинова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Альбина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Ахмадулловна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1 категории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500042"/>
            <a:ext cx="478634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Творческие игры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5400000">
            <a:off x="1107257" y="1035827"/>
            <a:ext cx="1000132" cy="642942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4282" y="1928802"/>
            <a:ext cx="2436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Режиссерские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2132" y="2000240"/>
            <a:ext cx="3210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Сюжетно-ролевые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1538" y="3429000"/>
            <a:ext cx="3250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Театрализованные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9124" y="4071942"/>
            <a:ext cx="39948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Игры со строительным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материалом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Соединительная линия уступом 12"/>
          <p:cNvCxnSpPr/>
          <p:nvPr/>
        </p:nvCxnSpPr>
        <p:spPr>
          <a:xfrm rot="16200000" flipH="1">
            <a:off x="6750859" y="964389"/>
            <a:ext cx="928694" cy="714380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000232" y="2285992"/>
            <a:ext cx="2000264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607587" y="2464587"/>
            <a:ext cx="2357454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4750595" y="3679033"/>
            <a:ext cx="500066" cy="4286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28860" y="285728"/>
            <a:ext cx="429592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Режиссерские игры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1214422"/>
            <a:ext cx="5911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Мнимая или воображаемая ситуация самим ребенком.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1857364"/>
            <a:ext cx="1857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Ребенок сам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2571744"/>
            <a:ext cx="440633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-выполняет роль  каждой игрушки;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-придумывает имена;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-выбирает главных героев;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(положительных и отрицательных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-устанавливает главные правила игры;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>
            <a:stCxn id="8" idx="2"/>
          </p:cNvCxnSpPr>
          <p:nvPr/>
        </p:nvCxnSpPr>
        <p:spPr>
          <a:xfrm rot="16200000" flipH="1">
            <a:off x="6517276" y="2373879"/>
            <a:ext cx="109839" cy="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 descr="Режиссерские игры дошкольников – их цели, виды, особеннос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00240"/>
            <a:ext cx="4000528" cy="3738569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4929190" y="5429264"/>
            <a:ext cx="3338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Взрослый- наблюдатель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357166"/>
            <a:ext cx="6929486" cy="6463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Сюжетно-ролевая игра &quot;Морское путешествие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85992"/>
            <a:ext cx="4267200" cy="3786214"/>
          </a:xfrm>
          <a:prstGeom prst="rect">
            <a:avLst/>
          </a:prstGeom>
          <a:ln>
            <a:solidFill>
              <a:srgbClr val="FF00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/>
        </p:spPr>
      </p:pic>
      <p:sp>
        <p:nvSpPr>
          <p:cNvPr id="7" name="TextBox 6"/>
          <p:cNvSpPr txBox="1"/>
          <p:nvPr/>
        </p:nvSpPr>
        <p:spPr>
          <a:xfrm>
            <a:off x="1000100" y="1285860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Мнимая или воображаемая ситуация, где ребенок берет на себя роль взрослого и выполняет ее в созданной им самим игровой обстановке.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2143116"/>
            <a:ext cx="288726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и содержание </a:t>
            </a:r>
            <a:r>
              <a:rPr lang="ru-RU" dirty="0" smtClean="0"/>
              <a:t>:</a:t>
            </a:r>
          </a:p>
          <a:p>
            <a:r>
              <a:rPr lang="ru-RU" dirty="0" smtClean="0"/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-игровой замысел,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-сюжет,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-содержание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роль.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43576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Отражаются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знания, впечатления,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представления ребенка об окружающем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мире воссоздаются социальные отношения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500042"/>
            <a:ext cx="53380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Театрализованные игры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285860"/>
            <a:ext cx="8572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Разыгрывание в лицах литературных произведений (сказки, рассказы, специально написанные инсценировки).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2000240"/>
            <a:ext cx="88715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Имеют готовый сюжет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Требуют разные средства выразительности(жесты, мимика, пантомима)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-состоят из 2-х частей: подготовка, сама драматизация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Театрализованные игры в детском саду - Планета Детст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000372"/>
            <a:ext cx="5500726" cy="3643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357166"/>
            <a:ext cx="4857784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Виды театрализованных игр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57158" y="1285860"/>
            <a:ext cx="2357454" cy="571504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Настольные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428992" y="1285860"/>
            <a:ext cx="2357454" cy="571504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Стендовые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429388" y="1285860"/>
            <a:ext cx="2428860" cy="571504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Игры-драматизации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643042" y="928670"/>
            <a:ext cx="357190" cy="285752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357686" y="928670"/>
            <a:ext cx="357190" cy="285752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286644" y="928670"/>
            <a:ext cx="285752" cy="285752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-999370" y="2713826"/>
            <a:ext cx="2570974" cy="794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0035" y="2357430"/>
            <a:ext cx="321471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Настольный театр игрушек</a:t>
            </a:r>
          </a:p>
          <a:p>
            <a:endParaRPr lang="ru-RU" dirty="0" smtClean="0"/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Настольный театр  рисунков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285720" y="2643182"/>
            <a:ext cx="28575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85720" y="4000504"/>
            <a:ext cx="28575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180018" y="2606272"/>
            <a:ext cx="2356660" cy="1588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643306" y="2357430"/>
            <a:ext cx="21431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Стенд-книжка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Фланелеграф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Теневой театр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3357554" y="2571744"/>
            <a:ext cx="428628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357554" y="3214686"/>
            <a:ext cx="428628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357554" y="3786190"/>
            <a:ext cx="428628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6500826" y="2214554"/>
            <a:ext cx="2857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пальчиковый театр;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театр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би-ба-бо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кукольный театр;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игра-драматизация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сшапочками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 голове;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импровизация.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rot="5400000">
            <a:off x="4287042" y="3499644"/>
            <a:ext cx="4000528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286512" y="2500306"/>
            <a:ext cx="28575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6286512" y="3071810"/>
            <a:ext cx="28575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286512" y="3643314"/>
            <a:ext cx="28575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6286512" y="4286256"/>
            <a:ext cx="28575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286512" y="5500702"/>
            <a:ext cx="28575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 descr="Развитие речи детей младшего возраста через театрализованную деятельность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4214818"/>
            <a:ext cx="507209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428604"/>
            <a:ext cx="784888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Игры со строительным материалом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ЦКРОиР г.Чаус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429000"/>
            <a:ext cx="4786346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071538" y="1214422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Деятельность ребенка, основным содержанием которой является созидание.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264318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основе лежат конструктивные умения и способности ребенка.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2285992"/>
            <a:ext cx="3302507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строительного материала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2" y="2857496"/>
            <a:ext cx="37147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-специально созданный напольный или настольный материал (наборы»Юный архитектор», конструктор 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-природный материал (песок, снег,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глина, камни)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-подсобный материал (доски, ящики, коробки)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500042"/>
            <a:ext cx="5000660" cy="646331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Игры с правилами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2357430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2285992"/>
            <a:ext cx="2311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Подвижные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hape 12"/>
          <p:cNvCxnSpPr/>
          <p:nvPr/>
        </p:nvCxnSpPr>
        <p:spPr>
          <a:xfrm rot="16200000" flipH="1">
            <a:off x="6823992" y="1391322"/>
            <a:ext cx="1282494" cy="500066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hape 12"/>
          <p:cNvCxnSpPr/>
          <p:nvPr/>
        </p:nvCxnSpPr>
        <p:spPr>
          <a:xfrm rot="5400000">
            <a:off x="1071538" y="1357298"/>
            <a:ext cx="1214446" cy="500066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комплексы дидактических игр для детей старшего дошкольного возраста - Воспиталочка - Поможет правильно воспитать ваших дет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4143372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6" descr="Прогулка в режиме детского сада Pandia.r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857496"/>
            <a:ext cx="4214810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500042"/>
            <a:ext cx="461299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285860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Обучающие игры, создаваемые взрослыми в целях воспитания и обучения детей.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2214554"/>
            <a:ext cx="430412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Компоненты дидактической игры :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-обучающая задача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-правила игрового содержания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игровые действия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im1-tub-ru.yandex.net/i?id=ff28cdc494be09e74b505fc47faa7901-127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143248"/>
            <a:ext cx="457203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00364" y="571480"/>
            <a:ext cx="2913426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углом вверх 5"/>
          <p:cNvSpPr/>
          <p:nvPr/>
        </p:nvSpPr>
        <p:spPr>
          <a:xfrm rot="10800000">
            <a:off x="1571604" y="1000108"/>
            <a:ext cx="1357322" cy="85725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углом вверх 6"/>
          <p:cNvSpPr/>
          <p:nvPr/>
        </p:nvSpPr>
        <p:spPr>
          <a:xfrm rot="10800000" flipH="1">
            <a:off x="6000760" y="1000108"/>
            <a:ext cx="1357322" cy="857256"/>
          </a:xfrm>
          <a:prstGeom prst="bentUpArrow">
            <a:avLst>
              <a:gd name="adj1" fmla="val 23419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071678"/>
            <a:ext cx="2431050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 содержанию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(математические,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экологические,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речевые и.др.)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49" y="2071678"/>
            <a:ext cx="464347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 дидактическому материалу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-игры с предметами (игрушки и предметы)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настольно-печатные (картинки, лото, домино)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-словесные( описание предметов, опираясь на знания.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AutoShape 2" descr="Картинки по запросу дидактические иг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Картинки по запросу дидактические игры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857628"/>
            <a:ext cx="3150416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428604"/>
            <a:ext cx="514353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Подвижные игры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>
            <a:off x="1000100" y="2071678"/>
            <a:ext cx="92869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-142114" y="3214686"/>
            <a:ext cx="2285222" cy="7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000100" y="3143248"/>
            <a:ext cx="92869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71670" y="1857364"/>
            <a:ext cx="6175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степени подвижности (малая, средняя, большая)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00232" y="3000372"/>
            <a:ext cx="5680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преобладающим движениям ( игры с прыжками,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перебежками и.т.д.)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000100" y="4286256"/>
            <a:ext cx="85725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00232" y="4143380"/>
            <a:ext cx="4280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предметам ( с мячом, обручем и.т.д.)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034" y="1214422"/>
            <a:ext cx="817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Деятельность направлена на всестороннюю физическую подготовленность</a:t>
            </a:r>
            <a:r>
              <a:rPr lang="ru-RU" dirty="0" smtClean="0"/>
              <a:t> 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428604"/>
            <a:ext cx="24539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285860"/>
            <a:ext cx="519206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1.Понятие «игра» в разных областях науки</a:t>
            </a:r>
          </a:p>
          <a:p>
            <a:pPr marL="342900" indent="-342900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2.Классификация игр</a:t>
            </a:r>
          </a:p>
          <a:p>
            <a:pPr marL="342900" indent="-342900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Педагогические теории игры</a:t>
            </a:r>
          </a:p>
          <a:p>
            <a:pPr marL="342900" indent="-342900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Заключение</a:t>
            </a:r>
          </a:p>
          <a:p>
            <a:pPr marL="342900" indent="-342900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 Литература</a:t>
            </a:r>
          </a:p>
          <a:p>
            <a:pPr marL="342900" indent="-342900">
              <a:buAutoNum type="arabicPeriod" startAt="2"/>
            </a:pPr>
            <a:endParaRPr lang="ru-RU" dirty="0"/>
          </a:p>
        </p:txBody>
      </p:sp>
      <p:pic>
        <p:nvPicPr>
          <p:cNvPr id="4098" name="Picture 2" descr="Перспективно тематическое планирование по театральной - Новинки книжного ми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428868"/>
            <a:ext cx="5857884" cy="4429132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8" name="Picture 4" descr="http://im0-tub-ru.yandex.net/i?id=91ea0182590f3e2623467aad97c1f82a-57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928802"/>
            <a:ext cx="4714876" cy="3994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714612" y="357166"/>
            <a:ext cx="3866123" cy="4001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к проведению игры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6" y="1500174"/>
            <a:ext cx="3261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Выбор игры</a:t>
            </a:r>
          </a:p>
          <a:p>
            <a:endParaRPr lang="ru-RU" b="1" dirty="0" smtClean="0"/>
          </a:p>
          <a:p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Подготовка места для игры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2714620"/>
            <a:ext cx="2120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-Объяснение игры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3429000"/>
            <a:ext cx="3084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-Распределение на команды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3929066"/>
            <a:ext cx="2936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-Выбор капитанов команд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00694" y="4500570"/>
            <a:ext cx="2391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-Выделение водящих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500042"/>
            <a:ext cx="630102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Педагогические теории игры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1357298"/>
            <a:ext cx="428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- одно из замечательных явлений жизни, деятельность, как будто бесполезная и вместе с тем необходимая. Невольно чаруя и привлекая к себе как жизненное явление, игра оказалась весьма серьезной и трудной проблемой для научной мысли.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Наименование учебного заведния - 1 февраля 2012 г. в ГБОУ 1784 стартовал первый этап Московского городского &quot;Фестиваля конструи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0"/>
            <a:ext cx="3571900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 prst="angle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571480"/>
            <a:ext cx="2474139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Теория К. Гросса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214422"/>
            <a:ext cx="45522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Игра- изначальная школа поведения.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000240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*Сущность игры в том, что она служит подготовкой к серьезной дальнейшей деятельности; в игре человек, упражняясь, совершенствует свои способности.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2857496"/>
            <a:ext cx="6572296" cy="92333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«+»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Теория связывает игру с развитием и ищет смысл ее в той роли, которую она в развитии выполняет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4143380"/>
            <a:ext cx="6643734" cy="120032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«-»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Теория указывает лишь "смысл" игры, а не ее источник, не вскрывает причин, вызывающих игру, мотивов, побуждающих играть.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571480"/>
            <a:ext cx="3386376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Теория  игры -Я. Корчак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2071678"/>
            <a:ext cx="28575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– это возможность отыскать себя в обществе, себя в человечестве, себя во Вселенной. В играх заложена генетика прошлого, как и в народном досуге – песнях, танцах, фольклоре.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im1-tub-ru.yandex.net/i?id=46fda073613b037e4c530d8683465c00-97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71612"/>
            <a:ext cx="3214710" cy="38576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14480" y="571501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1878-1942)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28926" y="357166"/>
            <a:ext cx="2722861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Теория Г. Спенсера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im1-tub-ru.yandex.net/i?id=23353293acd8a00c19f00e1cf8fdbde1-28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000108"/>
            <a:ext cx="2857520" cy="307183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1500174"/>
            <a:ext cx="50006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Источник игры усматривается в избытке сил: избыточные силы, не израсходованные в жизни, в труде, находят себе выход в игре.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72264" y="421481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(1820-1903)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5000636"/>
            <a:ext cx="52864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Детская игра – «зеркало жизни» и «свободное проявление внутреннего мира. Игра – мостик от внутреннего мира к природе».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50" y="4214818"/>
            <a:ext cx="2626296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Ф.Фребеля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500042"/>
            <a:ext cx="3347648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Теория Л.С.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Выготского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im1-tub-ru.yandex.net/i?id=3d165fa743e8a64b86363ba1f2243954-05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214422"/>
            <a:ext cx="3429024" cy="407196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43636" y="5429264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(1896-1934)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571612"/>
            <a:ext cx="50005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Человек, играя, создает себе мнимую ситуацию вместо реальной и действует в ней, выполняя определенную роль, сообразно тем переносимым значениям, которые он при этом придает окружающим предметам.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3000372"/>
            <a:ext cx="4786346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«-»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Теория сосредоточивается на структуре игровой ситуации, не вскрывая источников игры.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4214818"/>
            <a:ext cx="4786346" cy="1477328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Интерпретация игровой ситуации как возникающей в результате переноса значения и тем более попытка вывести игру из потребности играть значениями является сугубо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интеллектуалистической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5715016"/>
            <a:ext cx="4786346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Исключая ранние формы игры, эта теория не позволяет описать игру в ее развитии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428604"/>
            <a:ext cx="2884379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Теория Д.Н. Узнадзе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142984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как результат тенденции уже созревших и не получивших еще применения в реальной жизни функций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действования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http://im3-tub-ru.yandex.net/i?id=ac8bc9496b517b01c3dda51b3e18d1cd-107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928802"/>
            <a:ext cx="3286148" cy="364333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500166" y="5857892"/>
            <a:ext cx="1535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(1886 – 1950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22859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«+»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Игра-продукт развития, притом опережающего потребности практической жизни.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364331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«-»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Теория рассматривает игру как действия изнутри созревших функций, как отправление организма, а не деятельность, рождающаяся во взаимоотношениях с окружающим миром.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57950" y="5000636"/>
            <a:ext cx="1332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(1918-1970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3076" name="Picture 4" descr="http://im0-tub-ru.yandex.net/i?id=731146c3f822324dde68e399fa502541-142-144&amp;n=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785794"/>
            <a:ext cx="3357586" cy="407196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85852" y="357166"/>
            <a:ext cx="2876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В.А. Сухомлинский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357298"/>
            <a:ext cx="35718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«Игра – это огромное светлое окно, через которое в духовный мир ребенка вливается живительный поток представлений, понятий об окружающем мире. Игра – это искра, зажигающая огонек пытливости и любознательности»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7554" y="285728"/>
            <a:ext cx="2085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071546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Игра, несомненно, является ведущим видом деятельности дошкольника. Именно через игру ребёнок познаёт мир, готовится к взрослой жизни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071678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Игра для детей – это способ познания мира и своего места в нём, а потому, она необходима для развития личности ребёнка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928934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Игра в силу своих характеристик – лучший способ добиться развития творческих способностей ребёнка без использования методов принуждения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714752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Игра для детей – способ научится тому, чему их никто не может научить. Это способ исследования и ориентации в реальном мире, пространстве и времени, вещах животных, структурах, людях. Включаясь в процесс игры, дети научаются жить в нашем символическом мире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мире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смыслов и ценностей, в тоже время, исследуя, экспериментируя, обучаясь.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285728"/>
            <a:ext cx="2987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928670"/>
            <a:ext cx="91797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1.Выготский Л.С. «Игра и её роль в психическом развитии ребёнка «Психология  развития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ребёнка:»Хрестоматия. –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СПб.:Питер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2001.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643050"/>
            <a:ext cx="8466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Козлова С.А, Куликова Т.А,  Дошкольная педагогика, учебник для студентов сред.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проф. учебных заведений. 8-е изд. М.: изд. центр «Академия» -2007г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2285992"/>
            <a:ext cx="89297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3.Скоролупова О.А., Логинова Л.В. «Играем?..Играем!!!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педагогическое руководство играми детей дошкольного возраста. М., 2010.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928934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А.В.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Кенеман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Т.И. Осокина « Детские народные подвижные игры» 2-е издание М. «Просвещение»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Владос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3643314"/>
            <a:ext cx="7368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Дж.Нильсен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Л.Лотт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С.Гленн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«1001 совет родителям»  «Питер»-2013г.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4000504"/>
            <a:ext cx="6963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Шпаргалка по педагогике –М.: Издательство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Окей-книга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-2013г.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5857892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http://xreferat.ru/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5500702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http://referatwork.ru</a:t>
            </a:r>
            <a:r>
              <a:rPr lang="en-US" dirty="0" smtClean="0"/>
              <a:t>/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6286520"/>
            <a:ext cx="2839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11. </a:t>
            </a:r>
            <a:r>
              <a:rPr lang="en-US" dirty="0" smtClean="0"/>
              <a:t>http://www.twirpx.com/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4357694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7.Арсентьева В.П. «Игра - ведущий вид деятельности в дошкольном детстве » М.: «Форум» 2009г.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4929198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Т.Н., Дронова. «Играем в театр.»   театрализованная деятельность детей 4-6 лет. М : Просвещение, 2005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28926" y="214290"/>
            <a:ext cx="3286148" cy="83099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428728" y="928670"/>
            <a:ext cx="1285884" cy="857256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4000496" y="1643051"/>
            <a:ext cx="1000134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357950" y="857232"/>
            <a:ext cx="1071570" cy="8572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0" y="1928802"/>
            <a:ext cx="3372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(педагогический словарь)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44" y="2786058"/>
            <a:ext cx="2857520" cy="2862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Один из видов деятельности, значимость которой заключается не в результатах, а в самом процессе. Служит физическому, умственному нравственному воспитанию детей.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7554" y="2786058"/>
            <a:ext cx="2571768" cy="31393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индивида, направленная на условное моделирование той или иной развернутой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деятельности. В</a:t>
            </a:r>
            <a:r>
              <a:rPr lang="ru-RU" dirty="0" smtClean="0"/>
              <a:t>оспроизведение</a:t>
            </a:r>
            <a:r>
              <a:rPr lang="ru-RU" dirty="0"/>
              <a:t> детьми действий и взаимоотношений взрослых.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00364" y="2285992"/>
            <a:ext cx="3357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психологический словарь)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86512" y="2357430"/>
            <a:ext cx="2643206" cy="3416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Разновидность </a:t>
            </a:r>
            <a:r>
              <a:rPr lang="ru-RU" dirty="0"/>
              <a:t>физической и интеллектуальной деятельности, лишенная прямой практической целесообразности и представляющая индивиду возможность самореализации, выходящей за рамки его актуальных социальных ролей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26214" y="1928802"/>
            <a:ext cx="2917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(философский словарь)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28860" y="428604"/>
            <a:ext cx="4507388" cy="6463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Классификация  игр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s://encrypted-tbn0.gstatic.com/images?q=tbn:ANd9GcRJzvyfm6LIUbwfR0lefbMuEnXRpSwYc0Vf5Ra2obFebyGUXcn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571612"/>
            <a:ext cx="7072362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http://im1-tub-ru.yandex.net/i?id=c8529b3eabc03898936c53180a3fc6da-27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4000528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643042" y="600076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(1782-1852)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714356"/>
            <a:ext cx="2786082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Умственные игры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9256" y="2428868"/>
            <a:ext cx="2548070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Сенсорные игры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4942" y="4214818"/>
            <a:ext cx="2453620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Моторные игры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4" y="1285860"/>
            <a:ext cx="296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(влияние на развитие ума)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43570" y="3000372"/>
            <a:ext cx="3098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(влияние развития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внешние органы чувств)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7818" y="5143512"/>
            <a:ext cx="362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(влияние на развитие движений)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43042" y="5500702"/>
            <a:ext cx="139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Ф.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Фребель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Свердловский областной краеведческий музей - официальный сай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14290"/>
            <a:ext cx="4000528" cy="4957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072198" y="5072074"/>
            <a:ext cx="1800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П.Ф. Лесгафт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15074" y="557214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(1837-1909)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714356"/>
            <a:ext cx="3168431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Имитационные игры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1428736"/>
            <a:ext cx="210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(подражательные)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2643182"/>
            <a:ext cx="3143272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Подвижные игры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4" y="3500438"/>
            <a:ext cx="2271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(игры с правилами)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Женский гороскоп: Рыбы &quot; Сайт для женщин world lady.ru - о красоте и женском здоровь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85728"/>
            <a:ext cx="3643338" cy="52864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57950" y="5286388"/>
            <a:ext cx="1642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Н.К. Крупская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3702" y="585789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(1861939)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857232"/>
            <a:ext cx="2604687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Творческие игры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1571612"/>
            <a:ext cx="4084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(игры, придуманные самими детьми,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осят самостоятельный характер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857496"/>
            <a:ext cx="2828018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гры с правилами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3786190"/>
            <a:ext cx="366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(игры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придуманные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взрослыми)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401080" cy="569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0" y="21429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500042"/>
            <a:ext cx="554594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Классификация игр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Л.С. Новоселова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1357298"/>
            <a:ext cx="8501090" cy="83099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1.Игры, возникающие по инициативе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детей-                 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самостоятельные игры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2500306"/>
            <a:ext cx="8025530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игра-экспериментирование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/>
              <a:t> 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самостоятельные сюжетные игры:</a:t>
            </a:r>
          </a:p>
          <a:p>
            <a:r>
              <a:rPr lang="ru-RU" dirty="0" smtClean="0"/>
              <a:t>                                                                  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сюжетно-отобразительные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-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сюжетно-ролевые,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-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режиссерские,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-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театрализованные</a:t>
            </a:r>
            <a:r>
              <a:rPr lang="ru-RU" sz="2400" dirty="0"/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UHQ Stock Photo - Blue Backgrou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14290"/>
            <a:ext cx="7572428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Игры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возникающие по инициативе взрослого, который  внедряет их с образовательной и воспитательной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целями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221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14282" y="1857364"/>
            <a:ext cx="3857652" cy="24929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обучающие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дидактические,</a:t>
            </a:r>
            <a:endParaRPr kumimoji="0" lang="en-US" sz="2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-сюжетно-дидактические,</a:t>
            </a:r>
            <a:endParaRPr kumimoji="0" lang="en-US" sz="2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-подвижные;</a:t>
            </a: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572000" y="1928803"/>
            <a:ext cx="4214842" cy="24929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осуговые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игры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игры-забавы,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игры-развлечения,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интеллектуальные,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-празднично-карнавальные,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Calibri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-театрально-постановочные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flipH="1">
            <a:off x="2000232" y="1428736"/>
            <a:ext cx="357190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flipH="1">
            <a:off x="6143636" y="1428736"/>
            <a:ext cx="357190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14282" y="4786322"/>
            <a:ext cx="8715436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3.Игры, идущие от исторически сложившихся традиций этноса (народные), которые могут возникать по инициативе как взрослого, так и более старших детей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</TotalTime>
  <Words>1361</Words>
  <Application>Microsoft Office PowerPoint</Application>
  <PresentationFormat>Экран (4:3)</PresentationFormat>
  <Paragraphs>230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User-ПК</dc:creator>
  <cp:lastModifiedBy>User</cp:lastModifiedBy>
  <cp:revision>124</cp:revision>
  <dcterms:created xsi:type="dcterms:W3CDTF">2014-11-07T07:45:36Z</dcterms:created>
  <dcterms:modified xsi:type="dcterms:W3CDTF">2017-12-14T09:37:44Z</dcterms:modified>
</cp:coreProperties>
</file>