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2716" autoAdjust="0"/>
    <p:restoredTop sz="86333" autoAdjust="0"/>
  </p:normalViewPr>
  <p:slideViewPr>
    <p:cSldViewPr>
      <p:cViewPr varScale="1">
        <p:scale>
          <a:sx n="79" d="100"/>
          <a:sy n="79" d="100"/>
        </p:scale>
        <p:origin x="-10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72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0C617-DD37-4F15-BD21-A343B5B0A8E9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C9A40-255D-416A-99F6-BDD9E06629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Кижи - это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уникальный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историко-культурный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природный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комплекс.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ru-RU" sz="1400" dirty="0" smtClean="0"/>
              <a:t>       </a:t>
            </a:r>
            <a:r>
              <a:rPr lang="ru-RU" sz="1400" b="1" dirty="0" smtClean="0"/>
              <a:t>Он </a:t>
            </a:r>
            <a:r>
              <a:rPr lang="ru-RU" sz="1400" b="1" dirty="0"/>
              <a:t>состоит из двух церквей и колокольни </a:t>
            </a:r>
            <a:r>
              <a:rPr lang="ru-RU" sz="1400" b="1" dirty="0" smtClean="0"/>
              <a:t>XVIII-XIX веков</a:t>
            </a:r>
            <a:r>
              <a:rPr lang="ru-RU" sz="1400" b="1" dirty="0"/>
              <a:t>, окруженных единой оградой </a:t>
            </a:r>
            <a:r>
              <a:rPr lang="ru-RU" sz="1400" b="1" dirty="0" smtClean="0"/>
              <a:t>– реконструкцией </a:t>
            </a:r>
            <a:r>
              <a:rPr lang="ru-RU" sz="1400" b="1" dirty="0"/>
              <a:t>традиционных оград </a:t>
            </a:r>
            <a:r>
              <a:rPr lang="ru-RU" sz="1400" b="1" dirty="0" smtClean="0"/>
              <a:t>погостов. Преображенская </a:t>
            </a:r>
            <a:r>
              <a:rPr lang="ru-RU" sz="1400" b="1" dirty="0"/>
              <a:t>церковь была вновь возведена в 1714 году на народные деньги после пожара XVI века, </a:t>
            </a:r>
            <a:r>
              <a:rPr lang="ru-RU" sz="1400" b="1" dirty="0" smtClean="0"/>
              <a:t>уничтожившего предыдущие </a:t>
            </a:r>
            <a:r>
              <a:rPr lang="ru-RU" sz="1400" b="1" dirty="0"/>
              <a:t>постройки. Высота </a:t>
            </a:r>
            <a:r>
              <a:rPr lang="ru-RU" sz="1400" b="1" dirty="0" smtClean="0"/>
              <a:t>Преображенской </a:t>
            </a:r>
            <a:r>
              <a:rPr lang="ru-RU" sz="1400" b="1" dirty="0"/>
              <a:t>церкви составляет 37 метров, у нее </a:t>
            </a:r>
            <a:r>
              <a:rPr lang="ru-RU" sz="1400" b="1" dirty="0" smtClean="0"/>
              <a:t>небывалое </a:t>
            </a:r>
            <a:r>
              <a:rPr lang="ru-RU" sz="1400" b="1" dirty="0"/>
              <a:t>количество куполов - 22. </a:t>
            </a:r>
            <a:r>
              <a:rPr lang="ru-RU" sz="1400" b="1" dirty="0" smtClean="0"/>
              <a:t>Срублена </a:t>
            </a:r>
            <a:r>
              <a:rPr lang="ru-RU" sz="1400" b="1" dirty="0"/>
              <a:t>она, включая купола и крест, из </a:t>
            </a:r>
            <a:r>
              <a:rPr lang="ru-RU" sz="1400" b="1" dirty="0" smtClean="0"/>
              <a:t>дерева</a:t>
            </a:r>
            <a:r>
              <a:rPr lang="ru-RU" sz="1400" b="1" dirty="0"/>
              <a:t>, без </a:t>
            </a:r>
            <a:r>
              <a:rPr lang="ru-RU" sz="1400" b="1" dirty="0" smtClean="0"/>
              <a:t>гвоздей</a:t>
            </a:r>
            <a:r>
              <a:rPr lang="ru-RU" sz="1400" b="1" dirty="0"/>
              <a:t>, при помощи топора и </a:t>
            </a:r>
            <a:r>
              <a:rPr lang="ru-RU" sz="1400" b="1" dirty="0" smtClean="0"/>
              <a:t>долота</a:t>
            </a:r>
            <a:r>
              <a:rPr lang="ru-RU" sz="1400" b="1" dirty="0"/>
              <a:t>. Долгая жизнь </a:t>
            </a:r>
            <a:r>
              <a:rPr lang="ru-RU" sz="1400" b="1" dirty="0" err="1"/>
              <a:t>кижских</a:t>
            </a:r>
            <a:r>
              <a:rPr lang="ru-RU" sz="1400" b="1" dirty="0"/>
              <a:t> церквей как раз объясняется тем, что они возведены без </a:t>
            </a:r>
            <a:r>
              <a:rPr lang="ru-RU" sz="1400" b="1" dirty="0" smtClean="0"/>
              <a:t>применения пилы </a:t>
            </a:r>
            <a:r>
              <a:rPr lang="ru-RU" sz="1400" b="1" dirty="0"/>
              <a:t>- обработка дерева топором не нарушает его структуру, поэтому церкви не </a:t>
            </a:r>
            <a:r>
              <a:rPr lang="ru-RU" sz="1400" b="1" dirty="0" smtClean="0"/>
              <a:t>разрушаются</a:t>
            </a:r>
            <a:r>
              <a:rPr lang="ru-RU" sz="1400" b="1" dirty="0"/>
              <a:t>. В 1966 году на базе </a:t>
            </a:r>
            <a:r>
              <a:rPr lang="ru-RU" sz="1400" b="1" dirty="0" smtClean="0"/>
              <a:t>архитектурного </a:t>
            </a:r>
            <a:r>
              <a:rPr lang="ru-RU" sz="1400" b="1" dirty="0" err="1" smtClean="0"/>
              <a:t>ан-самбля</a:t>
            </a:r>
            <a:r>
              <a:rPr lang="ru-RU" sz="1400" b="1" dirty="0" smtClean="0"/>
              <a:t> </a:t>
            </a:r>
            <a:r>
              <a:rPr lang="ru-RU" sz="1400" b="1" dirty="0" err="1"/>
              <a:t>Кижского</a:t>
            </a:r>
            <a:r>
              <a:rPr lang="ru-RU" sz="1400" b="1" dirty="0"/>
              <a:t> погоста был основан </a:t>
            </a:r>
            <a:r>
              <a:rPr lang="ru-RU" sz="1400" b="1" dirty="0" err="1" smtClean="0"/>
              <a:t>Госу-дарственный</a:t>
            </a:r>
            <a:r>
              <a:rPr lang="ru-RU" sz="1400" b="1" dirty="0" smtClean="0"/>
              <a:t> </a:t>
            </a:r>
            <a:r>
              <a:rPr lang="ru-RU" sz="1400" b="1" dirty="0"/>
              <a:t>историко-архитектурный музей "Кижи". Куда, помимо существующих на </a:t>
            </a:r>
            <a:r>
              <a:rPr lang="ru-RU" sz="1400" b="1" dirty="0" smtClean="0"/>
              <a:t>своих </a:t>
            </a:r>
            <a:r>
              <a:rPr lang="ru-RU" sz="1400" b="1" dirty="0"/>
              <a:t>первоначальных местах построек, было свезено большое количество часовен, домов и хозяйственных построек из </a:t>
            </a:r>
            <a:r>
              <a:rPr lang="ru-RU" sz="1400" b="1" dirty="0" err="1"/>
              <a:t>Заонежья</a:t>
            </a:r>
            <a:r>
              <a:rPr lang="ru-RU" sz="1400" b="1" dirty="0"/>
              <a:t> и </a:t>
            </a:r>
            <a:r>
              <a:rPr lang="ru-RU" sz="1400" b="1" dirty="0" smtClean="0"/>
              <a:t>других </a:t>
            </a:r>
            <a:r>
              <a:rPr lang="ru-RU" sz="1400" b="1" dirty="0"/>
              <a:t>регионов Карелии. </a:t>
            </a:r>
          </a:p>
          <a:p>
            <a:pPr algn="just">
              <a:buNone/>
            </a:pPr>
            <a:r>
              <a:rPr lang="ru-RU" sz="1400" b="1" dirty="0"/>
              <a:t> </a:t>
            </a:r>
          </a:p>
          <a:p>
            <a:pPr algn="just"/>
            <a:endParaRPr lang="ru-RU" sz="1400" dirty="0"/>
          </a:p>
        </p:txBody>
      </p:sp>
      <p:pic>
        <p:nvPicPr>
          <p:cNvPr id="1026" name="Picture 2" descr="C:\Documents and Settings\User\Рабочий стол\10 пам-в России\КИЖ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2"/>
            <a:ext cx="4214842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latin typeface="Bookman Old Style" pitchFamily="18" charset="0"/>
              </a:rPr>
              <a:t>КОЛОМЕНСКИЙ КРЕМЛЬ.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Кремль в Коломне - одна из наиболее мощных крепостей Московского государства, построенная в 1525-1531 годах во время царствования Василия III.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428736"/>
            <a:ext cx="4429156" cy="5214974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2000" b="1" dirty="0" smtClean="0"/>
              <a:t>         </a:t>
            </a:r>
            <a:r>
              <a:rPr lang="ru-RU" sz="2900" b="1" dirty="0" smtClean="0"/>
              <a:t>Кремль расположен на месте слияния рек Москвы и Коломенки. К сожалению, время кремль не </a:t>
            </a:r>
            <a:r>
              <a:rPr lang="ru-RU" sz="2900" b="1" dirty="0" err="1" smtClean="0"/>
              <a:t>по-щадило</a:t>
            </a:r>
            <a:r>
              <a:rPr lang="ru-RU" sz="2900" b="1" dirty="0" smtClean="0"/>
              <a:t> - от крепости остались только несколько башен и пара фрагментов крепостных стен. Несмотря на это, кремль и в наше время </a:t>
            </a:r>
            <a:r>
              <a:rPr lang="ru-RU" sz="2900" b="1" dirty="0" err="1" smtClean="0"/>
              <a:t>поража-ет</a:t>
            </a:r>
            <a:r>
              <a:rPr lang="ru-RU" sz="2900" b="1" dirty="0" smtClean="0"/>
              <a:t> своим величием и мощью. Самая интересная из семи сохранившихся башен — Маринкина или Коломенская башня. Это самый высокий </a:t>
            </a:r>
            <a:r>
              <a:rPr lang="ru-RU" sz="2900" b="1" dirty="0" err="1" smtClean="0"/>
              <a:t>сторо-жевой</a:t>
            </a:r>
            <a:r>
              <a:rPr lang="ru-RU" sz="2900" b="1" dirty="0" smtClean="0"/>
              <a:t> обзорный пункт из всех застав городского кремля. Её высота составляет 31 метр. </a:t>
            </a:r>
            <a:r>
              <a:rPr lang="ru-RU" sz="2900" b="1" dirty="0" err="1" smtClean="0"/>
              <a:t>Маринки-на</a:t>
            </a:r>
            <a:r>
              <a:rPr lang="ru-RU" sz="2900" b="1" dirty="0" smtClean="0"/>
              <a:t> башня состоит из восьми этажей, а её фасад поделён на двадцать небольших граней, поэтому, если смотреть на башню с некоторого расстояния, она кажется абсолютно круглой. С этой башней связано предание: будто бы здесь была заточена супруга Лжедмитрия - Марина Мнишек.  За </a:t>
            </a:r>
            <a:r>
              <a:rPr lang="ru-RU" sz="2900" b="1" dirty="0" err="1" smtClean="0"/>
              <a:t>кре-постной</a:t>
            </a:r>
            <a:r>
              <a:rPr lang="ru-RU" sz="2900" b="1" dirty="0" smtClean="0"/>
              <a:t> оградой находится Соборная площадь, на которой расположен Успенский кафедральный собор XIV века - главный храм Коломенского кремля. Рядом с ним высится шатровая </a:t>
            </a:r>
            <a:r>
              <a:rPr lang="ru-RU" sz="2900" b="1" dirty="0" err="1" smtClean="0"/>
              <a:t>коло-кольня</a:t>
            </a:r>
            <a:r>
              <a:rPr lang="ru-RU" sz="2900" b="1" dirty="0" smtClean="0"/>
              <a:t>, возведенная в XVII веке. Она считается самой громкой звонницей шатрового типа в </a:t>
            </a:r>
            <a:r>
              <a:rPr lang="ru-RU" sz="2900" b="1" dirty="0" err="1" smtClean="0"/>
              <a:t>на-шей</a:t>
            </a:r>
            <a:r>
              <a:rPr lang="ru-RU" sz="2900" b="1" dirty="0" smtClean="0"/>
              <a:t> стране. Возле колокольни находятся две церкви – Воскресенская, в которой в 1366 году венчался сам Дмитрий Донской с княжной Евдокией, и Тихвинская. Воскресенская церковь - одно из самых старых зданий Коломенского кремля.</a:t>
            </a:r>
            <a:endParaRPr lang="ru-RU" sz="2900" b="1" dirty="0"/>
          </a:p>
        </p:txBody>
      </p:sp>
      <p:pic>
        <p:nvPicPr>
          <p:cNvPr id="1026" name="Picture 2" descr="C:\Documents and Settings\User\Рабочий стол\10 пам-в России\КОЛОМЕН. КРЕМ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57430"/>
            <a:ext cx="4038600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МАМАЕВ КУРГАН.</a:t>
            </a:r>
            <a:br>
              <a:rPr lang="ru-RU" sz="3600" b="1" dirty="0" smtClean="0">
                <a:solidFill>
                  <a:srgbClr val="00B050"/>
                </a:solidFill>
              </a:rPr>
            </a:b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357718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      </a:t>
            </a:r>
            <a:r>
              <a:rPr lang="ru-RU" sz="6400" b="1" dirty="0" smtClean="0"/>
              <a:t>Мемориал "Героям Сталинградской битвы" был открыт на Мамаевом кургане в </a:t>
            </a:r>
            <a:r>
              <a:rPr lang="ru-RU" sz="6400" b="1" dirty="0" err="1" smtClean="0"/>
              <a:t>Волго-граде</a:t>
            </a:r>
            <a:r>
              <a:rPr lang="ru-RU" sz="6400" b="1" dirty="0" smtClean="0"/>
              <a:t> в 1967 году. От Площади Скорби </a:t>
            </a:r>
            <a:r>
              <a:rPr lang="ru-RU" sz="6400" b="1" dirty="0" err="1" smtClean="0"/>
              <a:t>на-чинается</a:t>
            </a:r>
            <a:r>
              <a:rPr lang="ru-RU" sz="6400" b="1" dirty="0" smtClean="0"/>
              <a:t> подъем на вершину кургана к </a:t>
            </a:r>
            <a:r>
              <a:rPr lang="ru-RU" sz="6400" b="1" dirty="0" err="1" smtClean="0"/>
              <a:t>ос-нованию</a:t>
            </a:r>
            <a:r>
              <a:rPr lang="ru-RU" sz="6400" b="1" dirty="0" smtClean="0"/>
              <a:t> главного монумента - "Родина-мать зовет". Вдоль серпантина, в холме, перезахоронены останки 34 505 воинов - защитников Сталинграда, а также 35 </a:t>
            </a:r>
            <a:r>
              <a:rPr lang="ru-RU" sz="6400" b="1" dirty="0" err="1" smtClean="0"/>
              <a:t>гра-нитных</a:t>
            </a:r>
            <a:r>
              <a:rPr lang="ru-RU" sz="6400" b="1" dirty="0" smtClean="0"/>
              <a:t> надгробий Героев Советского </a:t>
            </a:r>
            <a:r>
              <a:rPr lang="ru-RU" sz="6400" b="1" dirty="0" err="1" smtClean="0"/>
              <a:t>сою-за</a:t>
            </a:r>
            <a:r>
              <a:rPr lang="ru-RU" sz="6400" b="1" dirty="0" smtClean="0"/>
              <a:t> - участников Сталинградской битвы. Статуя работы скульптора Вучетича и </a:t>
            </a:r>
            <a:r>
              <a:rPr lang="ru-RU" sz="6400" b="1" dirty="0" err="1" smtClean="0"/>
              <a:t>ин-женера</a:t>
            </a:r>
            <a:r>
              <a:rPr lang="ru-RU" sz="6400" b="1" dirty="0" smtClean="0"/>
              <a:t> Никитина сделана из 5500 тонн бетона и 2400 тонн металлических </a:t>
            </a:r>
            <a:r>
              <a:rPr lang="ru-RU" sz="6400" b="1" dirty="0" err="1" smtClean="0"/>
              <a:t>конст-рукций</a:t>
            </a:r>
            <a:r>
              <a:rPr lang="ru-RU" sz="6400" b="1" dirty="0" smtClean="0"/>
              <a:t>. Высота памятника - 86 метров, высота самой скульптуры - 53 метра. При этом толщина стенок скульптуры - не </a:t>
            </a:r>
            <a:r>
              <a:rPr lang="ru-RU" sz="6400" b="1" dirty="0" err="1" smtClean="0"/>
              <a:t>бо-лее</a:t>
            </a:r>
            <a:r>
              <a:rPr lang="ru-RU" sz="6400" b="1" dirty="0" smtClean="0"/>
              <a:t> 30 сантиметров. Меч в руке Родины-матери весит 14 тонн и имеет длину 33 метра. Говорят, что в ладони статуи </a:t>
            </a:r>
            <a:r>
              <a:rPr lang="ru-RU" sz="6400" b="1" dirty="0" err="1" smtClean="0"/>
              <a:t>сво-бодно</a:t>
            </a:r>
            <a:r>
              <a:rPr lang="ru-RU" sz="6400" b="1" dirty="0" smtClean="0"/>
              <a:t> помещается автомобиль. В 2008 году статуя Родины-матери на Мамаевом кургане признана одним из Семи чудес России.</a:t>
            </a:r>
          </a:p>
          <a:p>
            <a:pPr algn="just">
              <a:buNone/>
            </a:pPr>
            <a:r>
              <a:rPr lang="ru-RU" sz="6400" dirty="0" smtClean="0"/>
              <a:t> </a:t>
            </a:r>
          </a:p>
          <a:p>
            <a:pPr algn="just">
              <a:buNone/>
            </a:pPr>
            <a:r>
              <a:rPr lang="ru-RU" sz="5600" dirty="0" smtClean="0"/>
              <a:t> </a:t>
            </a:r>
          </a:p>
          <a:p>
            <a:pPr algn="just"/>
            <a:endParaRPr lang="ru-RU" dirty="0"/>
          </a:p>
        </p:txBody>
      </p:sp>
      <p:pic>
        <p:nvPicPr>
          <p:cNvPr id="1026" name="Picture 2" descr="C:\Documents and Settings\User\Рабочий стол\10 пам-в России\МАМАЕВ КУР.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571744"/>
            <a:ext cx="3357586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Arial Black" pitchFamily="34" charset="0"/>
              </a:rPr>
              <a:t>Мечеть «Сердце Чечни» </a:t>
            </a:r>
            <a:r>
              <a:rPr lang="ru-RU" sz="2400" b="1" dirty="0" smtClean="0">
                <a:solidFill>
                  <a:srgbClr val="00B050"/>
                </a:solidFill>
              </a:rPr>
              <a:t>в Грозном - одна из самых больших, красивых и величественных мечетей Европы и мира.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23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200" b="1" dirty="0" smtClean="0"/>
              <a:t>           Открыта 17 октября 2008 года и названа именем Ахмат-Хаджи Кадырова, первого Президента Чеченской Республики. </a:t>
            </a:r>
          </a:p>
          <a:p>
            <a:pPr algn="just">
              <a:buNone/>
            </a:pPr>
            <a:r>
              <a:rPr lang="ru-RU" sz="1200" b="1" dirty="0" smtClean="0"/>
              <a:t>          Мечеть построена в классическом османском стиле. Центральный зал мечети накрыт огромным куполом (диаметр - 15,5 м, высота -  более 23 м). Высота </a:t>
            </a:r>
            <a:r>
              <a:rPr lang="ru-RU" sz="1200" b="1" dirty="0" err="1" smtClean="0"/>
              <a:t>четы-рёх</a:t>
            </a:r>
            <a:r>
              <a:rPr lang="ru-RU" sz="1200" b="1" dirty="0" smtClean="0"/>
              <a:t> минаретов по 63 метра, это высочайшие </a:t>
            </a:r>
            <a:r>
              <a:rPr lang="ru-RU" sz="1200" b="1" dirty="0" err="1" smtClean="0"/>
              <a:t>минаре-ты</a:t>
            </a:r>
            <a:r>
              <a:rPr lang="ru-RU" sz="1200" b="1" dirty="0" smtClean="0"/>
              <a:t> на территории России. Наружные и внутренние </a:t>
            </a:r>
            <a:r>
              <a:rPr lang="ru-RU" sz="1200" b="1" dirty="0" err="1" smtClean="0"/>
              <a:t>сте-ны</a:t>
            </a:r>
            <a:r>
              <a:rPr lang="ru-RU" sz="1200" b="1" dirty="0" smtClean="0"/>
              <a:t> мечети отделаны мрамором-травертином, а </a:t>
            </a:r>
            <a:r>
              <a:rPr lang="ru-RU" sz="1200" b="1" dirty="0" err="1" smtClean="0"/>
              <a:t>ин-терьер</a:t>
            </a:r>
            <a:r>
              <a:rPr lang="ru-RU" sz="1200" b="1" dirty="0" smtClean="0"/>
              <a:t> декорирован белым мрамором. 36 люстр, </a:t>
            </a:r>
            <a:r>
              <a:rPr lang="ru-RU" sz="1200" b="1" dirty="0" err="1" smtClean="0"/>
              <a:t>ус-тановленных</a:t>
            </a:r>
            <a:r>
              <a:rPr lang="ru-RU" sz="1200" b="1" dirty="0" smtClean="0"/>
              <a:t> в мечети, своими формами напоминают три главные святыни Ислама: 27 люстр имитируют </a:t>
            </a:r>
            <a:r>
              <a:rPr lang="ru-RU" sz="1200" b="1" dirty="0" err="1" smtClean="0"/>
              <a:t>ме-четь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Куббату-ас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Сахра</a:t>
            </a:r>
            <a:r>
              <a:rPr lang="ru-RU" sz="1200" b="1" dirty="0" smtClean="0"/>
              <a:t> в Иерусалиме, 8 сделаны по </a:t>
            </a:r>
            <a:r>
              <a:rPr lang="ru-RU" sz="1200" b="1" dirty="0" err="1" smtClean="0"/>
              <a:t>об-разцу</a:t>
            </a:r>
            <a:r>
              <a:rPr lang="ru-RU" sz="1200" b="1" dirty="0" smtClean="0"/>
              <a:t> мечети </a:t>
            </a:r>
            <a:r>
              <a:rPr lang="ru-RU" sz="1200" b="1" dirty="0" err="1" smtClean="0"/>
              <a:t>Ровзату-Небеви</a:t>
            </a:r>
            <a:r>
              <a:rPr lang="ru-RU" sz="1200" b="1" dirty="0" smtClean="0"/>
              <a:t> в Медине и самая </a:t>
            </a:r>
            <a:r>
              <a:rPr lang="ru-RU" sz="1200" b="1" dirty="0" err="1" smtClean="0"/>
              <a:t>боль-шая</a:t>
            </a:r>
            <a:r>
              <a:rPr lang="ru-RU" sz="1200" b="1" dirty="0" smtClean="0"/>
              <a:t>, восьмиметровая люстра, повторяет по формам святыню Кааба в Мекке. На создание коллекции </a:t>
            </a:r>
            <a:r>
              <a:rPr lang="ru-RU" sz="1200" b="1" dirty="0" err="1" smtClean="0"/>
              <a:t>экск-люзивных</a:t>
            </a:r>
            <a:r>
              <a:rPr lang="ru-RU" sz="1200" b="1" dirty="0" smtClean="0"/>
              <a:t> люстр ушло несколько тонн бронзы, около трех килограммов золота, и более одного миллиона деталей и кристаллов </a:t>
            </a:r>
            <a:r>
              <a:rPr lang="ru-RU" sz="1200" b="1" dirty="0" err="1" smtClean="0"/>
              <a:t>Swarovski</a:t>
            </a:r>
            <a:r>
              <a:rPr lang="ru-RU" sz="1200" b="1" dirty="0" smtClean="0"/>
              <a:t>. Площадь мечети </a:t>
            </a:r>
            <a:r>
              <a:rPr lang="ru-RU" sz="1200" b="1" dirty="0" err="1" smtClean="0"/>
              <a:t>сос-тавляет</a:t>
            </a:r>
            <a:r>
              <a:rPr lang="ru-RU" sz="1200" b="1" dirty="0" smtClean="0"/>
              <a:t> 5000 квадратных метров, а вместимость более 10 тысяч человек. Раскинувшийся вокруг мечети </a:t>
            </a:r>
            <a:r>
              <a:rPr lang="ru-RU" sz="1200" b="1" dirty="0" err="1" smtClean="0"/>
              <a:t>ог-ромный</a:t>
            </a:r>
            <a:r>
              <a:rPr lang="ru-RU" sz="1200" b="1" dirty="0" smtClean="0"/>
              <a:t> парк (в парке более пятидесяти </a:t>
            </a:r>
            <a:r>
              <a:rPr lang="ru-RU" sz="1200" b="1" dirty="0" err="1" smtClean="0"/>
              <a:t>разновид-ностей</a:t>
            </a:r>
            <a:r>
              <a:rPr lang="ru-RU" sz="1200" b="1" dirty="0" smtClean="0"/>
              <a:t> деревьев) с каскадом цветных фонтанов и ночным освещением, зачаровывает своей красотой.</a:t>
            </a:r>
          </a:p>
          <a:p>
            <a:pPr algn="just"/>
            <a:endParaRPr lang="ru-RU" sz="1200" b="1" dirty="0"/>
          </a:p>
        </p:txBody>
      </p:sp>
      <p:pic>
        <p:nvPicPr>
          <p:cNvPr id="2050" name="Picture 2" descr="C:\Documents and Settings\User\Рабочий стол\10 пам-в России\МЕЧЕТЬ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643182"/>
            <a:ext cx="4138642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Book Antiqua" pitchFamily="18" charset="0"/>
              </a:rPr>
              <a:t>Нижегородский Кремль.</a:t>
            </a:r>
            <a:br>
              <a:rPr lang="ru-RU" sz="3600" b="1" dirty="0" smtClean="0">
                <a:solidFill>
                  <a:srgbClr val="0070C0"/>
                </a:solidFill>
                <a:latin typeface="Book Antiqua" pitchFamily="18" charset="0"/>
              </a:rPr>
            </a:br>
            <a:endParaRPr lang="ru-RU" sz="36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428736"/>
            <a:ext cx="4214842" cy="484030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1600" b="1" dirty="0" smtClean="0"/>
              <a:t>       Из летописей известно, что Нижний Новгород был основан в 1221 году великим князем Владимирским Юрием </a:t>
            </a:r>
            <a:r>
              <a:rPr lang="ru-RU" sz="1600" b="1" dirty="0" err="1" smtClean="0"/>
              <a:t>Всеволодо-вичем</a:t>
            </a:r>
            <a:r>
              <a:rPr lang="ru-RU" sz="1600" b="1" dirty="0" smtClean="0"/>
              <a:t>. Защитные укрепления города – </a:t>
            </a:r>
            <a:r>
              <a:rPr lang="ru-RU" sz="1600" b="1" dirty="0" err="1" smtClean="0"/>
              <a:t>глу-бокие</a:t>
            </a:r>
            <a:r>
              <a:rPr lang="ru-RU" sz="1600" b="1" dirty="0" smtClean="0"/>
              <a:t> рвы и высокие валы - первоначально были сооружены из дерева и земли. </a:t>
            </a:r>
            <a:r>
              <a:rPr lang="ru-RU" sz="1600" b="1" dirty="0" err="1" smtClean="0"/>
              <a:t>Ка-менным</a:t>
            </a:r>
            <a:r>
              <a:rPr lang="ru-RU" sz="1600" b="1" dirty="0" smtClean="0"/>
              <a:t> Нижегородский кремль стал </a:t>
            </a:r>
            <a:r>
              <a:rPr lang="ru-RU" sz="1600" b="1" dirty="0" err="1" smtClean="0"/>
              <a:t>спус-тя</a:t>
            </a:r>
            <a:r>
              <a:rPr lang="ru-RU" sz="1600" b="1" dirty="0" smtClean="0"/>
              <a:t> полтора столетия после Московского – в 1515 году, когда возникла необходимость усилить оборону города – главного </a:t>
            </a:r>
            <a:r>
              <a:rPr lang="ru-RU" sz="1600" b="1" dirty="0" err="1" smtClean="0"/>
              <a:t>опор-ного</a:t>
            </a:r>
            <a:r>
              <a:rPr lang="ru-RU" sz="1600" b="1" dirty="0" smtClean="0"/>
              <a:t> пункта Московского государства </a:t>
            </a:r>
            <a:r>
              <a:rPr lang="ru-RU" sz="1600" b="1" dirty="0" err="1" smtClean="0"/>
              <a:t>про-тив</a:t>
            </a:r>
            <a:r>
              <a:rPr lang="ru-RU" sz="1600" b="1" dirty="0" smtClean="0"/>
              <a:t> Казанского ханства. Новый кремль был окружен двухкилометровой стеной с 13 башнями. В XVI веке крепость </a:t>
            </a:r>
            <a:r>
              <a:rPr lang="ru-RU" sz="1600" b="1" dirty="0" err="1" smtClean="0"/>
              <a:t>неоднократ-но</a:t>
            </a:r>
            <a:r>
              <a:rPr lang="ru-RU" sz="1600" b="1" dirty="0" smtClean="0"/>
              <a:t> осаждалась неприятелем, однако враг ни разу не смог овладеть ею. С падением Казани Нижегородский кремль утратил свое военное значение и стал играть роль административного центра</a:t>
            </a:r>
            <a:r>
              <a:rPr lang="ru-RU" sz="1400" dirty="0" smtClean="0"/>
              <a:t>. </a:t>
            </a:r>
            <a:endParaRPr lang="ru-RU" sz="1400" dirty="0"/>
          </a:p>
        </p:txBody>
      </p:sp>
      <p:pic>
        <p:nvPicPr>
          <p:cNvPr id="3074" name="Picture 2" descr="C:\Documents and Settings\User\Рабочий стол\10 пам-в России\НИЖЕГОР,КР.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5992"/>
            <a:ext cx="4038600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ПЕТЕРГОФ.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0B050"/>
                </a:solidFill>
              </a:rPr>
              <a:t>Памятник мировой архитектуры и дворцово-паркового искусства</a:t>
            </a:r>
            <a:r>
              <a:rPr lang="ru-RU" sz="1400" b="1" dirty="0" smtClean="0">
                <a:solidFill>
                  <a:srgbClr val="00B050"/>
                </a:solidFill>
              </a:rPr>
              <a:t>.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1008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400" b="1" dirty="0" smtClean="0"/>
              <a:t>         </a:t>
            </a:r>
            <a:r>
              <a:rPr lang="ru-RU" sz="1600" b="1" dirty="0" smtClean="0"/>
              <a:t>Включает в себя дворцово-парковый ансамбль XVIII-XIX веков - бывшую </a:t>
            </a:r>
            <a:r>
              <a:rPr lang="ru-RU" sz="1600" b="1" dirty="0" err="1" smtClean="0"/>
              <a:t>заго-родную</a:t>
            </a:r>
            <a:r>
              <a:rPr lang="ru-RU" sz="1600" b="1" dirty="0" smtClean="0"/>
              <a:t> царскую резиденцию, </a:t>
            </a:r>
            <a:r>
              <a:rPr lang="ru-RU" sz="1600" b="1" dirty="0" err="1" smtClean="0"/>
              <a:t>превра-щённую</a:t>
            </a:r>
            <a:r>
              <a:rPr lang="ru-RU" sz="1600" b="1" dirty="0" smtClean="0"/>
              <a:t> в музей после национализации 19 мая 1918 года. Петергоф - одна из </a:t>
            </a:r>
            <a:r>
              <a:rPr lang="ru-RU" sz="1600" b="1" dirty="0" err="1" smtClean="0"/>
              <a:t>са-мых</a:t>
            </a:r>
            <a:r>
              <a:rPr lang="ru-RU" sz="1600" b="1" dirty="0" smtClean="0"/>
              <a:t> роскошных летних царских </a:t>
            </a:r>
            <a:r>
              <a:rPr lang="ru-RU" sz="1600" b="1" dirty="0" err="1" smtClean="0"/>
              <a:t>рези-денций</a:t>
            </a:r>
            <a:r>
              <a:rPr lang="ru-RU" sz="1600" b="1" dirty="0" smtClean="0"/>
              <a:t> и своеобразный триумфальный памятник успешного завершения </a:t>
            </a:r>
            <a:r>
              <a:rPr lang="ru-RU" sz="1600" b="1" dirty="0" err="1" smtClean="0"/>
              <a:t>борь-бы</a:t>
            </a:r>
            <a:r>
              <a:rPr lang="ru-RU" sz="1600" b="1" dirty="0" smtClean="0"/>
              <a:t> России за выход к Балтийскому </a:t>
            </a:r>
            <a:r>
              <a:rPr lang="ru-RU" sz="1600" b="1" dirty="0" err="1" smtClean="0"/>
              <a:t>мо-рю</a:t>
            </a:r>
            <a:r>
              <a:rPr lang="ru-RU" sz="1600" b="1" dirty="0" smtClean="0"/>
              <a:t>. К середине 20-х годов XVIII века здесь были разбиты регулярные </a:t>
            </a:r>
            <a:r>
              <a:rPr lang="ru-RU" sz="1600" b="1" dirty="0" err="1" smtClean="0"/>
              <a:t>Верх-ний</a:t>
            </a:r>
            <a:r>
              <a:rPr lang="ru-RU" sz="1600" b="1" dirty="0" smtClean="0"/>
              <a:t> сад и Нижний парк, построен </a:t>
            </a:r>
            <a:r>
              <a:rPr lang="ru-RU" sz="1600" b="1" dirty="0" err="1" smtClean="0"/>
              <a:t>Боль-шой</a:t>
            </a:r>
            <a:r>
              <a:rPr lang="ru-RU" sz="1600" b="1" dirty="0" smtClean="0"/>
              <a:t> дворец и некоторые "малые" </a:t>
            </a:r>
            <a:r>
              <a:rPr lang="ru-RU" sz="1600" b="1" dirty="0" err="1" smtClean="0"/>
              <a:t>двор-цы</a:t>
            </a:r>
            <a:r>
              <a:rPr lang="ru-RU" sz="1600" b="1" dirty="0" smtClean="0"/>
              <a:t> и павильоны, создана крупнейшая в мире система фонтанов и водных </a:t>
            </a:r>
            <a:r>
              <a:rPr lang="ru-RU" sz="1600" b="1" dirty="0" err="1" smtClean="0"/>
              <a:t>каска-дов</a:t>
            </a:r>
            <a:r>
              <a:rPr lang="ru-RU" sz="1600" b="1" dirty="0" smtClean="0"/>
              <a:t>, выполнена большая часть </a:t>
            </a:r>
            <a:r>
              <a:rPr lang="ru-RU" sz="1600" b="1" dirty="0" err="1" smtClean="0"/>
              <a:t>скуль-птурного</a:t>
            </a:r>
            <a:r>
              <a:rPr lang="ru-RU" sz="1600" b="1" dirty="0" smtClean="0"/>
              <a:t> убранства. Музей-заповедник "Петергоф" объединил 21 музей. </a:t>
            </a:r>
            <a:endParaRPr lang="ru-RU" sz="1600" dirty="0"/>
          </a:p>
        </p:txBody>
      </p:sp>
      <p:pic>
        <p:nvPicPr>
          <p:cNvPr id="4098" name="Picture 2" descr="C:\Documents and Settings\User\Рабочий стол\10 пам-в России\ПЕТЕРГОФ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4257676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Псковский кремль.</a:t>
            </a:r>
            <a:b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1600200"/>
            <a:ext cx="4572032" cy="490063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200" dirty="0" smtClean="0"/>
              <a:t>          </a:t>
            </a:r>
            <a:r>
              <a:rPr lang="ru-RU" sz="1200" b="1" dirty="0" smtClean="0"/>
              <a:t>Псковский Кром - самая большая крепость в Европе. Протяженность его стен - 9 километров. Площадь - 3 </a:t>
            </a:r>
            <a:r>
              <a:rPr lang="ru-RU" sz="1200" b="1" dirty="0" err="1" smtClean="0"/>
              <a:t>гекта-ра</a:t>
            </a:r>
            <a:r>
              <a:rPr lang="ru-RU" sz="1200" b="1" dirty="0" smtClean="0"/>
              <a:t>. Кром расположен на узком мысу при впадении реки </a:t>
            </a:r>
            <a:r>
              <a:rPr lang="ru-RU" sz="1200" b="1" dirty="0" err="1" smtClean="0"/>
              <a:t>Псковы</a:t>
            </a:r>
            <a:r>
              <a:rPr lang="ru-RU" sz="1200" b="1" dirty="0" smtClean="0"/>
              <a:t> в реку Великую. Сейчас территория кремля </a:t>
            </a:r>
            <a:r>
              <a:rPr lang="ru-RU" sz="1200" b="1" dirty="0" err="1" smtClean="0"/>
              <a:t>объеди-няет</a:t>
            </a:r>
            <a:r>
              <a:rPr lang="ru-RU" sz="1200" b="1" dirty="0" smtClean="0"/>
              <a:t> </a:t>
            </a:r>
            <a:r>
              <a:rPr lang="ru-RU" sz="1200" b="1" dirty="0" smtClean="0"/>
              <a:t>две разновременные части города: детинец с </a:t>
            </a:r>
            <a:r>
              <a:rPr lang="ru-RU" sz="1200" b="1" dirty="0" err="1" smtClean="0"/>
              <a:t>Троиц-ким</a:t>
            </a:r>
            <a:r>
              <a:rPr lang="ru-RU" sz="1200" b="1" dirty="0" smtClean="0"/>
              <a:t> </a:t>
            </a:r>
            <a:r>
              <a:rPr lang="ru-RU" sz="1200" b="1" dirty="0" smtClean="0"/>
              <a:t>собором, колокольней, вечевой площадью и </a:t>
            </a:r>
            <a:r>
              <a:rPr lang="ru-RU" sz="1200" b="1" dirty="0" err="1" smtClean="0"/>
              <a:t>Довмон-тов</a:t>
            </a:r>
            <a:r>
              <a:rPr lang="ru-RU" sz="1200" b="1" dirty="0" smtClean="0"/>
              <a:t> </a:t>
            </a:r>
            <a:r>
              <a:rPr lang="ru-RU" sz="1200" b="1" dirty="0" smtClean="0"/>
              <a:t>город. </a:t>
            </a:r>
            <a:r>
              <a:rPr lang="ru-RU" sz="1200" b="1" dirty="0" smtClean="0"/>
              <a:t>Гордость </a:t>
            </a:r>
            <a:r>
              <a:rPr lang="ru-RU" sz="1200" b="1" dirty="0" smtClean="0"/>
              <a:t>русского искусства XVII века </a:t>
            </a:r>
            <a:r>
              <a:rPr lang="ru-RU" sz="1200" b="1" dirty="0" smtClean="0"/>
              <a:t>– </a:t>
            </a:r>
            <a:r>
              <a:rPr lang="ru-RU" sz="1200" b="1" dirty="0" err="1" smtClean="0"/>
              <a:t>семиярус-ный</a:t>
            </a:r>
            <a:r>
              <a:rPr lang="ru-RU" sz="1200" b="1" dirty="0" smtClean="0"/>
              <a:t> </a:t>
            </a:r>
            <a:r>
              <a:rPr lang="ru-RU" sz="1200" b="1" dirty="0" smtClean="0"/>
              <a:t>иконостас Троицкого собора. К особо почитаемым </a:t>
            </a:r>
            <a:r>
              <a:rPr lang="ru-RU" sz="1200" b="1" dirty="0" err="1" smtClean="0"/>
              <a:t>свя-тыням</a:t>
            </a:r>
            <a:r>
              <a:rPr lang="ru-RU" sz="1200" b="1" dirty="0" smtClean="0"/>
              <a:t> </a:t>
            </a:r>
            <a:r>
              <a:rPr lang="ru-RU" sz="1200" b="1" dirty="0" smtClean="0"/>
              <a:t>храма </a:t>
            </a:r>
            <a:r>
              <a:rPr lang="ru-RU" sz="1200" b="1" dirty="0" smtClean="0"/>
              <a:t>относятся </a:t>
            </a:r>
            <a:r>
              <a:rPr lang="ru-RU" sz="1200" b="1" dirty="0" smtClean="0"/>
              <a:t>чудотворные иконы, ковчег с </a:t>
            </a:r>
            <a:r>
              <a:rPr lang="ru-RU" sz="1200" b="1" dirty="0" err="1" smtClean="0"/>
              <a:t>моща-ми</a:t>
            </a:r>
            <a:r>
              <a:rPr lang="ru-RU" sz="1200" b="1" dirty="0" smtClean="0"/>
              <a:t> </a:t>
            </a:r>
            <a:r>
              <a:rPr lang="ru-RU" sz="1200" b="1" dirty="0" smtClean="0"/>
              <a:t>псковских </a:t>
            </a:r>
            <a:r>
              <a:rPr lang="ru-RU" sz="1200" b="1" dirty="0" smtClean="0"/>
              <a:t>святых </a:t>
            </a:r>
            <a:r>
              <a:rPr lang="ru-RU" sz="1200" b="1" dirty="0" smtClean="0"/>
              <a:t>и Ольгин крест. Территория </a:t>
            </a:r>
            <a:r>
              <a:rPr lang="ru-RU" sz="1200" b="1" dirty="0" err="1" smtClean="0"/>
              <a:t>Крома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об-несена</a:t>
            </a:r>
            <a:r>
              <a:rPr lang="ru-RU" sz="1200" b="1" dirty="0" smtClean="0"/>
              <a:t> </a:t>
            </a:r>
            <a:r>
              <a:rPr lang="ru-RU" sz="1200" b="1" dirty="0" smtClean="0"/>
              <a:t>каменными крепостными стенами с ходовыми </a:t>
            </a:r>
            <a:r>
              <a:rPr lang="ru-RU" sz="1200" b="1" dirty="0" err="1" smtClean="0"/>
              <a:t>пло-щадками</a:t>
            </a:r>
            <a:r>
              <a:rPr lang="ru-RU" sz="1200" b="1" dirty="0" smtClean="0"/>
              <a:t> перекрытыми </a:t>
            </a:r>
            <a:r>
              <a:rPr lang="ru-RU" sz="1200" b="1" dirty="0" smtClean="0"/>
              <a:t>деревянной кровлей высотою 6-8 метров и толщиною от 2,5 до 6 метров. В XIII веке Псков все еще был окраиной </a:t>
            </a:r>
            <a:r>
              <a:rPr lang="ru-RU" sz="1200" b="1" dirty="0" smtClean="0"/>
              <a:t>русских </a:t>
            </a:r>
            <a:r>
              <a:rPr lang="ru-RU" sz="1200" b="1" dirty="0" smtClean="0"/>
              <a:t>земель. В течение многих </a:t>
            </a:r>
            <a:r>
              <a:rPr lang="ru-RU" sz="1200" b="1" dirty="0" err="1" smtClean="0"/>
              <a:t>столе-тий</a:t>
            </a:r>
            <a:r>
              <a:rPr lang="ru-RU" sz="1200" b="1" dirty="0" smtClean="0"/>
              <a:t> </a:t>
            </a:r>
            <a:r>
              <a:rPr lang="ru-RU" sz="1200" b="1" dirty="0" smtClean="0"/>
              <a:t>над городом </a:t>
            </a:r>
            <a:r>
              <a:rPr lang="ru-RU" sz="1200" b="1" dirty="0" smtClean="0"/>
              <a:t>постоянно </a:t>
            </a:r>
            <a:r>
              <a:rPr lang="ru-RU" sz="1200" b="1" dirty="0" smtClean="0"/>
              <a:t>нависала угроза вражеского </a:t>
            </a:r>
            <a:r>
              <a:rPr lang="ru-RU" sz="1200" b="1" dirty="0" err="1" smtClean="0"/>
              <a:t>на-падения</a:t>
            </a:r>
            <a:r>
              <a:rPr lang="ru-RU" sz="1200" b="1" dirty="0" smtClean="0"/>
              <a:t>, что заставляло псковичей постоянно </a:t>
            </a:r>
            <a:r>
              <a:rPr lang="ru-RU" sz="1200" b="1" dirty="0" err="1" smtClean="0"/>
              <a:t>совершенст-вовать</a:t>
            </a:r>
            <a:r>
              <a:rPr lang="ru-RU" sz="1200" b="1" dirty="0" smtClean="0"/>
              <a:t> </a:t>
            </a:r>
            <a:r>
              <a:rPr lang="ru-RU" sz="1200" b="1" dirty="0" smtClean="0"/>
              <a:t>оборонительные </a:t>
            </a:r>
            <a:r>
              <a:rPr lang="ru-RU" sz="1200" b="1" dirty="0" smtClean="0"/>
              <a:t>сооружения</a:t>
            </a:r>
            <a:r>
              <a:rPr lang="ru-RU" sz="1200" b="1" dirty="0" smtClean="0"/>
              <a:t>. Перестройка и </a:t>
            </a:r>
            <a:r>
              <a:rPr lang="ru-RU" sz="1200" b="1" dirty="0" err="1" smtClean="0"/>
              <a:t>укреп-ления</a:t>
            </a:r>
            <a:r>
              <a:rPr lang="ru-RU" sz="1200" b="1" dirty="0" smtClean="0"/>
              <a:t> </a:t>
            </a:r>
            <a:r>
              <a:rPr lang="ru-RU" sz="1200" b="1" dirty="0" smtClean="0"/>
              <a:t>псковских стен </a:t>
            </a:r>
            <a:r>
              <a:rPr lang="ru-RU" sz="1200" b="1" dirty="0" smtClean="0"/>
              <a:t>продолжались </a:t>
            </a:r>
            <a:r>
              <a:rPr lang="ru-RU" sz="1200" b="1" dirty="0" smtClean="0"/>
              <a:t>до конца XVII века. </a:t>
            </a:r>
            <a:r>
              <a:rPr lang="ru-RU" sz="1200" b="1" dirty="0" err="1" smtClean="0"/>
              <a:t>Об-щая</a:t>
            </a:r>
            <a:r>
              <a:rPr lang="ru-RU" sz="1200" b="1" dirty="0" smtClean="0"/>
              <a:t> </a:t>
            </a:r>
            <a:r>
              <a:rPr lang="ru-RU" sz="1200" b="1" dirty="0" smtClean="0"/>
              <a:t>их длина достигла 10 верст, на протяжении которых размещалось 39 (по другим источникам 40) башен. Вся эта сложнейшая система вместе с необычайной мощностью стен (12 м высоты и 4 м ширины) делала Псков одной из самых могучих средневековых </a:t>
            </a:r>
            <a:r>
              <a:rPr lang="ru-RU" sz="1200" b="1" dirty="0" smtClean="0"/>
              <a:t>крепостей </a:t>
            </a:r>
            <a:r>
              <a:rPr lang="ru-RU" sz="1200" b="1" dirty="0" smtClean="0"/>
              <a:t>в Европе. </a:t>
            </a:r>
            <a:r>
              <a:rPr lang="ru-RU" sz="1200" b="1" dirty="0" err="1" smtClean="0"/>
              <a:t>Псков-ский</a:t>
            </a:r>
            <a:r>
              <a:rPr lang="ru-RU" sz="1200" b="1" dirty="0" smtClean="0"/>
              <a:t> </a:t>
            </a:r>
            <a:r>
              <a:rPr lang="ru-RU" sz="1200" b="1" dirty="0" smtClean="0"/>
              <a:t>кремль за свою историю </a:t>
            </a:r>
            <a:r>
              <a:rPr lang="ru-RU" sz="1200" b="1" dirty="0" smtClean="0"/>
              <a:t>выдержал </a:t>
            </a:r>
            <a:r>
              <a:rPr lang="ru-RU" sz="1200" b="1" dirty="0" smtClean="0"/>
              <a:t>26 осад. Крепость, бывшая в активном военном </a:t>
            </a:r>
            <a:r>
              <a:rPr lang="ru-RU" sz="1200" b="1" dirty="0" smtClean="0"/>
              <a:t>употреблении </a:t>
            </a:r>
            <a:r>
              <a:rPr lang="ru-RU" sz="1200" b="1" dirty="0" smtClean="0"/>
              <a:t>в течение почти 1000 лет, дошла до нас в практически первозданном виде.</a:t>
            </a:r>
          </a:p>
          <a:p>
            <a:pPr algn="just"/>
            <a:endParaRPr lang="ru-RU" sz="1200" b="1" dirty="0"/>
          </a:p>
        </p:txBody>
      </p:sp>
      <p:pic>
        <p:nvPicPr>
          <p:cNvPr id="1026" name="Picture 2" descr="C:\Documents and Settings\User\Рабочий стол\10 пам-в России\ПСКОВСК.К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571744"/>
            <a:ext cx="3643338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РОСТОВСКИЙ КРЕМЛЬ.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2800" b="1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57676" cy="4525963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>          </a:t>
            </a:r>
          </a:p>
          <a:p>
            <a:pPr algn="just">
              <a:buNone/>
            </a:pPr>
            <a:r>
              <a:rPr lang="ru-RU" dirty="0" smtClean="0"/>
              <a:t> </a:t>
            </a:r>
            <a:r>
              <a:rPr lang="ru-RU" dirty="0" smtClean="0"/>
              <a:t>       </a:t>
            </a:r>
            <a:r>
              <a:rPr lang="ru-RU" b="1" dirty="0" smtClean="0"/>
              <a:t>Кремль </a:t>
            </a:r>
            <a:r>
              <a:rPr lang="ru-RU" b="1" dirty="0" smtClean="0"/>
              <a:t>строили в XVII веке как Ростовскую митрополию, то есть, резиденцию для </a:t>
            </a:r>
            <a:r>
              <a:rPr lang="ru-RU" b="1" dirty="0" err="1" smtClean="0"/>
              <a:t>мит-рополита</a:t>
            </a:r>
            <a:r>
              <a:rPr lang="ru-RU" b="1" dirty="0" smtClean="0"/>
              <a:t> </a:t>
            </a:r>
            <a:r>
              <a:rPr lang="ru-RU" b="1" dirty="0" smtClean="0"/>
              <a:t>Ионы. Поэтому называть его </a:t>
            </a:r>
            <a:r>
              <a:rPr lang="ru-RU" b="1" dirty="0" smtClean="0"/>
              <a:t>кремлём </a:t>
            </a:r>
            <a:r>
              <a:rPr lang="ru-RU" b="1" dirty="0" smtClean="0"/>
              <a:t>формально не за что, каменные стены носили достаточно декоративный характер и не должны были служить для обороны города. Всего кремль имеет </a:t>
            </a:r>
            <a:r>
              <a:rPr lang="ru-RU" b="1" dirty="0" err="1" smtClean="0"/>
              <a:t>один-надцать</a:t>
            </a:r>
            <a:r>
              <a:rPr lang="ru-RU" b="1" dirty="0" smtClean="0"/>
              <a:t> </a:t>
            </a:r>
            <a:r>
              <a:rPr lang="ru-RU" b="1" dirty="0" smtClean="0"/>
              <a:t>башен (из них - пять угловых, </a:t>
            </a:r>
            <a:r>
              <a:rPr lang="ru-RU" b="1" dirty="0" err="1" smtClean="0"/>
              <a:t>четы-ре</a:t>
            </a:r>
            <a:r>
              <a:rPr lang="ru-RU" b="1" dirty="0" smtClean="0"/>
              <a:t> </a:t>
            </a:r>
            <a:r>
              <a:rPr lang="ru-RU" b="1" dirty="0" smtClean="0"/>
              <a:t>воротных и две дозорных). Внутри </a:t>
            </a:r>
            <a:r>
              <a:rPr lang="ru-RU" b="1" dirty="0" err="1" smtClean="0"/>
              <a:t>нахо-дятся</a:t>
            </a:r>
            <a:r>
              <a:rPr lang="ru-RU" b="1" dirty="0" smtClean="0"/>
              <a:t> </a:t>
            </a:r>
            <a:r>
              <a:rPr lang="ru-RU" b="1" dirty="0" smtClean="0"/>
              <a:t>несколько соборов, среди которых </a:t>
            </a:r>
            <a:r>
              <a:rPr lang="ru-RU" b="1" dirty="0" err="1" smtClean="0"/>
              <a:t>вы-деляется</a:t>
            </a:r>
            <a:r>
              <a:rPr lang="ru-RU" b="1" dirty="0" smtClean="0"/>
              <a:t> </a:t>
            </a:r>
            <a:r>
              <a:rPr lang="ru-RU" b="1" dirty="0" smtClean="0"/>
              <a:t>Успенский с его четырёхглавой </a:t>
            </a:r>
            <a:r>
              <a:rPr lang="ru-RU" b="1" dirty="0" err="1" smtClean="0"/>
              <a:t>ко-локольней</a:t>
            </a:r>
            <a:r>
              <a:rPr lang="ru-RU" b="1" dirty="0" smtClean="0"/>
              <a:t>. В конце XVIII века, после </a:t>
            </a:r>
            <a:r>
              <a:rPr lang="ru-RU" b="1" dirty="0" err="1" smtClean="0"/>
              <a:t>перево-да</a:t>
            </a:r>
            <a:r>
              <a:rPr lang="ru-RU" b="1" dirty="0" smtClean="0"/>
              <a:t> </a:t>
            </a:r>
            <a:r>
              <a:rPr lang="ru-RU" b="1" dirty="0" smtClean="0"/>
              <a:t>митрополии в Ярославль, кремль </a:t>
            </a:r>
            <a:r>
              <a:rPr lang="ru-RU" b="1" dirty="0" err="1" smtClean="0"/>
              <a:t>захи-рел</a:t>
            </a:r>
            <a:r>
              <a:rPr lang="ru-RU" b="1" dirty="0" smtClean="0"/>
              <a:t>, его даже предлагали снести и </a:t>
            </a:r>
            <a:r>
              <a:rPr lang="ru-RU" b="1" dirty="0" err="1" smtClean="0"/>
              <a:t>постро-ить</a:t>
            </a:r>
            <a:r>
              <a:rPr lang="ru-RU" b="1" dirty="0" smtClean="0"/>
              <a:t> </a:t>
            </a:r>
            <a:r>
              <a:rPr lang="ru-RU" b="1" dirty="0" smtClean="0"/>
              <a:t>на его месте гостиный двор. Но жители города свой кремль отстояли, и сейчас это один из самых известных туристических объектов Ярославской области. Кремль также прославился тем, что именно здесь снимали эпизоды фильма Гайдая "Иван Васильевич меняет профессию</a:t>
            </a:r>
            <a:r>
              <a:rPr lang="ru-RU" b="1" dirty="0" smtClean="0"/>
              <a:t>".</a:t>
            </a:r>
            <a:endParaRPr lang="ru-RU" b="1" dirty="0" smtClean="0"/>
          </a:p>
        </p:txBody>
      </p:sp>
      <p:pic>
        <p:nvPicPr>
          <p:cNvPr id="1026" name="Picture 2" descr="C:\Documents and Settings\User\Рабочий стол\10 пам-в России\РОСТОВ.КР.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714620"/>
            <a:ext cx="3543296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58444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ТРОИЦЕ-СЕРГИЕВА ЛАВРА.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Троице-Сергиева Лавра, в церковной литературе обычно Свято-Троицкая Сергиева Лавра, находится в центре города Сергиев Посад Московской области, на реке </a:t>
            </a:r>
            <a:r>
              <a:rPr lang="ru-RU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Кончуре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 </a:t>
            </a:r>
            <a:endParaRPr lang="ru-RU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273050"/>
            <a:ext cx="5043494" cy="585311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200" b="1" dirty="0" smtClean="0"/>
              <a:t>         Троице-Сергиева </a:t>
            </a:r>
            <a:r>
              <a:rPr lang="ru-RU" sz="1200" b="1" dirty="0" smtClean="0"/>
              <a:t>Лавра, в церковной литературе обычно Свято-Троицкая Сергиева Лавра, находится в центре </a:t>
            </a:r>
            <a:r>
              <a:rPr lang="ru-RU" sz="1200" b="1" dirty="0" smtClean="0"/>
              <a:t>города </a:t>
            </a:r>
            <a:r>
              <a:rPr lang="ru-RU" sz="1200" b="1" dirty="0" smtClean="0"/>
              <a:t>Сергиев Посад Московской области, на реке </a:t>
            </a:r>
            <a:r>
              <a:rPr lang="ru-RU" sz="1200" b="1" dirty="0" err="1" smtClean="0"/>
              <a:t>Кончуре</a:t>
            </a:r>
            <a:r>
              <a:rPr lang="ru-RU" sz="1200" b="1" dirty="0" smtClean="0"/>
              <a:t>. Основана в 1337 году преподобным Сергием </a:t>
            </a:r>
            <a:r>
              <a:rPr lang="ru-RU" sz="1200" b="1" dirty="0" smtClean="0"/>
              <a:t>Радонежским</a:t>
            </a:r>
            <a:r>
              <a:rPr lang="ru-RU" sz="1200" b="1" dirty="0" smtClean="0"/>
              <a:t>. Самым ранним </a:t>
            </a:r>
            <a:r>
              <a:rPr lang="ru-RU" sz="1200" b="1" dirty="0" smtClean="0"/>
              <a:t>строением </a:t>
            </a:r>
            <a:r>
              <a:rPr lang="ru-RU" sz="1200" b="1" dirty="0" smtClean="0"/>
              <a:t>монастыря </a:t>
            </a:r>
            <a:r>
              <a:rPr lang="ru-RU" sz="1200" b="1" dirty="0" smtClean="0"/>
              <a:t>считается </a:t>
            </a:r>
            <a:r>
              <a:rPr lang="ru-RU" sz="1200" b="1" dirty="0" smtClean="0"/>
              <a:t>белокаменный Троицкий собор, </a:t>
            </a:r>
            <a:r>
              <a:rPr lang="ru-RU" sz="1200" b="1" dirty="0" smtClean="0"/>
              <a:t>возведенный </a:t>
            </a:r>
            <a:r>
              <a:rPr lang="ru-RU" sz="1200" b="1" dirty="0" smtClean="0"/>
              <a:t>в 1422 году на месте деревянного храма. Он </a:t>
            </a:r>
            <a:r>
              <a:rPr lang="ru-RU" sz="1200" b="1" dirty="0" smtClean="0"/>
              <a:t>построен </a:t>
            </a:r>
            <a:r>
              <a:rPr lang="ru-RU" sz="1200" b="1" dirty="0" smtClean="0"/>
              <a:t>силами </a:t>
            </a:r>
            <a:r>
              <a:rPr lang="ru-RU" sz="1200" b="1" dirty="0" err="1" smtClean="0"/>
              <a:t>серб-ских</a:t>
            </a:r>
            <a:r>
              <a:rPr lang="ru-RU" sz="1200" b="1" dirty="0" smtClean="0"/>
              <a:t> </a:t>
            </a:r>
            <a:r>
              <a:rPr lang="ru-RU" sz="1200" b="1" dirty="0" smtClean="0"/>
              <a:t>монахов из Косово, нашедших здесь </a:t>
            </a:r>
            <a:r>
              <a:rPr lang="ru-RU" sz="1200" b="1" dirty="0" smtClean="0"/>
              <a:t>прибежище </a:t>
            </a:r>
            <a:r>
              <a:rPr lang="ru-RU" sz="1200" b="1" dirty="0" smtClean="0"/>
              <a:t>после битвы на Косовом Поле. Это уникальный </a:t>
            </a:r>
            <a:r>
              <a:rPr lang="ru-RU" sz="1200" b="1" dirty="0" smtClean="0"/>
              <a:t>исторический </a:t>
            </a:r>
            <a:r>
              <a:rPr lang="ru-RU" sz="1200" b="1" dirty="0" smtClean="0"/>
              <a:t>объект, один из </a:t>
            </a:r>
            <a:r>
              <a:rPr lang="ru-RU" sz="1200" b="1" dirty="0" smtClean="0"/>
              <a:t>немногочисленных </a:t>
            </a:r>
            <a:r>
              <a:rPr lang="ru-RU" sz="1200" b="1" dirty="0" smtClean="0"/>
              <a:t>соборов, где сохранился </a:t>
            </a:r>
            <a:r>
              <a:rPr lang="ru-RU" sz="1200" b="1" dirty="0" smtClean="0"/>
              <a:t>иконостас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расписан-ный</a:t>
            </a:r>
            <a:r>
              <a:rPr lang="ru-RU" sz="1200" b="1" dirty="0" smtClean="0"/>
              <a:t> </a:t>
            </a:r>
            <a:r>
              <a:rPr lang="ru-RU" sz="1200" b="1" dirty="0" smtClean="0"/>
              <a:t>величайшими мастерами-иконописцами - Андреем Рублевым и </a:t>
            </a:r>
            <a:r>
              <a:rPr lang="ru-RU" sz="1200" b="1" dirty="0" smtClean="0"/>
              <a:t>Даниилом </a:t>
            </a:r>
            <a:r>
              <a:rPr lang="ru-RU" sz="1200" b="1" dirty="0" smtClean="0"/>
              <a:t>Черным. В Троицком соборе </a:t>
            </a:r>
            <a:r>
              <a:rPr lang="ru-RU" sz="1200" b="1" dirty="0" smtClean="0"/>
              <a:t>лежат </a:t>
            </a:r>
            <a:r>
              <a:rPr lang="ru-RU" sz="1200" b="1" dirty="0" smtClean="0"/>
              <a:t>мощи Сергия </a:t>
            </a:r>
            <a:r>
              <a:rPr lang="ru-RU" sz="1200" b="1" dirty="0" smtClean="0"/>
              <a:t>Радонежского</a:t>
            </a:r>
            <a:r>
              <a:rPr lang="ru-RU" sz="1200" b="1" dirty="0" smtClean="0"/>
              <a:t>, поклониться которым </a:t>
            </a:r>
            <a:r>
              <a:rPr lang="ru-RU" sz="1200" b="1" dirty="0" smtClean="0"/>
              <a:t>ежедневно </a:t>
            </a:r>
            <a:r>
              <a:rPr lang="ru-RU" sz="1200" b="1" dirty="0" smtClean="0"/>
              <a:t>приходят сотни прихожан. </a:t>
            </a:r>
            <a:endParaRPr lang="ru-RU" sz="1200" b="1" dirty="0" smtClean="0"/>
          </a:p>
          <a:p>
            <a:pPr algn="just">
              <a:buNone/>
            </a:pPr>
            <a:r>
              <a:rPr lang="ru-RU" sz="1200" b="1" dirty="0" smtClean="0"/>
              <a:t>          Сегодня </a:t>
            </a:r>
            <a:r>
              <a:rPr lang="ru-RU" sz="1200" b="1" dirty="0" smtClean="0"/>
              <a:t>это действующий мужской монастырь, </a:t>
            </a:r>
            <a:r>
              <a:rPr lang="ru-RU" sz="1200" b="1" dirty="0" smtClean="0"/>
              <a:t>духовный </a:t>
            </a:r>
            <a:r>
              <a:rPr lang="ru-RU" sz="1200" b="1" dirty="0" smtClean="0"/>
              <a:t>центр православной России. Монастырский </a:t>
            </a:r>
            <a:r>
              <a:rPr lang="ru-RU" sz="1200" b="1" dirty="0" smtClean="0"/>
              <a:t>комплекс </a:t>
            </a:r>
            <a:r>
              <a:rPr lang="ru-RU" sz="1200" b="1" dirty="0" smtClean="0"/>
              <a:t>составляют 45 </a:t>
            </a:r>
            <a:r>
              <a:rPr lang="ru-RU" sz="1200" b="1" dirty="0" err="1" smtClean="0"/>
              <a:t>стро-ений</a:t>
            </a:r>
            <a:r>
              <a:rPr lang="ru-RU" sz="1200" b="1" dirty="0" smtClean="0"/>
              <a:t> </a:t>
            </a:r>
            <a:r>
              <a:rPr lang="ru-RU" sz="1200" b="1" dirty="0" smtClean="0"/>
              <a:t>и памятников. На его </a:t>
            </a:r>
            <a:r>
              <a:rPr lang="ru-RU" sz="1200" b="1" dirty="0" smtClean="0"/>
              <a:t>территории </a:t>
            </a:r>
            <a:r>
              <a:rPr lang="ru-RU" sz="1200" b="1" dirty="0" smtClean="0"/>
              <a:t>проживают около 300 </a:t>
            </a:r>
            <a:r>
              <a:rPr lang="ru-RU" sz="1200" b="1" dirty="0" err="1" smtClean="0"/>
              <a:t>слу-жителей</a:t>
            </a:r>
            <a:r>
              <a:rPr lang="ru-RU" sz="1200" b="1" dirty="0" smtClean="0"/>
              <a:t> </a:t>
            </a:r>
            <a:r>
              <a:rPr lang="ru-RU" sz="1200" b="1" dirty="0" smtClean="0"/>
              <a:t>церкви. </a:t>
            </a:r>
            <a:r>
              <a:rPr lang="ru-RU" sz="1200" b="1" dirty="0" smtClean="0"/>
              <a:t>Главные </a:t>
            </a:r>
            <a:r>
              <a:rPr lang="ru-RU" sz="1200" b="1" dirty="0" smtClean="0"/>
              <a:t>ворота Лавры - Святые с </a:t>
            </a:r>
            <a:r>
              <a:rPr lang="ru-RU" sz="1200" b="1" dirty="0" smtClean="0"/>
              <a:t>надвратной </a:t>
            </a:r>
            <a:r>
              <a:rPr lang="ru-RU" sz="1200" b="1" dirty="0" err="1" smtClean="0"/>
              <a:t>цер-ковью</a:t>
            </a:r>
            <a:r>
              <a:rPr lang="ru-RU" sz="1200" b="1" dirty="0" smtClean="0"/>
              <a:t> Иоанна </a:t>
            </a:r>
            <a:r>
              <a:rPr lang="ru-RU" sz="1200" b="1" dirty="0" smtClean="0"/>
              <a:t>Предтечи. За ними расположена самая </a:t>
            </a:r>
            <a:r>
              <a:rPr lang="ru-RU" sz="1200" b="1" dirty="0" smtClean="0"/>
              <a:t>большая </a:t>
            </a:r>
            <a:r>
              <a:rPr lang="ru-RU" sz="1200" b="1" dirty="0" smtClean="0"/>
              <a:t>постройка - главный Собор Успения Богородицы. С </a:t>
            </a:r>
            <a:r>
              <a:rPr lang="ru-RU" sz="1200" b="1" dirty="0" smtClean="0"/>
              <a:t>северо-запада </a:t>
            </a:r>
            <a:r>
              <a:rPr lang="ru-RU" sz="1200" b="1" dirty="0" smtClean="0"/>
              <a:t>к собору примыкает небольшая палатка </a:t>
            </a:r>
            <a:r>
              <a:rPr lang="ru-RU" sz="1200" b="1" dirty="0" smtClean="0"/>
              <a:t>– Усыпальница </a:t>
            </a:r>
            <a:r>
              <a:rPr lang="ru-RU" sz="1200" b="1" dirty="0" smtClean="0"/>
              <a:t>Годуновых. В ней находятся останки царя Бориса, его жены Марии, сына Федора и дочери Ксении. С XVII века здесь стали хоронить русских </a:t>
            </a:r>
            <a:r>
              <a:rPr lang="ru-RU" sz="1200" b="1" dirty="0" err="1" smtClean="0"/>
              <a:t>митро-политов</a:t>
            </a:r>
            <a:r>
              <a:rPr lang="ru-RU" sz="1200" b="1" dirty="0" smtClean="0"/>
              <a:t>. Многочисленные сокровища хранятся в монастырской Ризнице - это уникальные предметы декоративно-прикладного искусства, подношения царей и богатых людей монастырю. В </a:t>
            </a:r>
            <a:r>
              <a:rPr lang="ru-RU" sz="1200" b="1" dirty="0" err="1" smtClean="0"/>
              <a:t>Лав-ре</a:t>
            </a:r>
            <a:r>
              <a:rPr lang="ru-RU" sz="1200" b="1" dirty="0" smtClean="0"/>
              <a:t> </a:t>
            </a:r>
            <a:r>
              <a:rPr lang="ru-RU" sz="1200" b="1" dirty="0" smtClean="0"/>
              <a:t>веками собиралась единственная в своем роде библиотека </a:t>
            </a:r>
            <a:r>
              <a:rPr lang="ru-RU" sz="1200" b="1" dirty="0" err="1" smtClean="0"/>
              <a:t>ру-кописных</a:t>
            </a:r>
            <a:r>
              <a:rPr lang="ru-RU" sz="1200" b="1" dirty="0" smtClean="0"/>
              <a:t> </a:t>
            </a:r>
            <a:r>
              <a:rPr lang="ru-RU" sz="1200" b="1" dirty="0" smtClean="0"/>
              <a:t>и старопечатных книг. С 1814 года на территории Троице-Сергиевой Лавры располагается Московская Духовная академия - старейшее высшее учебное заведение России, основанное в 1685 году в Москве. С 1940 года Троице-Сергиева Лавра </a:t>
            </a:r>
            <a:r>
              <a:rPr lang="ru-RU" sz="1200" b="1" dirty="0" smtClean="0"/>
              <a:t>– </a:t>
            </a:r>
            <a:r>
              <a:rPr lang="ru-RU" sz="1200" b="1" dirty="0" err="1" smtClean="0"/>
              <a:t>государст-венный</a:t>
            </a:r>
            <a:r>
              <a:rPr lang="ru-RU" sz="1200" b="1" dirty="0" smtClean="0"/>
              <a:t> </a:t>
            </a:r>
            <a:r>
              <a:rPr lang="ru-RU" sz="1200" b="1" dirty="0" smtClean="0"/>
              <a:t>музей-заповедник. Находится под охраной ЮНЕСКО.</a:t>
            </a:r>
          </a:p>
          <a:p>
            <a:pPr algn="just">
              <a:buNone/>
            </a:pPr>
            <a:endParaRPr lang="ru-RU" sz="12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User\Рабочий стол\10 пам-в России\ТРОИЦ.-СЕР.ЛАВР.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00438"/>
            <a:ext cx="3357586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1567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Кижи - это уникальный историко-культурный  и природный комплекс.</vt:lpstr>
      <vt:lpstr>КОЛОМЕНСКИЙ КРЕМЛЬ. Кремль в Коломне - одна из наиболее мощных крепостей Московского государства, построенная в 1525-1531 годах во время царствования Василия III. </vt:lpstr>
      <vt:lpstr>МАМАЕВ КУРГАН. </vt:lpstr>
      <vt:lpstr>Мечеть «Сердце Чечни» в Грозном - одна из самых больших, красивых и величественных мечетей Европы и мира.</vt:lpstr>
      <vt:lpstr>Нижегородский Кремль. </vt:lpstr>
      <vt:lpstr>ПЕТЕРГОФ. Памятник мировой архитектуры и дворцово-паркового искусства. </vt:lpstr>
      <vt:lpstr>Псковский кремль. </vt:lpstr>
      <vt:lpstr>РОСТОВСКИЙ КРЕМЛЬ. </vt:lpstr>
      <vt:lpstr>ТРОИЦЕ-СЕРГИЕВА ЛАВРА. Троице-Сергиева Лавра, в церковной литературе обычно Свято-Троицкая Сергиева Лавра, находится в центре города Сергиев Посад Московской области, на реке Кончуре.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Кижи - это уникальный историко-культурный  и природный комплекс.</dc:title>
  <dc:creator>User</dc:creator>
  <cp:lastModifiedBy>User</cp:lastModifiedBy>
  <cp:revision>5</cp:revision>
  <dcterms:created xsi:type="dcterms:W3CDTF">2014-04-24T10:42:30Z</dcterms:created>
  <dcterms:modified xsi:type="dcterms:W3CDTF">2014-05-16T08:00:13Z</dcterms:modified>
</cp:coreProperties>
</file>