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Lst>
  <p:sldIdLst>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48CAB5D7-9972-4570-B6BD-26A009091500}" type="datetimeFigureOut">
              <a:rPr lang="ru-RU" smtClean="0"/>
              <a:t>16.06.2015</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BFF432E9-C309-4F7F-8D85-2614A897CCB1}" type="slidenum">
              <a:rPr lang="ru-RU" smtClean="0"/>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48CAB5D7-9972-4570-B6BD-26A009091500}" type="datetimeFigureOut">
              <a:rPr lang="ru-RU" smtClean="0"/>
              <a:t>16.06.2015</a:t>
            </a:fld>
            <a:endParaRPr lang="ru-RU"/>
          </a:p>
        </p:txBody>
      </p:sp>
      <p:sp>
        <p:nvSpPr>
          <p:cNvPr id="8" name="Slide Number Placeholder 7"/>
          <p:cNvSpPr>
            <a:spLocks noGrp="1"/>
          </p:cNvSpPr>
          <p:nvPr>
            <p:ph type="sldNum" sz="quarter" idx="11"/>
          </p:nvPr>
        </p:nvSpPr>
        <p:spPr/>
        <p:txBody>
          <a:bodyPr/>
          <a:lstStyle/>
          <a:p>
            <a:fld id="{BFF432E9-C309-4F7F-8D85-2614A897CCB1}" type="slidenum">
              <a:rPr lang="ru-RU" smtClean="0"/>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ru-RU" smtClean="0"/>
              <a:t>Образец заголовка</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F432E9-C309-4F7F-8D85-2614A897CCB1}" type="slidenum">
              <a:rPr lang="ru-RU" smtClean="0"/>
              <a:t>‹#›</a:t>
            </a:fld>
            <a:endParaRPr lang="ru-RU"/>
          </a:p>
        </p:txBody>
      </p:sp>
      <p:sp>
        <p:nvSpPr>
          <p:cNvPr id="9" name="Title 8"/>
          <p:cNvSpPr>
            <a:spLocks noGrp="1"/>
          </p:cNvSpPr>
          <p:nvPr>
            <p:ph type="title"/>
          </p:nvPr>
        </p:nvSpPr>
        <p:spPr>
          <a:xfrm>
            <a:off x="914400" y="1544715"/>
            <a:ext cx="7315200" cy="1154097"/>
          </a:xfrm>
        </p:spPr>
        <p:txBody>
          <a:bodyPr/>
          <a:lstStyle/>
          <a:p>
            <a:r>
              <a:rPr lang="ru-RU" smtClean="0"/>
              <a:t>Образец заголовка</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48CAB5D7-9972-4570-B6BD-26A009091500}" type="datetimeFigureOut">
              <a:rPr lang="ru-RU" smtClean="0"/>
              <a:t>16.06.2015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FF432E9-C309-4F7F-8D85-2614A897CCB1}" type="slidenum">
              <a:rPr lang="ru-RU" smtClean="0"/>
              <a:t>‹#›</a:t>
            </a:fld>
            <a:endParaRPr lang="ru-RU"/>
          </a:p>
        </p:txBody>
      </p:sp>
      <p:sp>
        <p:nvSpPr>
          <p:cNvPr id="10" name="Title 9"/>
          <p:cNvSpPr>
            <a:spLocks noGrp="1"/>
          </p:cNvSpPr>
          <p:nvPr>
            <p:ph type="title"/>
          </p:nvPr>
        </p:nvSpPr>
        <p:spPr>
          <a:xfrm>
            <a:off x="914400" y="1544715"/>
            <a:ext cx="7315200" cy="1154097"/>
          </a:xfrm>
        </p:spPr>
        <p:txBody>
          <a:bodyPr/>
          <a:lstStyle/>
          <a:p>
            <a:r>
              <a:rPr lang="ru-RU" smtClean="0"/>
              <a:t>Образец заголовка</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48CAB5D7-9972-4570-B6BD-26A009091500}" type="datetimeFigureOut">
              <a:rPr lang="ru-RU" smtClean="0"/>
              <a:t>16.06.2015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CAB5D7-9972-4570-B6BD-26A009091500}" type="datetimeFigureOut">
              <a:rPr lang="ru-RU" smtClean="0"/>
              <a:t>16.06.2015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ru-RU" smtClean="0"/>
              <a:t>Образец заголовка</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ru-RU" smtClean="0"/>
              <a:t>Образец заголовка</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48CAB5D7-9972-4570-B6BD-26A009091500}" type="datetimeFigureOut">
              <a:rPr lang="ru-RU" smtClean="0"/>
              <a:t>16.06.2015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FF432E9-C309-4F7F-8D85-2614A897CCB1}" type="slidenum">
              <a:rPr lang="ru-RU" smtClean="0"/>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8CAB5D7-9972-4570-B6BD-26A009091500}" type="datetimeFigureOut">
              <a:rPr lang="ru-RU" smtClean="0"/>
              <a:t>16.06.2015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FF432E9-C309-4F7F-8D85-2614A897CCB1}" type="slidenum">
              <a:rPr lang="ru-RU" smtClean="0"/>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48CAB5D7-9972-4570-B6BD-26A009091500}" type="datetimeFigureOut">
              <a:rPr lang="ru-RU" smtClean="0"/>
              <a:t>16.06.2015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FF432E9-C309-4F7F-8D85-2614A897CCB1}"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48CAB5D7-9972-4570-B6BD-26A009091500}" type="datetimeFigureOut">
              <a:rPr lang="ru-RU" smtClean="0"/>
              <a:t>16.06.2015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FF432E9-C309-4F7F-8D85-2614A897CCB1}"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48CAB5D7-9972-4570-B6BD-26A009091500}" type="datetimeFigureOut">
              <a:rPr lang="ru-RU" smtClean="0"/>
              <a:t>16.06.2015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8CAB5D7-9972-4570-B6BD-26A009091500}" type="datetimeFigureOut">
              <a:rPr lang="ru-RU" smtClean="0"/>
              <a:t>16.06.2015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48CAB5D7-9972-4570-B6BD-26A009091500}" type="datetimeFigureOut">
              <a:rPr lang="ru-RU" smtClean="0"/>
              <a:t>16.06.2015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FF432E9-C309-4F7F-8D85-2614A897CCB1}"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48CAB5D7-9972-4570-B6BD-26A009091500}" type="datetimeFigureOut">
              <a:rPr lang="ru-RU" smtClean="0"/>
              <a:t>16.06.2015</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FF432E9-C309-4F7F-8D85-2614A897CCB1}" type="slidenum">
              <a:rPr lang="ru-RU" smtClean="0"/>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48CAB5D7-9972-4570-B6BD-26A009091500}" type="datetimeFigureOut">
              <a:rPr lang="ru-RU" smtClean="0"/>
              <a:t>16.06.2015</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FF432E9-C309-4F7F-8D85-2614A897CCB1}" type="slidenum">
              <a:rPr lang="ru-RU" smtClean="0"/>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BFF432E9-C309-4F7F-8D85-2614A897CCB1}" type="slidenum">
              <a:rPr lang="ru-RU" smtClean="0"/>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FF432E9-C309-4F7F-8D85-2614A897CCB1}" type="slidenum">
              <a:rPr lang="ru-RU" smtClean="0"/>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48CAB5D7-9972-4570-B6BD-26A009091500}" type="datetimeFigureOut">
              <a:rPr lang="ru-RU" smtClean="0"/>
              <a:t>16.06.2015</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FF432E9-C309-4F7F-8D85-2614A897CCB1}" type="slidenum">
              <a:rPr lang="ru-RU" smtClean="0"/>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48CAB5D7-9972-4570-B6BD-26A009091500}" type="datetimeFigureOut">
              <a:rPr lang="ru-RU" smtClean="0"/>
              <a:t>16.06.2015</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FF432E9-C309-4F7F-8D85-2614A897CCB1}" type="slidenum">
              <a:rPr lang="ru-RU" smtClean="0"/>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48CAB5D7-9972-4570-B6BD-26A009091500}" type="datetimeFigureOut">
              <a:rPr lang="ru-RU" smtClean="0"/>
              <a:t>16.06.2015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48CAB5D7-9972-4570-B6BD-26A009091500}" type="datetimeFigureOut">
              <a:rPr lang="ru-RU" smtClean="0"/>
              <a:t>16.06.2015</a:t>
            </a:fld>
            <a:endParaRPr lang="ru-RU"/>
          </a:p>
        </p:txBody>
      </p:sp>
      <p:sp>
        <p:nvSpPr>
          <p:cNvPr id="8" name="Номер слайда 7"/>
          <p:cNvSpPr>
            <a:spLocks noGrp="1"/>
          </p:cNvSpPr>
          <p:nvPr>
            <p:ph type="sldNum" sz="quarter" idx="11"/>
          </p:nvPr>
        </p:nvSpPr>
        <p:spPr/>
        <p:txBody>
          <a:bodyPr/>
          <a:lstStyle/>
          <a:p>
            <a:fld id="{BFF432E9-C309-4F7F-8D85-2614A897CCB1}"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BFF432E9-C309-4F7F-8D85-2614A897CCB1}" type="slidenum">
              <a:rPr lang="ru-RU" smtClean="0"/>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8CAB5D7-9972-4570-B6BD-26A009091500}" type="datetimeFigureOut">
              <a:rPr lang="ru-RU" smtClean="0"/>
              <a:t>16.06.2015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FF432E9-C309-4F7F-8D85-2614A897CCB1}"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BFF432E9-C309-4F7F-8D85-2614A897CCB1}"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FF432E9-C309-4F7F-8D85-2614A897CCB1}"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FF432E9-C309-4F7F-8D85-2614A897CCB1}" type="slidenum">
              <a:rPr lang="ru-RU" smtClean="0"/>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FF432E9-C309-4F7F-8D85-2614A897CCB1}" type="slidenum">
              <a:rPr lang="ru-RU" smtClean="0"/>
              <a:t>‹#›</a:t>
            </a:fld>
            <a:endParaRPr lang="ru-R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48CAB5D7-9972-4570-B6BD-26A009091500}" type="datetimeFigureOut">
              <a:rPr lang="ru-RU" smtClean="0"/>
              <a:t>16.06.2015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FF432E9-C309-4F7F-8D85-2614A897CCB1}" type="slidenum">
              <a:rPr lang="ru-RU" smtClean="0"/>
              <a:t>‹#›</a:t>
            </a:fld>
            <a:endParaRPr lang="ru-R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BFF432E9-C309-4F7F-8D85-2614A897CCB1}"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BFF432E9-C309-4F7F-8D85-2614A897CCB1}" type="slidenum">
              <a:rPr lang="ru-RU" smtClean="0"/>
              <a:t>‹#›</a:t>
            </a:fld>
            <a:endParaRPr lang="ru-R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48CAB5D7-9972-4570-B6BD-26A009091500}" type="datetimeFigureOut">
              <a:rPr lang="ru-RU" smtClean="0"/>
              <a:t>16.06.2015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BFF432E9-C309-4F7F-8D85-2614A897CCB1}" type="slidenum">
              <a:rPr lang="ru-RU" smtClean="0"/>
              <a:t>‹#›</a:t>
            </a:fld>
            <a:endParaRPr lang="ru-R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BFF432E9-C309-4F7F-8D85-2614A897CCB1}"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8CAB5D7-9972-4570-B6BD-26A009091500}" type="datetimeFigureOut">
              <a:rPr lang="ru-RU" smtClean="0"/>
              <a:t>16.06.2015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8CAB5D7-9972-4570-B6BD-26A009091500}" type="datetimeFigureOut">
              <a:rPr lang="ru-RU" smtClean="0"/>
              <a:t>16.06.2015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432E9-C309-4F7F-8D85-2614A897CCB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7.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FF432E9-C309-4F7F-8D85-2614A897CCB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48CAB5D7-9972-4570-B6BD-26A009091500}" type="datetimeFigureOut">
              <a:rPr lang="ru-RU" smtClean="0"/>
              <a:t>16.06.2015</a:t>
            </a:fld>
            <a:endParaRPr lang="ru-RU"/>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BFF432E9-C309-4F7F-8D85-2614A897CCB1}" type="slidenum">
              <a:rPr lang="ru-RU" smtClean="0"/>
              <a:t>‹#›</a:t>
            </a:fld>
            <a:endParaRPr lang="ru-RU"/>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8CAB5D7-9972-4570-B6BD-26A009091500}" type="datetimeFigureOut">
              <a:rPr lang="ru-RU" smtClean="0"/>
              <a:t>16.06.2015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FF432E9-C309-4F7F-8D85-2614A897CCB1}"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48CAB5D7-9972-4570-B6BD-26A009091500}" type="datetimeFigureOut">
              <a:rPr lang="ru-RU" smtClean="0"/>
              <a:t>16.06.2015</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FF432E9-C309-4F7F-8D85-2614A897CCB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8CAB5D7-9972-4570-B6BD-26A009091500}" type="datetimeFigureOut">
              <a:rPr lang="ru-RU" smtClean="0"/>
              <a:t>16.06.2015</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FF432E9-C309-4F7F-8D85-2614A897CCB1}" type="slidenum">
              <a:rPr lang="ru-RU" smtClean="0"/>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48CAB5D7-9972-4570-B6BD-26A009091500}" type="datetimeFigureOut">
              <a:rPr lang="ru-RU" smtClean="0"/>
              <a:t>16.06.2015</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FF432E9-C309-4F7F-8D85-2614A897CCB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48CAB5D7-9972-4570-B6BD-26A009091500}" type="datetimeFigureOut">
              <a:rPr lang="ru-RU" smtClean="0"/>
              <a:t>16.06.2015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FF432E9-C309-4F7F-8D85-2614A897CCB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8CAB5D7-9972-4570-B6BD-26A009091500}" type="datetimeFigureOut">
              <a:rPr lang="ru-RU" smtClean="0"/>
              <a:t>16.06.2015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FF432E9-C309-4F7F-8D85-2614A897CCB1}"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420888"/>
            <a:ext cx="8229600" cy="1143000"/>
          </a:xfrm>
        </p:spPr>
        <p:txBody>
          <a:bodyPr>
            <a:noAutofit/>
          </a:bodyPr>
          <a:lstStyle/>
          <a:p>
            <a:r>
              <a:rPr lang="ru-RU" dirty="0" smtClean="0">
                <a:latin typeface="Times New Roman" panose="02020603050405020304" pitchFamily="18" charset="0"/>
                <a:cs typeface="Times New Roman" panose="02020603050405020304" pitchFamily="18" charset="0"/>
              </a:rPr>
              <a:t>ФЕДЕРАЛЬНЫЙ ГОСУДАРСТВЕННЫЙ ОБРАЗОВАТЕЛЬНЫЙ СТАНДАРТ ДОШКОЛЬНОГО ОБРАЗОВАНИЯ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9885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08920"/>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20. Объём финансового обеспечения реализации Программы определяется исходя из Требований к условиям реализации основной образовательной программы дошкольного образования данного Стандарта с учётом направленности Программы, категории воспитанников, вида Организации, форм обучения и иных особенностей образовательного процесса и должен быть достаточным и необходимым для осуществления Организацией расходов: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на оплату труда работников, реализующих Программу;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на средства обучения, соответствующие материалы, в том числе расходные, игровое, спортивное, оздоровительное оборудование, инвентарь, оплату услуг связи, в том числе расходов, связанных с подключением к информационной сети Интернет;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связанных с дополнительным профессиональным образованием педагогических работников по профилю их деятельности;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иных, связанных с реализацией Программы.</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76560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564904"/>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21. Финансовое обеспечение государственных гарантий на получение гражданами общедоступного и бесплатного дошкольного образования за счёт средств соответствующих бюджетов бюджетной системы Российской Федерации в государственных, муниципальных и негосударственных организациях осуществляется на основе нормативов финансирования образовательных услуг, обеспечивающих реализацию Программы в соответствии со Стандартом.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При осуществлении финансового обеспечения реализации Программы в негосударственных организациях посредством предоставления субсидий на возмещение затрат соответствующие нормативы финансирования не включают расходы на содержание недвижимого имущества и коммунальные расходы.</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0054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564904"/>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23. Финансовое обеспечение реализации Программы бюджетного и/или автономного образовательного учреждения осуществляется исходя из стоимости услуг на основе государственного (муниципального) задания учредителя на оказание государственных (муниципальных) услуг по реализации Программы в соответствии с требованиями Стандарта по каждому виду и направленности образовательных программ с учётом форм обучения в соответствии с ведомственным перечнем услуг. В случае реализации Программы в казённом образовательном учреждении учредитель обеспечивает финансирование его деятельности на основе распределения бюджетных ассигнований по смете с учётом объёмов доходов от приносящей доход деятельности. </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223790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348880"/>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24. При составлении проектов бюджетов для планирования бюджетных ассигнований на оказание муниципальных услуг по реализации Программы, составлении бюджетной сметы казённого учреждения, а также для определения объёма субсидий на выполнение муниципальных заданий бюджетным и /или автономным учреждением должны учитываться нормативы финансирования, определяемые органами государственной власти субъектов Российской Федерации, в соответствии с которыми местным бюджетам предоставляются субвенции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 </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6302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80928"/>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25. Государственное (муниципальное) задание учредителя на оказание государственных (муниципальных) услуг по реализации Программы должно обеспечивать соответствие показателей объёмов и качества предоставляемых образовательными учреждениями данных услуг размерам средств соответствующих бюджетов бюджетной системы Российской Федерации, направляемых на эти цели.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Показатели, характеризующие выполнение государственного (муниципального) задания учредителя на оказание государственных (муниципальных) услуг по реализации Программы, должны учитывать требования Стандарта к условиям реализации Программы.</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384092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229600" cy="4608512"/>
          </a:xfrm>
        </p:spPr>
        <p:txBody>
          <a:bodyPr>
            <a:normAutofit/>
          </a:bodyPr>
          <a:lstStyle/>
          <a:p>
            <a:r>
              <a:rPr lang="ru-RU" sz="4400" dirty="0" smtClean="0">
                <a:latin typeface="Times New Roman" panose="02020603050405020304" pitchFamily="18" charset="0"/>
                <a:cs typeface="Times New Roman" panose="02020603050405020304" pitchFamily="18" charset="0"/>
              </a:rPr>
              <a:t>Спасибо за внимание!</a:t>
            </a:r>
            <a:endParaRPr lang="ru-RU"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5748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573016"/>
            <a:ext cx="8229600" cy="1143000"/>
          </a:xfrm>
        </p:spPr>
        <p:txBody>
          <a:bodyPr>
            <a:noAutofit/>
          </a:bodyPr>
          <a:lstStyle/>
          <a:p>
            <a:r>
              <a:rPr lang="ru-RU" dirty="0" smtClean="0">
                <a:latin typeface="Times New Roman" panose="02020603050405020304" pitchFamily="18" charset="0"/>
                <a:cs typeface="Times New Roman" panose="02020603050405020304" pitchFamily="18" charset="0"/>
              </a:rPr>
              <a:t>III. ТРЕБОВАНИЯ К УСЛОВИЯМ РЕАЛИЗАЦИИ ОСНОВНОЙ ОБРАЗОВАТЕЛЬНОЙ ПРОГРАММЫ ДОШКОЛЬНОГО ОБРАЗОВАНИЯ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234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44824"/>
            <a:ext cx="8229600" cy="1143000"/>
          </a:xfrm>
        </p:spPr>
        <p:txBody>
          <a:bodyPr>
            <a:normAutofit fontScale="90000"/>
          </a:bodyPr>
          <a:lstStyle/>
          <a:p>
            <a:r>
              <a:rPr lang="ru-RU" dirty="0" smtClean="0">
                <a:latin typeface="Times New Roman" panose="02020603050405020304" pitchFamily="18" charset="0"/>
                <a:cs typeface="Times New Roman" panose="02020603050405020304" pitchFamily="18" charset="0"/>
              </a:rPr>
              <a:t>Требования к кадровым условиям реализации основной образовательной программы дошкольного образования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74898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725144"/>
            <a:ext cx="8229600" cy="1215008"/>
          </a:xfrm>
        </p:spPr>
        <p:txBody>
          <a:bodyPr>
            <a:noAutofit/>
          </a:bodyPr>
          <a:lstStyle/>
          <a:p>
            <a:pPr algn="l">
              <a:lnSpc>
                <a:spcPct val="150000"/>
              </a:lnSpc>
            </a:pPr>
            <a:r>
              <a:rPr lang="ru-RU" sz="1800" dirty="0" smtClean="0">
                <a:solidFill>
                  <a:schemeClr val="accent1">
                    <a:lumMod val="75000"/>
                  </a:schemeClr>
                </a:solidFill>
                <a:latin typeface="Times New Roman" panose="02020603050405020304" pitchFamily="18" charset="0"/>
                <a:cs typeface="Times New Roman" panose="02020603050405020304" pitchFamily="18" charset="0"/>
              </a:rPr>
              <a:t>14. Организация должна быть укомплектована квалифицированными кадрами. </a:t>
            </a:r>
            <a:br>
              <a:rPr lang="ru-RU" sz="1800" dirty="0" smtClean="0">
                <a:solidFill>
                  <a:schemeClr val="accent1">
                    <a:lumMod val="75000"/>
                  </a:schemeClr>
                </a:solidFill>
                <a:latin typeface="Times New Roman" panose="02020603050405020304" pitchFamily="18" charset="0"/>
                <a:cs typeface="Times New Roman" panose="02020603050405020304" pitchFamily="18" charset="0"/>
              </a:rPr>
            </a:br>
            <a:r>
              <a:rPr lang="ru-RU" sz="1800" dirty="0" smtClean="0">
                <a:solidFill>
                  <a:schemeClr val="accent1">
                    <a:lumMod val="75000"/>
                  </a:schemeClr>
                </a:solidFill>
                <a:latin typeface="Times New Roman" panose="02020603050405020304" pitchFamily="18" charset="0"/>
                <a:cs typeface="Times New Roman" panose="02020603050405020304" pitchFamily="18" charset="0"/>
              </a:rPr>
              <a:t>16. Реализация Программы требует от Организации осуществления управления образовательной деятельностью, методического обеспечения реализации Программы, ведения бухгалтерского учёта, финансово- хозяйственной и хозяйственной деятельности, необходимого медицинского сопровождения(Закон РФ «Об образовании», ст. 41, пп. 1, 2). Для решения этих задач привлекается соответствующий квалифицированный персонал в качестве сотрудников Организации и/или заключаются договора с организациями, предоставляющими соответствующие услуги. </a:t>
            </a:r>
            <a:br>
              <a:rPr lang="ru-RU" sz="1800" dirty="0" smtClean="0">
                <a:solidFill>
                  <a:schemeClr val="accent1">
                    <a:lumMod val="75000"/>
                  </a:schemeClr>
                </a:solidFill>
                <a:latin typeface="Times New Roman" panose="02020603050405020304" pitchFamily="18" charset="0"/>
                <a:cs typeface="Times New Roman" panose="02020603050405020304" pitchFamily="18" charset="0"/>
              </a:rPr>
            </a:br>
            <a:r>
              <a:rPr lang="ru-RU" sz="1800" dirty="0" smtClean="0">
                <a:solidFill>
                  <a:schemeClr val="accent1">
                    <a:lumMod val="75000"/>
                  </a:schemeClr>
                </a:solidFill>
                <a:latin typeface="Times New Roman" panose="02020603050405020304" pitchFamily="18" charset="0"/>
                <a:cs typeface="Times New Roman" panose="02020603050405020304" pitchFamily="18" charset="0"/>
              </a:rPr>
              <a:t>17. Реализация программы ИП осуществляется в соответствии с санитарно-эпидемиологическими правилами и нормативами и Требованиями настоящего Стандарта. </a:t>
            </a:r>
            <a:endParaRPr lang="ru-RU" sz="1800"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783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30393" y="548680"/>
            <a:ext cx="8229600" cy="1066130"/>
          </a:xfrm>
        </p:spPr>
        <p:txBody>
          <a:bodyPr>
            <a:normAutofit/>
          </a:bodyPr>
          <a:lstStyle/>
          <a:p>
            <a:r>
              <a:rPr lang="ru-RU" sz="2400" dirty="0" smtClean="0">
                <a:solidFill>
                  <a:schemeClr val="accent1">
                    <a:lumMod val="75000"/>
                  </a:schemeClr>
                </a:solidFill>
                <a:latin typeface="Times New Roman" panose="02020603050405020304" pitchFamily="18" charset="0"/>
                <a:cs typeface="Times New Roman" panose="02020603050405020304" pitchFamily="18" charset="0"/>
              </a:rPr>
              <a:t>15. Реализация Программы осуществляется: </a:t>
            </a:r>
            <a:br>
              <a:rPr lang="ru-RU" sz="2400" dirty="0" smtClean="0">
                <a:solidFill>
                  <a:schemeClr val="accent1">
                    <a:lumMod val="75000"/>
                  </a:schemeClr>
                </a:solidFill>
                <a:latin typeface="Times New Roman" panose="02020603050405020304" pitchFamily="18" charset="0"/>
                <a:cs typeface="Times New Roman" panose="02020603050405020304" pitchFamily="18" charset="0"/>
              </a:rPr>
            </a:br>
            <a:endParaRPr lang="ru-RU" sz="2400"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230393" y="1772816"/>
            <a:ext cx="1973455" cy="3693319"/>
          </a:xfrm>
          <a:prstGeom prst="rect">
            <a:avLst/>
          </a:prstGeom>
          <a:noFill/>
        </p:spPr>
        <p:txBody>
          <a:bodyPr wrap="square" rtlCol="0">
            <a:spAutoFit/>
          </a:bodyPr>
          <a:lstStyle/>
          <a:p>
            <a:r>
              <a:rPr lang="ru-RU" b="1" dirty="0" smtClean="0">
                <a:solidFill>
                  <a:schemeClr val="accent1">
                    <a:lumMod val="75000"/>
                  </a:schemeClr>
                </a:solidFill>
                <a:latin typeface="Times New Roman" panose="02020603050405020304" pitchFamily="18" charset="0"/>
                <a:cs typeface="Times New Roman" panose="02020603050405020304" pitchFamily="18" charset="0"/>
              </a:rPr>
              <a:t>1)воспитателями </a:t>
            </a:r>
            <a:r>
              <a:rPr lang="ru-RU" b="1" dirty="0" smtClean="0">
                <a:solidFill>
                  <a:schemeClr val="accent1">
                    <a:lumMod val="75000"/>
                  </a:schemeClr>
                </a:solidFill>
                <a:latin typeface="Times New Roman" panose="02020603050405020304" pitchFamily="18" charset="0"/>
                <a:cs typeface="Times New Roman" panose="02020603050405020304" pitchFamily="18" charset="0"/>
              </a:rPr>
              <a:t>в течение всего времени пребывания воспитанников в Организации. Каждая группа должна непрерывно сопровождаться воспитателем или другим педагогом; </a:t>
            </a:r>
            <a:endParaRPr lang="ru-RU"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696963" y="1772816"/>
            <a:ext cx="2027165" cy="3416320"/>
          </a:xfrm>
          <a:prstGeom prst="rect">
            <a:avLst/>
          </a:prstGeom>
          <a:noFill/>
        </p:spPr>
        <p:txBody>
          <a:bodyPr wrap="square" rtlCol="0">
            <a:spAutoFit/>
          </a:bodyPr>
          <a:lstStyle/>
          <a:p>
            <a:r>
              <a:rPr lang="ru-RU" b="1" dirty="0" smtClean="0">
                <a:solidFill>
                  <a:schemeClr val="accent1">
                    <a:lumMod val="75000"/>
                  </a:schemeClr>
                </a:solidFill>
                <a:latin typeface="Times New Roman" panose="02020603050405020304" pitchFamily="18" charset="0"/>
                <a:cs typeface="Times New Roman" panose="02020603050405020304" pitchFamily="18" charset="0"/>
              </a:rPr>
              <a:t>2) иными педагогическими работниками, соответствующие должности для которых устанавливаются Организацией самостоятельно в зависимости от содержания Программы;</a:t>
            </a:r>
            <a:endParaRPr lang="ru-RU"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940152" y="1772816"/>
            <a:ext cx="2016224" cy="3416320"/>
          </a:xfrm>
          <a:prstGeom prst="rect">
            <a:avLst/>
          </a:prstGeom>
          <a:noFill/>
        </p:spPr>
        <p:txBody>
          <a:bodyPr wrap="square" rtlCol="0">
            <a:spAutoFit/>
          </a:bodyPr>
          <a:lstStyle/>
          <a:p>
            <a:r>
              <a:rPr lang="ru-RU" b="1" dirty="0" smtClean="0">
                <a:solidFill>
                  <a:schemeClr val="accent1">
                    <a:lumMod val="75000"/>
                  </a:schemeClr>
                </a:solidFill>
                <a:latin typeface="Times New Roman" panose="02020603050405020304" pitchFamily="18" charset="0"/>
                <a:cs typeface="Times New Roman" panose="02020603050405020304" pitchFamily="18" charset="0"/>
              </a:rPr>
              <a:t>3) в создании условий, необходимых для реализации образовательной программы, принимают участие помощники воспитателя и другие работники</a:t>
            </a:r>
            <a:r>
              <a:rPr lang="ru-RU" dirty="0" smtClean="0">
                <a:solidFill>
                  <a:schemeClr val="accent1">
                    <a:lumMod val="75000"/>
                  </a:schemeClr>
                </a:solidFill>
                <a:latin typeface="Times New Roman" panose="02020603050405020304" pitchFamily="18" charset="0"/>
                <a:cs typeface="Times New Roman" panose="02020603050405020304" pitchFamily="18" charset="0"/>
              </a:rPr>
              <a:t>.</a:t>
            </a:r>
            <a:endParaRPr lang="ru-RU" dirty="0">
              <a:solidFill>
                <a:schemeClr val="accent1">
                  <a:lumMod val="7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43454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717032"/>
            <a:ext cx="8229600" cy="1143000"/>
          </a:xfrm>
        </p:spPr>
        <p:txBody>
          <a:bodyPr>
            <a:normAutofit fontScale="90000"/>
          </a:bodyPr>
          <a:lstStyle/>
          <a:p>
            <a:r>
              <a:rPr lang="ru-RU" dirty="0" smtClean="0">
                <a:latin typeface="Times New Roman" panose="02020603050405020304" pitchFamily="18" charset="0"/>
                <a:cs typeface="Times New Roman" panose="02020603050405020304" pitchFamily="18" charset="0"/>
              </a:rPr>
              <a:t>Требования к материально-техническим условиям реализации основной образовательной программы дошкольного образования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69525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96752"/>
            <a:ext cx="8229600" cy="4032448"/>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18. Требования к материально-техническим условиям реализации Программы включают: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1) требования, определяемые в соответствии с санитарно- эпидемиологическими правилами и нормативами, в том числе: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 зданиям (помещениям) и участкам Организации (группы);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 водоснабжению, канализации, отоплению и вентиляции зданий (помещения) Организации (группы);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 набору и площадям образовательных помещений, их отделке и оборудованию; ● к искусственному и естественному освещению образовательных помещений;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 санитарному состоянию и содержанию помещений;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к оснащению помещений для качественного питания воспитанников;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2) требования, определяемые в соответствии с правилами пожарной безопасности;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3) оснащённость помещений для работы медицинского персонала в Организации</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3096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068960"/>
            <a:ext cx="8229600" cy="1143000"/>
          </a:xfrm>
        </p:spPr>
        <p:txBody>
          <a:bodyPr>
            <a:normAutofit fontScale="90000"/>
          </a:bodyPr>
          <a:lstStyle/>
          <a:p>
            <a:r>
              <a:rPr lang="ru-RU" dirty="0" smtClean="0">
                <a:latin typeface="Times New Roman" panose="02020603050405020304" pitchFamily="18" charset="0"/>
                <a:cs typeface="Times New Roman" panose="02020603050405020304" pitchFamily="18" charset="0"/>
              </a:rPr>
              <a:t>Требования к финансовым условиям реализации основной образовательной программы дошкольного образования</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6391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060848"/>
            <a:ext cx="8229600" cy="1143000"/>
          </a:xfrm>
        </p:spPr>
        <p:txBody>
          <a:bodyPr>
            <a:noAutofit/>
          </a:bodyPr>
          <a:lstStyle/>
          <a:p>
            <a:pPr algn="l">
              <a:lnSpc>
                <a:spcPct val="150000"/>
              </a:lnSpc>
            </a:pPr>
            <a:r>
              <a:rPr lang="ru-RU" sz="1800" dirty="0" smtClean="0">
                <a:latin typeface="Times New Roman" panose="02020603050405020304" pitchFamily="18" charset="0"/>
                <a:cs typeface="Times New Roman" panose="02020603050405020304" pitchFamily="18" charset="0"/>
              </a:rPr>
              <a:t>19. Финансовые условия реализации Программы должны: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обеспечивать Организации возможность выполнения требований Стандарта к условиям реализации и структуре Программы;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обеспечивать реализацию обязательной части Программы и части, формируемой участниками образовательного процесса, учитывая вариативность индивидуальных траекторий развития воспитанников;</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 отражать структуру и объём расходов, необходимых для реализации Программы, а также механизм их формирования. </a:t>
            </a: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42561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Перспектива">
  <a:themeElements>
    <a:clrScheme name="Перспектива">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ерспектива">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4.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6.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7.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Яркая">
  <a:themeElements>
    <a:clrScheme name="Другая 2">
      <a:dk1>
        <a:srgbClr val="7F7F7F"/>
      </a:dk1>
      <a:lt1>
        <a:sysClr val="window" lastClr="FFFFFF"/>
      </a:lt1>
      <a:dk2>
        <a:srgbClr val="D2D2D2"/>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449</Words>
  <Application>Microsoft Office PowerPoint</Application>
  <PresentationFormat>Экран (4:3)</PresentationFormat>
  <Paragraphs>18</Paragraphs>
  <Slides>15</Slides>
  <Notes>0</Notes>
  <HiddenSlides>0</HiddenSlides>
  <MMClips>0</MMClips>
  <ScaleCrop>false</ScaleCrop>
  <HeadingPairs>
    <vt:vector size="4" baseType="variant">
      <vt:variant>
        <vt:lpstr>Тема</vt:lpstr>
      </vt:variant>
      <vt:variant>
        <vt:i4>8</vt:i4>
      </vt:variant>
      <vt:variant>
        <vt:lpstr>Заголовки слайдов</vt:lpstr>
      </vt:variant>
      <vt:variant>
        <vt:i4>15</vt:i4>
      </vt:variant>
    </vt:vector>
  </HeadingPairs>
  <TitlesOfParts>
    <vt:vector size="23" baseType="lpstr">
      <vt:lpstr>Апекс</vt:lpstr>
      <vt:lpstr>Перспектива</vt:lpstr>
      <vt:lpstr>Трек</vt:lpstr>
      <vt:lpstr>Аспект</vt:lpstr>
      <vt:lpstr>Литейная</vt:lpstr>
      <vt:lpstr>Техническая</vt:lpstr>
      <vt:lpstr>Изящная</vt:lpstr>
      <vt:lpstr>Яркая</vt:lpstr>
      <vt:lpstr>ФЕДЕРАЛЬНЫЙ ГОСУДАРСТВЕННЫЙ ОБРАЗОВАТЕЛЬНЫЙ СТАНДАРТ ДОШКОЛЬНОГО ОБРАЗОВАНИЯ</vt:lpstr>
      <vt:lpstr>III. ТРЕБОВАНИЯ К УСЛОВИЯМ РЕАЛИЗАЦИИ ОСНОВНОЙ ОБРАЗОВАТЕЛЬНОЙ ПРОГРАММЫ ДОШКОЛЬНОГО ОБРАЗОВАНИЯ</vt:lpstr>
      <vt:lpstr>Требования к кадровым условиям реализации основной образовательной программы дошкольного образования</vt:lpstr>
      <vt:lpstr>14. Организация должна быть укомплектована квалифицированными кадрами.  16. Реализация Программы требует от Организации осуществления управления образовательной деятельностью, методического обеспечения реализации Программы, ведения бухгалтерского учёта, финансово- хозяйственной и хозяйственной деятельности, необходимого медицинского сопровождения(Закон РФ «Об образовании», ст. 41, пп. 1, 2). Для решения этих задач привлекается соответствующий квалифицированный персонал в качестве сотрудников Организации и/или заключаются договора с организациями, предоставляющими соответствующие услуги.  17. Реализация программы ИП осуществляется в соответствии с санитарно-эпидемиологическими правилами и нормативами и Требованиями настоящего Стандарта. </vt:lpstr>
      <vt:lpstr>15. Реализация Программы осуществляется:  </vt:lpstr>
      <vt:lpstr>Требования к материально-техническим условиям реализации основной образовательной программы дошкольного образования</vt:lpstr>
      <vt:lpstr>18. Требования к материально-техническим условиям реализации Программы включают:  1) требования, определяемые в соответствии с санитарно- эпидемиологическими правилами и нормативами, в том числе:  ● к зданиям (помещениям) и участкам Организации (группы);  ● к водоснабжению, канализации, отоплению и вентиляции зданий (помещения) Организации (группы);  ● к набору и площадям образовательных помещений, их отделке и оборудованию; ● к искусственному и естественному освещению образовательных помещений;  ● к санитарному состоянию и содержанию помещений;  ● к оснащению помещений для качественного питания воспитанников;  2) требования, определяемые в соответствии с правилами пожарной безопасности;  3) оснащённость помещений для работы медицинского персонала в Организации</vt:lpstr>
      <vt:lpstr>Требования к финансовым условиям реализации основной образовательной программы дошкольного образования</vt:lpstr>
      <vt:lpstr>19. Финансовые условия реализации Программы должны:    ● обеспечивать Организации возможность выполнения требований Стандарта к условиям реализации и структуре Программы;   ● обеспечивать реализацию обязательной части Программы и части, формируемой участниками образовательного процесса, учитывая вариативность индивидуальных траекторий развития воспитанников;   ● отражать структуру и объём расходов, необходимых для реализации Программы, а также механизм их формирования. </vt:lpstr>
      <vt:lpstr>20. Объём финансового обеспечения реализации Программы определяется исходя из Требований к условиям реализации основной образовательной программы дошкольного образования данного Стандарта с учётом направленности Программы, категории воспитанников, вида Организации, форм обучения и иных особенностей образовательного процесса и должен быть достаточным и необходимым для осуществления Организацией расходов:  ● на оплату труда работников, реализующих Программу;  ● на средства обучения, соответствующие материалы, в том числе расходные, игровое, спортивное, оздоровительное оборудование, инвентарь, оплату услуг связи, в том числе расходов, связанных с подключением к информационной сети Интернет;  ● связанных с дополнительным профессиональным образованием педагогических работников по профилю их деятельности;  ● иных, связанных с реализацией Программы.</vt:lpstr>
      <vt:lpstr>21. Финансовое обеспечение государственных гарантий на получение гражданами общедоступного и бесплатного дошкольного образования за счёт средств соответствующих бюджетов бюджетной системы Российской Федерации в государственных, муниципальных и негосударственных организациях осуществляется на основе нормативов финансирования образовательных услуг, обеспечивающих реализацию Программы в соответствии со Стандартом.  При осуществлении финансового обеспечения реализации Программы в негосударственных организациях посредством предоставления субсидий на возмещение затрат соответствующие нормативы финансирования не включают расходы на содержание недвижимого имущества и коммунальные расходы.</vt:lpstr>
      <vt:lpstr>23. Финансовое обеспечение реализации Программы бюджетного и/или автономного образовательного учреждения осуществляется исходя из стоимости услуг на основе государственного (муниципального) задания учредителя на оказание государственных (муниципальных) услуг по реализации Программы в соответствии с требованиями Стандарта по каждому виду и направленности образовательных программ с учётом форм обучения в соответствии с ведомственным перечнем услуг. В случае реализации Программы в казённом образовательном учреждении учредитель обеспечивает финансирование его деятельности на основе распределения бюджетных ассигнований по смете с учётом объёмов доходов от приносящей доход деятельности. </vt:lpstr>
      <vt:lpstr>24. При составлении проектов бюджетов для планирования бюджетных ассигнований на оказание муниципальных услуг по реализации Программы, составлении бюджетной сметы казённого учреждения, а также для определения объёма субсидий на выполнение муниципальных заданий бюджетным и /или автономным учреждением должны учитываться нормативы финансирования, определяемые органами государственной власти субъектов Российской Федерации, в соответствии с которыми местным бюджетам предоставляются субвенции на обеспечение государственных гарантий реализации прав на получение общедоступного и бесплатного дошкольного образования в муниципальных дошкольных образовательных организациях. </vt:lpstr>
      <vt:lpstr>25. Государственное (муниципальное) задание учредителя на оказание государственных (муниципальных) услуг по реализации Программы должно обеспечивать соответствие показателей объёмов и качества предоставляемых образовательными учреждениями данных услуг размерам средств соответствующих бюджетов бюджетной системы Российской Федерации, направляемых на эти цели.  Показатели, характеризующие выполнение государственного (муниципального) задания учредителя на оказание государственных (муниципальных) услуг по реализации Программы, должны учитывать требования Стандарта к условиям реализации Программы.</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ФЕДЕРАЛЬНЫЙ ГОСУДАРСТВЕННЫЙ ОБРАЗОВАТЕЛЬНЫЙ СТАНДАРТ ДОШКОЛЬНОГО ОБРАЗОВАНИЯ</dc:title>
  <dc:creator>kovalevs</dc:creator>
  <cp:lastModifiedBy>kovalevs</cp:lastModifiedBy>
  <cp:revision>15</cp:revision>
  <dcterms:created xsi:type="dcterms:W3CDTF">2015-06-07T15:38:18Z</dcterms:created>
  <dcterms:modified xsi:type="dcterms:W3CDTF">2015-06-16T18:18:25Z</dcterms:modified>
</cp:coreProperties>
</file>