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2" r:id="rId5"/>
    <p:sldId id="261" r:id="rId6"/>
    <p:sldId id="259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B4F110-785C-4082-B7E8-DA7AECFF5DDE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DF955B-F8C5-4D0B-B381-A680744BC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B4F110-785C-4082-B7E8-DA7AECFF5DDE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DF955B-F8C5-4D0B-B381-A680744BC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B4F110-785C-4082-B7E8-DA7AECFF5DDE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DF955B-F8C5-4D0B-B381-A680744BC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B4F110-785C-4082-B7E8-DA7AECFF5DDE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DF955B-F8C5-4D0B-B381-A680744BC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B4F110-785C-4082-B7E8-DA7AECFF5DDE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DF955B-F8C5-4D0B-B381-A680744BC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B4F110-785C-4082-B7E8-DA7AECFF5DDE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DF955B-F8C5-4D0B-B381-A680744BC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B4F110-785C-4082-B7E8-DA7AECFF5DDE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DF955B-F8C5-4D0B-B381-A680744BC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B4F110-785C-4082-B7E8-DA7AECFF5DDE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DF955B-F8C5-4D0B-B381-A680744BC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B4F110-785C-4082-B7E8-DA7AECFF5DDE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DF955B-F8C5-4D0B-B381-A680744BC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B4F110-785C-4082-B7E8-DA7AECFF5DDE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DF955B-F8C5-4D0B-B381-A680744BC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B4F110-785C-4082-B7E8-DA7AECFF5DDE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DF955B-F8C5-4D0B-B381-A680744BC7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1B4F110-785C-4082-B7E8-DA7AECFF5DDE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ADF955B-F8C5-4D0B-B381-A680744BC7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Фонари Санкт-Петербурга</a:t>
            </a:r>
            <a:b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3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Материал к </a:t>
            </a:r>
            <a:r>
              <a:rPr lang="ru-RU" dirty="0" smtClean="0"/>
              <a:t>занятию</a:t>
            </a:r>
          </a:p>
          <a:p>
            <a:endParaRPr lang="ru-RU" dirty="0" smtClean="0"/>
          </a:p>
          <a:p>
            <a:r>
              <a:rPr lang="ru-RU" sz="1600" dirty="0" smtClean="0"/>
              <a:t>Подготовила: воспитатель </a:t>
            </a:r>
            <a:r>
              <a:rPr lang="ru-RU" sz="1600" dirty="0" err="1" smtClean="0"/>
              <a:t>Коршуненко</a:t>
            </a:r>
            <a:r>
              <a:rPr lang="ru-RU" sz="1600" dirty="0" smtClean="0"/>
              <a:t> Ю.М.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301208"/>
            <a:ext cx="8183880" cy="504056"/>
          </a:xfrm>
        </p:spPr>
        <p:txBody>
          <a:bodyPr>
            <a:noAutofit/>
          </a:bodyPr>
          <a:lstStyle/>
          <a:p>
            <a:pPr algn="ctr"/>
            <a:r>
              <a:rPr lang="ru-RU" sz="2900" b="0" dirty="0" smtClean="0">
                <a:solidFill>
                  <a:schemeClr val="tx1"/>
                </a:solidFill>
              </a:rPr>
              <a:t>Фонарь-дракон и саламандры, дача Марии </a:t>
            </a:r>
            <a:r>
              <a:rPr lang="ru-RU" sz="2900" b="0" dirty="0" err="1" smtClean="0">
                <a:solidFill>
                  <a:schemeClr val="tx1"/>
                </a:solidFill>
              </a:rPr>
              <a:t>Клейнмихель</a:t>
            </a:r>
            <a:r>
              <a:rPr lang="ru-RU" sz="2900" b="0" dirty="0" smtClean="0">
                <a:solidFill>
                  <a:schemeClr val="tx1"/>
                </a:solidFill>
              </a:rPr>
              <a:t>, Каменный остров,</a:t>
            </a:r>
            <a:endParaRPr lang="ru-RU" sz="2900" b="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Фонарь Троицкого моста.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908720"/>
            <a:ext cx="3135153" cy="3805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301208"/>
            <a:ext cx="4933176" cy="504056"/>
          </a:xfrm>
        </p:spPr>
        <p:txBody>
          <a:bodyPr>
            <a:noAutofit/>
          </a:bodyPr>
          <a:lstStyle/>
          <a:p>
            <a:pPr algn="ctr"/>
            <a:r>
              <a:rPr lang="ru-RU" sz="2900" b="0" dirty="0" smtClean="0">
                <a:solidFill>
                  <a:schemeClr val="tx1"/>
                </a:solidFill>
              </a:rPr>
              <a:t>Современные фонари</a:t>
            </a:r>
            <a:endParaRPr lang="ru-RU" sz="2900" b="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Фонарь Троицкого моста.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1052736"/>
            <a:ext cx="2968642" cy="3805952"/>
          </a:xfrm>
          <a:prstGeom prst="rect">
            <a:avLst/>
          </a:prstGeom>
        </p:spPr>
      </p:pic>
      <p:pic>
        <p:nvPicPr>
          <p:cNvPr id="5" name="Рисунок 4" descr="Фонарь Троицкого моста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3068960"/>
            <a:ext cx="2968642" cy="2723729"/>
          </a:xfrm>
          <a:prstGeom prst="rect">
            <a:avLst/>
          </a:prstGeom>
        </p:spPr>
      </p:pic>
      <p:pic>
        <p:nvPicPr>
          <p:cNvPr id="6" name="Рисунок 5" descr="Фонарь Троицкого моста.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764704"/>
            <a:ext cx="2968642" cy="1991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77072"/>
            <a:ext cx="4032448" cy="1584176"/>
          </a:xfrm>
        </p:spPr>
        <p:txBody>
          <a:bodyPr>
            <a:noAutofit/>
          </a:bodyPr>
          <a:lstStyle/>
          <a:p>
            <a:pPr algn="ctr"/>
            <a:r>
              <a:rPr lang="ru-RU" sz="2800" b="0" dirty="0" smtClean="0">
                <a:solidFill>
                  <a:schemeClr val="tx1"/>
                </a:solidFill>
              </a:rPr>
              <a:t>Первый </a:t>
            </a:r>
            <a:br>
              <a:rPr lang="ru-RU" sz="2800" b="0" dirty="0" smtClean="0">
                <a:solidFill>
                  <a:schemeClr val="tx1"/>
                </a:solidFill>
              </a:rPr>
            </a:br>
            <a:r>
              <a:rPr lang="ru-RU" sz="2800" b="0" dirty="0" smtClean="0">
                <a:solidFill>
                  <a:schemeClr val="tx1"/>
                </a:solidFill>
              </a:rPr>
              <a:t>масляный фонарь Санкт-Петербурга</a:t>
            </a:r>
            <a:endParaRPr lang="ru-RU" sz="2800" b="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76056" y="692696"/>
            <a:ext cx="3434591" cy="4961218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/>
              <a:t>Первые фонари были созданы масляными. </a:t>
            </a:r>
            <a:br>
              <a:rPr lang="ru-RU" sz="1600" dirty="0" smtClean="0"/>
            </a:br>
            <a:r>
              <a:rPr lang="ru-RU" sz="1600" dirty="0" smtClean="0"/>
              <a:t>Самый простой масляный фонарь был невероятно похож на корабельный: деревянная четырехгранная коробка с одной открывающейся гранью, куда вставлялось или стеклышко, или кусочек слюды. </a:t>
            </a:r>
            <a:br>
              <a:rPr lang="ru-RU" sz="1600" dirty="0" smtClean="0"/>
            </a:br>
            <a:r>
              <a:rPr lang="ru-RU" sz="1600" dirty="0" smtClean="0"/>
              <a:t>Внутри находилась масляная лампа в форме резервуара, больше напоминающего соусник с осторожно вытянутым носиком, в который погружался нитяной фитиль, пропитанный конопляным маслом. </a:t>
            </a:r>
            <a:endParaRPr lang="ru-RU" sz="1600" dirty="0"/>
          </a:p>
        </p:txBody>
      </p:sp>
      <p:pic>
        <p:nvPicPr>
          <p:cNvPr id="5" name="Содержимое 4" descr="Рисунок1.jpg"/>
          <p:cNvPicPr>
            <a:picLocks noChangeAspect="1"/>
          </p:cNvPicPr>
          <p:nvPr/>
        </p:nvPicPr>
        <p:blipFill>
          <a:blip r:embed="rId2" cstate="print"/>
          <a:srcRect r="20455"/>
          <a:stretch>
            <a:fillRect/>
          </a:stretch>
        </p:blipFill>
        <p:spPr>
          <a:xfrm>
            <a:off x="611560" y="548680"/>
            <a:ext cx="4024330" cy="33516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229200"/>
            <a:ext cx="7416824" cy="576064"/>
          </a:xfrm>
        </p:spPr>
        <p:txBody>
          <a:bodyPr>
            <a:normAutofit/>
          </a:bodyPr>
          <a:lstStyle/>
          <a:p>
            <a:r>
              <a:rPr lang="ru-RU" sz="2800" b="0" dirty="0" smtClean="0">
                <a:solidFill>
                  <a:schemeClr val="tx1"/>
                </a:solidFill>
              </a:rPr>
              <a:t>Фонарщик</a:t>
            </a:r>
            <a:endParaRPr lang="ru-RU" sz="2800" b="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660233" y="620688"/>
            <a:ext cx="1944216" cy="5256584"/>
          </a:xfrm>
        </p:spPr>
        <p:txBody>
          <a:bodyPr>
            <a:noAutofit/>
          </a:bodyPr>
          <a:lstStyle/>
          <a:p>
            <a:r>
              <a:rPr lang="ru-RU" sz="1200" dirty="0" smtClean="0"/>
              <a:t>Также появилась должность фонарщика. Он зажигал по вечерам и гасил по утрам фонари. </a:t>
            </a:r>
          </a:p>
          <a:p>
            <a:endParaRPr lang="ru-RU" sz="1200" dirty="0" smtClean="0"/>
          </a:p>
          <a:p>
            <a:r>
              <a:rPr lang="ru-RU" sz="1200" dirty="0" smtClean="0"/>
              <a:t>Первыми петербургскими фонарщиками были солдаты, расквартированные в столице, и полицейские. </a:t>
            </a:r>
          </a:p>
          <a:p>
            <a:endParaRPr lang="ru-RU" sz="1200" dirty="0" smtClean="0"/>
          </a:p>
          <a:p>
            <a:r>
              <a:rPr lang="ru-RU" sz="1200" dirty="0" smtClean="0"/>
              <a:t>Они имели форму и бляху. </a:t>
            </a:r>
          </a:p>
          <a:p>
            <a:endParaRPr lang="ru-RU" sz="1200" dirty="0" smtClean="0"/>
          </a:p>
          <a:p>
            <a:r>
              <a:rPr lang="ru-RU" sz="1200" dirty="0" smtClean="0"/>
              <a:t>Каждый фонарщик обслуживал 9-10 фонарей.</a:t>
            </a:r>
            <a:br>
              <a:rPr lang="ru-RU" sz="1200" dirty="0" smtClean="0"/>
            </a:br>
            <a:endParaRPr lang="ru-RU" sz="1200" dirty="0"/>
          </a:p>
        </p:txBody>
      </p:sp>
      <p:pic>
        <p:nvPicPr>
          <p:cNvPr id="5" name="Содержимое 4" descr="Lamplighter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548680"/>
            <a:ext cx="3484671" cy="4404625"/>
          </a:xfrm>
        </p:spPr>
      </p:pic>
      <p:pic>
        <p:nvPicPr>
          <p:cNvPr id="6" name="Содержимое 4" descr="Lampligh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548680"/>
            <a:ext cx="2578187" cy="4404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992888" cy="432048"/>
          </a:xfrm>
        </p:spPr>
        <p:txBody>
          <a:bodyPr>
            <a:noAutofit/>
          </a:bodyPr>
          <a:lstStyle/>
          <a:p>
            <a:pPr algn="ctr"/>
            <a:r>
              <a:rPr lang="ru-RU" sz="2800" b="0" dirty="0" smtClean="0">
                <a:solidFill>
                  <a:schemeClr val="tx1"/>
                </a:solidFill>
              </a:rPr>
              <a:t>Уличные фонари Санкт-Петербурга</a:t>
            </a:r>
            <a:endParaRPr lang="ru-RU" sz="2800" b="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9552" y="5229200"/>
            <a:ext cx="7755071" cy="1440160"/>
          </a:xfrm>
        </p:spPr>
        <p:txBody>
          <a:bodyPr>
            <a:normAutofit/>
          </a:bodyPr>
          <a:lstStyle/>
          <a:p>
            <a:pPr algn="just"/>
            <a:r>
              <a:rPr lang="ru-RU" sz="1200" dirty="0" smtClean="0"/>
              <a:t>В 1720 году был изготовлен новый образец фонаря для постоянного уличного освещения. К концу 1723 года на некоторых улицах Петербурга, и главным образом на Большой </a:t>
            </a:r>
            <a:r>
              <a:rPr lang="ru-RU" sz="1200" dirty="0" err="1" smtClean="0"/>
              <a:t>першпективной</a:t>
            </a:r>
            <a:r>
              <a:rPr lang="ru-RU" sz="1200" dirty="0" smtClean="0"/>
              <a:t> дороге, установили 595 фонарей, при этом для обслуживания светильников была создана команда из 64 человек. Конопляное масло в фонарях зажигали «в ночное время токмо в темные часы по присылаемым из академии о темных часах таблицам». </a:t>
            </a:r>
            <a:endParaRPr lang="ru-RU" sz="1200" dirty="0"/>
          </a:p>
        </p:txBody>
      </p:sp>
      <p:pic>
        <p:nvPicPr>
          <p:cNvPr id="5" name="Содержимое 4" descr="невский пр главная улиц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980728"/>
            <a:ext cx="6552728" cy="42407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548680"/>
            <a:ext cx="2971800" cy="648072"/>
          </a:xfrm>
        </p:spPr>
        <p:txBody>
          <a:bodyPr/>
          <a:lstStyle/>
          <a:p>
            <a:r>
              <a:rPr lang="ru-RU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Газовый фонарь</a:t>
            </a:r>
            <a:endParaRPr lang="ru-RU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В начале девятнадцатого века в Петербурге впервые появились газовые фонари. Они постепенно совершенствовались, появился колпачок Ауэра, который был изготовлен из металлической сетки, от нагревания раскалялся и давал при этом дополнительный свет – эти фонари начали называться </a:t>
            </a:r>
            <a:r>
              <a:rPr lang="ru-RU" dirty="0" err="1" smtClean="0"/>
              <a:t>керосино-кадильных</a:t>
            </a:r>
            <a:r>
              <a:rPr lang="ru-RU" dirty="0" smtClean="0"/>
              <a:t>.</a:t>
            </a:r>
          </a:p>
          <a:p>
            <a:r>
              <a:rPr lang="ru-RU" dirty="0" smtClean="0"/>
              <a:t> Они были эффективнее и дешевле газовых.</a:t>
            </a:r>
            <a:endParaRPr lang="ru-RU" dirty="0"/>
          </a:p>
        </p:txBody>
      </p:sp>
      <p:pic>
        <p:nvPicPr>
          <p:cNvPr id="5" name="Содержимое 4" descr="газовый фонарь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836712"/>
            <a:ext cx="3184246" cy="4724400"/>
          </a:xfrm>
        </p:spPr>
      </p:pic>
      <p:pic>
        <p:nvPicPr>
          <p:cNvPr id="6" name="Содержимое 4" descr="газовый фонарь2.jpg"/>
          <p:cNvPicPr>
            <a:picLocks noChangeAspect="1"/>
          </p:cNvPicPr>
          <p:nvPr/>
        </p:nvPicPr>
        <p:blipFill>
          <a:blip r:embed="rId3" cstate="print"/>
          <a:srcRect l="17828" r="41467"/>
          <a:stretch>
            <a:fillRect/>
          </a:stretch>
        </p:blipFill>
        <p:spPr>
          <a:xfrm>
            <a:off x="3275856" y="2500262"/>
            <a:ext cx="1800200" cy="33169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5400600" cy="720080"/>
          </a:xfrm>
        </p:spPr>
        <p:txBody>
          <a:bodyPr>
            <a:noAutofit/>
          </a:bodyPr>
          <a:lstStyle/>
          <a:p>
            <a:pPr algn="ctr"/>
            <a:r>
              <a:rPr lang="ru-RU" sz="18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«Памятник Фонарю и фонарщику» </a:t>
            </a:r>
            <a:br>
              <a:rPr lang="ru-RU" sz="18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Одесской улице в Санкт-Петербурге</a:t>
            </a:r>
            <a:r>
              <a:rPr lang="ru-RU" sz="1800" b="0" dirty="0" smtClean="0">
                <a:solidFill>
                  <a:schemeClr val="tx1"/>
                </a:solidFill>
                <a:effectLst/>
              </a:rPr>
              <a:t>.</a:t>
            </a:r>
            <a:endParaRPr lang="ru-RU" sz="18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796136" y="3501008"/>
            <a:ext cx="2880320" cy="273630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На короткой Одесской улице, где находилась мастерская электротехника Александра Лодыгина есть небольшой участок улицы — здесь стоят шесть фонарей разных эпох: масляный, газовый, керосиновый, спиртовой и электрический.. наглядно показывающих об этапах развития уличного освещения в Санкт-Петербурге — родине российских фонарей. </a:t>
            </a:r>
          </a:p>
          <a:p>
            <a:endParaRPr lang="ru-RU" dirty="0" smtClean="0"/>
          </a:p>
          <a:p>
            <a:r>
              <a:rPr lang="ru-RU" dirty="0" smtClean="0"/>
              <a:t>Фонари на Одесской вообще не зажигаются. </a:t>
            </a:r>
            <a:endParaRPr lang="ru-RU" dirty="0"/>
          </a:p>
        </p:txBody>
      </p:sp>
      <p:pic>
        <p:nvPicPr>
          <p:cNvPr id="5" name="Содержимое 4" descr="Рисунок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844824"/>
            <a:ext cx="5131781" cy="388771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Содержимое 4" descr="Рисунок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548680"/>
            <a:ext cx="2160239" cy="2880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819674"/>
          </a:xfrm>
        </p:spPr>
        <p:txBody>
          <a:bodyPr/>
          <a:lstStyle/>
          <a:p>
            <a:pPr algn="ctr"/>
            <a:r>
              <a:rPr lang="ru-RU" b="0" dirty="0" smtClean="0">
                <a:solidFill>
                  <a:schemeClr val="tx1"/>
                </a:solidFill>
              </a:rPr>
              <a:t>Фонарь Троицкого моста</a:t>
            </a:r>
            <a:endParaRPr lang="ru-RU" b="0" dirty="0">
              <a:solidFill>
                <a:schemeClr val="tx1"/>
              </a:solidFill>
            </a:endParaRPr>
          </a:p>
        </p:txBody>
      </p:sp>
      <p:pic>
        <p:nvPicPr>
          <p:cNvPr id="3" name="Рисунок 2" descr="12888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908720"/>
            <a:ext cx="3047175" cy="2014587"/>
          </a:xfrm>
          <a:prstGeom prst="rect">
            <a:avLst/>
          </a:prstGeom>
        </p:spPr>
      </p:pic>
      <p:pic>
        <p:nvPicPr>
          <p:cNvPr id="4" name="Рисунок 3" descr="Фонарь Троицкого моста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908720"/>
            <a:ext cx="3810148" cy="3933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819674"/>
          </a:xfrm>
        </p:spPr>
        <p:txBody>
          <a:bodyPr>
            <a:noAutofit/>
          </a:bodyPr>
          <a:lstStyle/>
          <a:p>
            <a:pPr algn="ctr"/>
            <a:r>
              <a:rPr lang="ru-RU" sz="2900" b="0" dirty="0" smtClean="0">
                <a:solidFill>
                  <a:schemeClr val="tx1"/>
                </a:solidFill>
              </a:rPr>
              <a:t>Фонарь на Адмиралтейской набережной</a:t>
            </a:r>
            <a:endParaRPr lang="ru-RU" sz="2900" b="0" dirty="0">
              <a:solidFill>
                <a:schemeClr val="tx1"/>
              </a:solidFill>
            </a:endParaRPr>
          </a:p>
        </p:txBody>
      </p:sp>
      <p:pic>
        <p:nvPicPr>
          <p:cNvPr id="3" name="Рисунок 2" descr="12888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44617" y="908720"/>
            <a:ext cx="2686116" cy="2014587"/>
          </a:xfrm>
          <a:prstGeom prst="rect">
            <a:avLst/>
          </a:prstGeom>
        </p:spPr>
      </p:pic>
      <p:pic>
        <p:nvPicPr>
          <p:cNvPr id="4" name="Рисунок 3" descr="Фонарь Троицкого моста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556792"/>
            <a:ext cx="4431100" cy="3323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301208"/>
            <a:ext cx="8183880" cy="504056"/>
          </a:xfrm>
        </p:spPr>
        <p:txBody>
          <a:bodyPr>
            <a:noAutofit/>
          </a:bodyPr>
          <a:lstStyle/>
          <a:p>
            <a:pPr algn="ctr"/>
            <a:r>
              <a:rPr lang="ru-RU" sz="2900" b="0" dirty="0" smtClean="0">
                <a:solidFill>
                  <a:schemeClr val="tx1"/>
                </a:solidFill>
              </a:rPr>
              <a:t>Фонарь на Итальянском мосту</a:t>
            </a:r>
            <a:endParaRPr lang="ru-RU" sz="2900" b="0" dirty="0">
              <a:solidFill>
                <a:schemeClr val="tx1"/>
              </a:solidFill>
            </a:endParaRPr>
          </a:p>
        </p:txBody>
      </p:sp>
      <p:pic>
        <p:nvPicPr>
          <p:cNvPr id="3" name="Рисунок 2" descr="12888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764704"/>
            <a:ext cx="2174970" cy="3363356"/>
          </a:xfrm>
          <a:prstGeom prst="rect">
            <a:avLst/>
          </a:prstGeom>
        </p:spPr>
      </p:pic>
      <p:pic>
        <p:nvPicPr>
          <p:cNvPr id="4" name="Рисунок 3" descr="Фонарь Троицкого моста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1052736"/>
            <a:ext cx="3135153" cy="41802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101</TotalTime>
  <Words>234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Фонари Санкт-Петербурга </vt:lpstr>
      <vt:lpstr>Первый  масляный фонарь Санкт-Петербурга</vt:lpstr>
      <vt:lpstr>Фонарщик</vt:lpstr>
      <vt:lpstr>Уличные фонари Санкт-Петербурга</vt:lpstr>
      <vt:lpstr>Газовый фонарь</vt:lpstr>
      <vt:lpstr>«Памятник Фонарю и фонарщику»  на Одесской улице в Санкт-Петербурге.</vt:lpstr>
      <vt:lpstr>Фонарь Троицкого моста</vt:lpstr>
      <vt:lpstr>Фонарь на Адмиралтейской набережной</vt:lpstr>
      <vt:lpstr>Фонарь на Итальянском мосту</vt:lpstr>
      <vt:lpstr>Фонарь-дракон и саламандры, дача Марии Клейнмихель, Каменный остров,</vt:lpstr>
      <vt:lpstr>Современные фонари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Фонари Санкт-Петербурга</dc:title>
  <dc:creator>Family</dc:creator>
  <cp:lastModifiedBy>Family</cp:lastModifiedBy>
  <cp:revision>27</cp:revision>
  <dcterms:created xsi:type="dcterms:W3CDTF">2016-05-10T20:36:14Z</dcterms:created>
  <dcterms:modified xsi:type="dcterms:W3CDTF">2017-12-15T12:12:54Z</dcterms:modified>
</cp:coreProperties>
</file>