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78" r:id="rId3"/>
    <p:sldId id="279" r:id="rId4"/>
    <p:sldId id="280" r:id="rId5"/>
    <p:sldId id="281" r:id="rId6"/>
    <p:sldId id="282" r:id="rId7"/>
    <p:sldId id="257" r:id="rId8"/>
    <p:sldId id="258" r:id="rId9"/>
    <p:sldId id="259" r:id="rId10"/>
    <p:sldId id="268" r:id="rId11"/>
    <p:sldId id="267" r:id="rId12"/>
    <p:sldId id="261" r:id="rId13"/>
    <p:sldId id="262" r:id="rId14"/>
    <p:sldId id="263" r:id="rId15"/>
    <p:sldId id="264" r:id="rId16"/>
    <p:sldId id="269" r:id="rId17"/>
    <p:sldId id="270" r:id="rId18"/>
    <p:sldId id="271" r:id="rId19"/>
    <p:sldId id="272" r:id="rId20"/>
    <p:sldId id="273"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0289E70-B0E7-496F-984B-1308696AAAD2}" type="datetimeFigureOut">
              <a:rPr lang="ru-RU" smtClean="0"/>
              <a:pPr/>
              <a:t>15.12.2017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3A0A7C-3D9A-4221-83D8-F4FF17EEB74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289E70-B0E7-496F-984B-1308696AAAD2}" type="datetimeFigureOut">
              <a:rPr lang="ru-RU" smtClean="0"/>
              <a:pPr/>
              <a:t>15.12.2017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3A0A7C-3D9A-4221-83D8-F4FF17EEB74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амка 1"/>
          <p:cNvSpPr/>
          <p:nvPr/>
        </p:nvSpPr>
        <p:spPr>
          <a:xfrm>
            <a:off x="1785918" y="1571612"/>
            <a:ext cx="5572164" cy="3500462"/>
          </a:xfrm>
          <a:prstGeom prst="fram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 name="TextBox 2"/>
          <p:cNvSpPr txBox="1"/>
          <p:nvPr/>
        </p:nvSpPr>
        <p:spPr>
          <a:xfrm>
            <a:off x="2357422" y="2071678"/>
            <a:ext cx="4429156" cy="3170099"/>
          </a:xfrm>
          <a:prstGeom prst="rect">
            <a:avLst/>
          </a:prstGeom>
          <a:noFill/>
        </p:spPr>
        <p:txBody>
          <a:bodyPr wrap="square" rtlCol="0">
            <a:spAutoFit/>
          </a:bodyPr>
          <a:lstStyle/>
          <a:p>
            <a:r>
              <a:rPr lang="ru-RU" sz="4000" b="1" dirty="0" smtClean="0">
                <a:solidFill>
                  <a:srgbClr val="C00000"/>
                </a:solidFill>
              </a:rPr>
              <a:t>  Индивидуальные</a:t>
            </a:r>
          </a:p>
          <a:p>
            <a:r>
              <a:rPr lang="ru-RU" sz="4000" b="1" dirty="0" smtClean="0">
                <a:solidFill>
                  <a:srgbClr val="C00000"/>
                </a:solidFill>
              </a:rPr>
              <a:t>       и семейные</a:t>
            </a:r>
          </a:p>
          <a:p>
            <a:r>
              <a:rPr lang="ru-RU" sz="4000" b="1" dirty="0" smtClean="0">
                <a:solidFill>
                  <a:srgbClr val="C00000"/>
                </a:solidFill>
              </a:rPr>
              <a:t>      </a:t>
            </a:r>
            <a:r>
              <a:rPr lang="ru-RU" sz="4000" b="1" dirty="0" smtClean="0">
                <a:solidFill>
                  <a:srgbClr val="C00000"/>
                </a:solidFill>
              </a:rPr>
              <a:t>развлечения,</a:t>
            </a:r>
            <a:endParaRPr lang="ru-RU" sz="4000" b="1" dirty="0" smtClean="0">
              <a:solidFill>
                <a:srgbClr val="C00000"/>
              </a:solidFill>
            </a:endParaRPr>
          </a:p>
          <a:p>
            <a:r>
              <a:rPr lang="ru-RU" sz="4000" b="1" dirty="0" smtClean="0">
                <a:solidFill>
                  <a:srgbClr val="C00000"/>
                </a:solidFill>
              </a:rPr>
              <a:t>             хобби.</a:t>
            </a:r>
          </a:p>
          <a:p>
            <a:r>
              <a:rPr lang="ru-RU" sz="4000" b="1" dirty="0" smtClean="0">
                <a:solidFill>
                  <a:srgbClr val="C00000"/>
                </a:solidFill>
              </a:rPr>
              <a:t>               </a:t>
            </a:r>
            <a:endParaRPr lang="ru-RU" sz="4000" b="1" dirty="0">
              <a:solidFill>
                <a:srgbClr val="C00000"/>
              </a:solidFill>
            </a:endParaRPr>
          </a:p>
        </p:txBody>
      </p:sp>
      <p:sp>
        <p:nvSpPr>
          <p:cNvPr id="4" name="TextBox 3"/>
          <p:cNvSpPr txBox="1"/>
          <p:nvPr/>
        </p:nvSpPr>
        <p:spPr>
          <a:xfrm>
            <a:off x="1785918" y="5643578"/>
            <a:ext cx="5572164" cy="830997"/>
          </a:xfrm>
          <a:prstGeom prst="rect">
            <a:avLst/>
          </a:prstGeom>
          <a:noFill/>
        </p:spPr>
        <p:txBody>
          <a:bodyPr wrap="square" rtlCol="0">
            <a:spAutoFit/>
          </a:bodyPr>
          <a:lstStyle/>
          <a:p>
            <a:r>
              <a:rPr lang="ru-RU" sz="2400" b="1" dirty="0" smtClean="0">
                <a:solidFill>
                  <a:srgbClr val="C00000"/>
                </a:solidFill>
              </a:rPr>
              <a:t>               Обществознание. 5 класс.</a:t>
            </a:r>
          </a:p>
          <a:p>
            <a:r>
              <a:rPr lang="ru-RU" sz="2400" b="1" dirty="0" smtClean="0">
                <a:solidFill>
                  <a:srgbClr val="C00000"/>
                </a:solidFill>
              </a:rPr>
              <a:t>        </a:t>
            </a:r>
            <a:r>
              <a:rPr lang="ru-RU" sz="2400" b="1" dirty="0" err="1" smtClean="0">
                <a:solidFill>
                  <a:srgbClr val="C00000"/>
                </a:solidFill>
              </a:rPr>
              <a:t>Курносов</a:t>
            </a:r>
            <a:r>
              <a:rPr lang="ru-RU" sz="2400" b="1" dirty="0" smtClean="0">
                <a:solidFill>
                  <a:srgbClr val="C00000"/>
                </a:solidFill>
              </a:rPr>
              <a:t> Ю. Б. – учитель истории.</a:t>
            </a:r>
            <a:endParaRPr lang="ru-RU" sz="2400" b="1" dirty="0">
              <a:solidFill>
                <a:srgbClr val="C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2428860" y="0"/>
            <a:ext cx="6715140"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Поездки</a:t>
            </a:r>
            <a:endParaRPr kumimoji="0" lang="ru-RU" sz="2400" b="1"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автостопом</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заграничные</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на море</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туристические</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Показы и продажа животных</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Прогулка в парке</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Прыжки с парашютом</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Религиозные собрания</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Рестораны и кафе</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Рыбалка</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Сауны и бани</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Сноуборд</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Соборы и церкви</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Спорт</a:t>
            </a:r>
            <a:endParaRPr kumimoji="0" lang="ru-RU" sz="2400" b="1"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Баскетбол</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p:txBody>
      </p:sp>
      <p:pic>
        <p:nvPicPr>
          <p:cNvPr id="1026" name="Picture 2" descr="C:\Documents and Settings\user\Рабочий стол\HiRes_Legion-Media-_shutterstock_134119298-1024x687.jpg"/>
          <p:cNvPicPr>
            <a:picLocks noChangeAspect="1" noChangeArrowheads="1"/>
          </p:cNvPicPr>
          <p:nvPr/>
        </p:nvPicPr>
        <p:blipFill>
          <a:blip r:embed="rId2" cstate="print"/>
          <a:srcRect/>
          <a:stretch>
            <a:fillRect/>
          </a:stretch>
        </p:blipFill>
        <p:spPr bwMode="auto">
          <a:xfrm>
            <a:off x="1" y="2500307"/>
            <a:ext cx="2428860" cy="1629536"/>
          </a:xfrm>
          <a:prstGeom prst="rect">
            <a:avLst/>
          </a:prstGeom>
          <a:noFill/>
        </p:spPr>
      </p:pic>
      <p:pic>
        <p:nvPicPr>
          <p:cNvPr id="1027" name="Picture 3" descr="C:\Documents and Settings\user\Рабочий стол\HiRes_Legion-Media-_shutterstock_134119298-1024x687.jpg"/>
          <p:cNvPicPr>
            <a:picLocks noChangeAspect="1" noChangeArrowheads="1"/>
          </p:cNvPicPr>
          <p:nvPr/>
        </p:nvPicPr>
        <p:blipFill>
          <a:blip r:embed="rId3" cstate="print"/>
          <a:srcRect/>
          <a:stretch>
            <a:fillRect/>
          </a:stretch>
        </p:blipFill>
        <p:spPr bwMode="auto">
          <a:xfrm flipH="1">
            <a:off x="6694959" y="2428868"/>
            <a:ext cx="2449040" cy="1643074"/>
          </a:xfrm>
          <a:prstGeom prst="rect">
            <a:avLst/>
          </a:prstGeom>
          <a:noFill/>
        </p:spPr>
      </p:pic>
      <p:pic>
        <p:nvPicPr>
          <p:cNvPr id="2" name="Picture 2" descr="C:\Documents and Settings\user\Рабочий стол\7629452.jpg"/>
          <p:cNvPicPr>
            <a:picLocks noChangeAspect="1" noChangeArrowheads="1"/>
          </p:cNvPicPr>
          <p:nvPr/>
        </p:nvPicPr>
        <p:blipFill>
          <a:blip r:embed="rId4"/>
          <a:srcRect/>
          <a:stretch>
            <a:fillRect/>
          </a:stretch>
        </p:blipFill>
        <p:spPr bwMode="auto">
          <a:xfrm>
            <a:off x="285720" y="4429132"/>
            <a:ext cx="1971454" cy="2119313"/>
          </a:xfrm>
          <a:prstGeom prst="rect">
            <a:avLst/>
          </a:prstGeom>
          <a:noFill/>
        </p:spPr>
      </p:pic>
      <p:pic>
        <p:nvPicPr>
          <p:cNvPr id="3" name="Picture 3" descr="C:\Documents and Settings\user\Рабочий стол\7629452.jpg"/>
          <p:cNvPicPr>
            <a:picLocks noChangeAspect="1" noChangeArrowheads="1"/>
          </p:cNvPicPr>
          <p:nvPr/>
        </p:nvPicPr>
        <p:blipFill>
          <a:blip r:embed="rId4"/>
          <a:srcRect/>
          <a:stretch>
            <a:fillRect/>
          </a:stretch>
        </p:blipFill>
        <p:spPr bwMode="auto">
          <a:xfrm flipH="1">
            <a:off x="6858016" y="4357694"/>
            <a:ext cx="1976984" cy="212525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3143240" y="0"/>
            <a:ext cx="600076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Волейбол</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Теннис</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Футбол</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Хоккей</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Танцевальные клубы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Театры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Цирк</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p:txBody>
      </p:sp>
      <p:pic>
        <p:nvPicPr>
          <p:cNvPr id="2050" name="Picture 2" descr="C:\Documents and Settings\user\Рабочий стол\2-2.jpg"/>
          <p:cNvPicPr>
            <a:picLocks noChangeAspect="1" noChangeArrowheads="1"/>
          </p:cNvPicPr>
          <p:nvPr/>
        </p:nvPicPr>
        <p:blipFill>
          <a:blip r:embed="rId2"/>
          <a:srcRect/>
          <a:stretch>
            <a:fillRect/>
          </a:stretch>
        </p:blipFill>
        <p:spPr bwMode="auto">
          <a:xfrm>
            <a:off x="2357422" y="3571876"/>
            <a:ext cx="4332881" cy="2890843"/>
          </a:xfrm>
          <a:prstGeom prst="rect">
            <a:avLst/>
          </a:prstGeom>
          <a:noFill/>
        </p:spPr>
      </p:pic>
      <p:pic>
        <p:nvPicPr>
          <p:cNvPr id="1026" name="Picture 2" descr="C:\Documents and Settings\user\Рабочий стол\Курносов Ю.Б\computer_dude.jpeg"/>
          <p:cNvPicPr>
            <a:picLocks noChangeAspect="1" noChangeArrowheads="1"/>
          </p:cNvPicPr>
          <p:nvPr/>
        </p:nvPicPr>
        <p:blipFill>
          <a:blip r:embed="rId3"/>
          <a:srcRect/>
          <a:stretch>
            <a:fillRect/>
          </a:stretch>
        </p:blipFill>
        <p:spPr bwMode="auto">
          <a:xfrm>
            <a:off x="142844" y="285728"/>
            <a:ext cx="2571767" cy="3233080"/>
          </a:xfrm>
          <a:prstGeom prst="rect">
            <a:avLst/>
          </a:prstGeom>
          <a:noFill/>
        </p:spPr>
      </p:pic>
      <p:pic>
        <p:nvPicPr>
          <p:cNvPr id="1027" name="Picture 3" descr="C:\Documents and Settings\user\Рабочий стол\Курносов Ю.Б\computer_dude.jpeg"/>
          <p:cNvPicPr>
            <a:picLocks noChangeAspect="1" noChangeArrowheads="1"/>
          </p:cNvPicPr>
          <p:nvPr/>
        </p:nvPicPr>
        <p:blipFill>
          <a:blip r:embed="rId3"/>
          <a:srcRect/>
          <a:stretch>
            <a:fillRect/>
          </a:stretch>
        </p:blipFill>
        <p:spPr bwMode="auto">
          <a:xfrm flipH="1">
            <a:off x="6286512" y="285728"/>
            <a:ext cx="2757621" cy="321471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1475502978_prew.jpg"/>
          <p:cNvPicPr>
            <a:picLocks noChangeAspect="1" noChangeArrowheads="1"/>
          </p:cNvPicPr>
          <p:nvPr/>
        </p:nvPicPr>
        <p:blipFill>
          <a:blip r:embed="rId2"/>
          <a:srcRect/>
          <a:stretch>
            <a:fillRect/>
          </a:stretch>
        </p:blipFill>
        <p:spPr bwMode="auto">
          <a:xfrm>
            <a:off x="1038225" y="981075"/>
            <a:ext cx="7067550" cy="4895850"/>
          </a:xfrm>
          <a:prstGeom prst="rect">
            <a:avLst/>
          </a:prstGeom>
          <a:noFill/>
        </p:spPr>
      </p:pic>
      <p:sp>
        <p:nvSpPr>
          <p:cNvPr id="3" name="TextBox 2"/>
          <p:cNvSpPr txBox="1"/>
          <p:nvPr/>
        </p:nvSpPr>
        <p:spPr>
          <a:xfrm>
            <a:off x="285720" y="285728"/>
            <a:ext cx="8858280" cy="6555641"/>
          </a:xfrm>
          <a:prstGeom prst="rect">
            <a:avLst/>
          </a:prstGeom>
          <a:noFill/>
        </p:spPr>
        <p:txBody>
          <a:bodyPr wrap="square" rtlCol="0">
            <a:spAutoFit/>
          </a:bodyPr>
          <a:lstStyle/>
          <a:p>
            <a:r>
              <a:rPr lang="ru-RU" sz="2800" b="1" dirty="0" smtClean="0"/>
              <a:t>                             Просмотр телепередач</a:t>
            </a:r>
          </a:p>
          <a:p>
            <a:endParaRPr lang="ru-RU" sz="2800" b="1" dirty="0" smtClean="0"/>
          </a:p>
          <a:p>
            <a:endParaRPr lang="ru-RU" sz="2800" b="1" dirty="0" smtClean="0"/>
          </a:p>
          <a:p>
            <a:endParaRPr lang="ru-RU" sz="2800" b="1" dirty="0" smtClean="0"/>
          </a:p>
          <a:p>
            <a:endParaRPr lang="ru-RU" sz="2800" b="1" dirty="0" smtClean="0"/>
          </a:p>
          <a:p>
            <a:endParaRPr lang="ru-RU" sz="2800" b="1" dirty="0" smtClean="0"/>
          </a:p>
          <a:p>
            <a:endParaRPr lang="ru-RU" sz="2800" b="1" dirty="0" smtClean="0"/>
          </a:p>
          <a:p>
            <a:endParaRPr lang="ru-RU" sz="2800" b="1" dirty="0" smtClean="0"/>
          </a:p>
          <a:p>
            <a:endParaRPr lang="ru-RU" sz="2800" b="1" dirty="0" smtClean="0"/>
          </a:p>
          <a:p>
            <a:endParaRPr lang="ru-RU" sz="2800" b="1" dirty="0" smtClean="0"/>
          </a:p>
          <a:p>
            <a:endParaRPr lang="ru-RU" sz="2800" b="1" dirty="0" smtClean="0"/>
          </a:p>
          <a:p>
            <a:endParaRPr lang="ru-RU" sz="2800" b="1" dirty="0" smtClean="0"/>
          </a:p>
          <a:p>
            <a:endParaRPr lang="ru-RU" sz="2800" b="1" dirty="0" smtClean="0"/>
          </a:p>
          <a:p>
            <a:r>
              <a:rPr lang="ru-RU" sz="2800" b="1" dirty="0" smtClean="0"/>
              <a:t>  Какие существуют жанры художественных фильмов?</a:t>
            </a:r>
          </a:p>
          <a:p>
            <a:r>
              <a:rPr lang="ru-RU" sz="2800" b="1" dirty="0" smtClean="0"/>
              <a:t>        О чем вы смотрите документальные фильмы ?</a:t>
            </a:r>
            <a:endParaRPr lang="ru-RU" sz="2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спорт.jpg"/>
          <p:cNvPicPr>
            <a:picLocks noChangeAspect="1" noChangeArrowheads="1"/>
          </p:cNvPicPr>
          <p:nvPr/>
        </p:nvPicPr>
        <p:blipFill>
          <a:blip r:embed="rId2"/>
          <a:srcRect/>
          <a:stretch>
            <a:fillRect/>
          </a:stretch>
        </p:blipFill>
        <p:spPr bwMode="auto">
          <a:xfrm>
            <a:off x="1138238" y="619125"/>
            <a:ext cx="6867525" cy="5619750"/>
          </a:xfrm>
          <a:prstGeom prst="rect">
            <a:avLst/>
          </a:prstGeom>
          <a:noFill/>
        </p:spPr>
      </p:pic>
      <p:sp>
        <p:nvSpPr>
          <p:cNvPr id="3" name="TextBox 2"/>
          <p:cNvSpPr txBox="1"/>
          <p:nvPr/>
        </p:nvSpPr>
        <p:spPr>
          <a:xfrm>
            <a:off x="285720" y="0"/>
            <a:ext cx="8643998" cy="6740307"/>
          </a:xfrm>
          <a:prstGeom prst="rect">
            <a:avLst/>
          </a:prstGeom>
          <a:noFill/>
        </p:spPr>
        <p:txBody>
          <a:bodyPr wrap="square" rtlCol="0">
            <a:spAutoFit/>
          </a:bodyPr>
          <a:lstStyle/>
          <a:p>
            <a:r>
              <a:rPr lang="ru-RU" sz="2400" b="1" dirty="0" smtClean="0"/>
              <a:t>           Какие виды спорта вы знаете ? Чем полезен спорт ?</a:t>
            </a:r>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r>
              <a:rPr lang="ru-RU" sz="2400" b="1" dirty="0" smtClean="0"/>
              <a:t>              В какие спортивные игры можно играть в семье ?</a:t>
            </a:r>
            <a:endParaRPr lang="ru-RU" sz="2400"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116377.jpg"/>
          <p:cNvPicPr>
            <a:picLocks noChangeAspect="1" noChangeArrowheads="1"/>
          </p:cNvPicPr>
          <p:nvPr/>
        </p:nvPicPr>
        <p:blipFill>
          <a:blip r:embed="rId2"/>
          <a:srcRect/>
          <a:stretch>
            <a:fillRect/>
          </a:stretch>
        </p:blipFill>
        <p:spPr bwMode="auto">
          <a:xfrm>
            <a:off x="857224" y="1142984"/>
            <a:ext cx="7453298" cy="4229747"/>
          </a:xfrm>
          <a:prstGeom prst="rect">
            <a:avLst/>
          </a:prstGeom>
          <a:noFill/>
        </p:spPr>
      </p:pic>
      <p:sp>
        <p:nvSpPr>
          <p:cNvPr id="3" name="TextBox 2"/>
          <p:cNvSpPr txBox="1"/>
          <p:nvPr/>
        </p:nvSpPr>
        <p:spPr>
          <a:xfrm>
            <a:off x="285720" y="214290"/>
            <a:ext cx="8572560" cy="6370975"/>
          </a:xfrm>
          <a:prstGeom prst="rect">
            <a:avLst/>
          </a:prstGeom>
          <a:noFill/>
        </p:spPr>
        <p:txBody>
          <a:bodyPr wrap="square" rtlCol="0">
            <a:spAutoFit/>
          </a:bodyPr>
          <a:lstStyle/>
          <a:p>
            <a:r>
              <a:rPr lang="ru-RU" sz="2400" b="1" dirty="0" smtClean="0"/>
              <a:t>            Какие физические и душевные качества человека</a:t>
            </a:r>
          </a:p>
          <a:p>
            <a:r>
              <a:rPr lang="ru-RU" sz="2400" b="1" dirty="0" smtClean="0"/>
              <a:t>                                          воспитывает спорт?</a:t>
            </a:r>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r>
              <a:rPr lang="ru-RU" sz="2400" b="1" dirty="0" smtClean="0"/>
              <a:t>       Как к спорту относятся ваши родные, какие спортивные</a:t>
            </a:r>
          </a:p>
          <a:p>
            <a:r>
              <a:rPr lang="ru-RU" sz="2400" b="1" dirty="0" smtClean="0"/>
              <a:t>                            передачи смотрят в вашей семье ?</a:t>
            </a:r>
            <a:endParaRPr lang="ru-RU" sz="24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BI-FxoQCev4рис.jpg"/>
          <p:cNvPicPr>
            <a:picLocks noChangeAspect="1" noChangeArrowheads="1"/>
          </p:cNvPicPr>
          <p:nvPr/>
        </p:nvPicPr>
        <p:blipFill>
          <a:blip r:embed="rId2"/>
          <a:srcRect/>
          <a:stretch>
            <a:fillRect/>
          </a:stretch>
        </p:blipFill>
        <p:spPr bwMode="auto">
          <a:xfrm>
            <a:off x="1695450" y="1509713"/>
            <a:ext cx="5753100" cy="3838575"/>
          </a:xfrm>
          <a:prstGeom prst="rect">
            <a:avLst/>
          </a:prstGeom>
          <a:noFill/>
        </p:spPr>
      </p:pic>
      <p:sp>
        <p:nvSpPr>
          <p:cNvPr id="3" name="TextBox 2"/>
          <p:cNvSpPr txBox="1"/>
          <p:nvPr/>
        </p:nvSpPr>
        <p:spPr>
          <a:xfrm>
            <a:off x="428596" y="357166"/>
            <a:ext cx="8286808" cy="5632311"/>
          </a:xfrm>
          <a:prstGeom prst="rect">
            <a:avLst/>
          </a:prstGeom>
          <a:noFill/>
        </p:spPr>
        <p:txBody>
          <a:bodyPr wrap="square" rtlCol="0">
            <a:spAutoFit/>
          </a:bodyPr>
          <a:lstStyle/>
          <a:p>
            <a:r>
              <a:rPr lang="ru-RU" sz="2400" b="1" dirty="0" smtClean="0"/>
              <a:t>        Что такое искусство ? Перечислите его направления.</a:t>
            </a:r>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r>
              <a:rPr lang="ru-RU" sz="2400" b="1" dirty="0" smtClean="0"/>
              <a:t>                       Какие жанры живописи вам известны ?</a:t>
            </a:r>
            <a:endParaRPr lang="ru-RU" sz="2400" b="1" dirty="0"/>
          </a:p>
        </p:txBody>
      </p:sp>
      <p:sp>
        <p:nvSpPr>
          <p:cNvPr id="4" name="TextBox 3"/>
          <p:cNvSpPr txBox="1"/>
          <p:nvPr/>
        </p:nvSpPr>
        <p:spPr>
          <a:xfrm>
            <a:off x="785786" y="785794"/>
            <a:ext cx="7643866" cy="523220"/>
          </a:xfrm>
          <a:prstGeom prst="rect">
            <a:avLst/>
          </a:prstGeom>
          <a:noFill/>
        </p:spPr>
        <p:txBody>
          <a:bodyPr wrap="square" rtlCol="0">
            <a:spAutoFit/>
          </a:bodyPr>
          <a:lstStyle/>
          <a:p>
            <a:r>
              <a:rPr lang="ru-RU" sz="2800" dirty="0" smtClean="0"/>
              <a:t>       </a:t>
            </a:r>
            <a:r>
              <a:rPr lang="ru-RU" sz="2800" b="1" dirty="0" smtClean="0"/>
              <a:t>Ч</a:t>
            </a:r>
            <a:r>
              <a:rPr lang="ru-RU" sz="2400" b="1" dirty="0" smtClean="0"/>
              <a:t>то испытывает человек, изображая природу ?</a:t>
            </a:r>
            <a:endParaRPr lang="ru-RU" sz="2800" dirty="0"/>
          </a:p>
        </p:txBody>
      </p:sp>
      <p:sp>
        <p:nvSpPr>
          <p:cNvPr id="5" name="TextBox 4"/>
          <p:cNvSpPr txBox="1"/>
          <p:nvPr/>
        </p:nvSpPr>
        <p:spPr>
          <a:xfrm>
            <a:off x="571472" y="6000768"/>
            <a:ext cx="7929618" cy="461665"/>
          </a:xfrm>
          <a:prstGeom prst="rect">
            <a:avLst/>
          </a:prstGeom>
          <a:noFill/>
        </p:spPr>
        <p:txBody>
          <a:bodyPr wrap="square" rtlCol="0">
            <a:spAutoFit/>
          </a:bodyPr>
          <a:lstStyle/>
          <a:p>
            <a:r>
              <a:rPr lang="ru-RU" sz="2400" b="1" dirty="0" smtClean="0"/>
              <a:t>                      Назовите известных вам художников.</a:t>
            </a:r>
            <a:endParaRPr lang="ru-RU" sz="24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рис.jpg"/>
          <p:cNvPicPr>
            <a:picLocks noChangeAspect="1" noChangeArrowheads="1"/>
          </p:cNvPicPr>
          <p:nvPr/>
        </p:nvPicPr>
        <p:blipFill>
          <a:blip r:embed="rId2"/>
          <a:srcRect/>
          <a:stretch>
            <a:fillRect/>
          </a:stretch>
        </p:blipFill>
        <p:spPr bwMode="auto">
          <a:xfrm>
            <a:off x="762000" y="571500"/>
            <a:ext cx="7620000" cy="5715000"/>
          </a:xfrm>
          <a:prstGeom prst="rect">
            <a:avLst/>
          </a:prstGeom>
          <a:noFill/>
        </p:spPr>
      </p:pic>
      <p:sp>
        <p:nvSpPr>
          <p:cNvPr id="3" name="TextBox 2"/>
          <p:cNvSpPr txBox="1"/>
          <p:nvPr/>
        </p:nvSpPr>
        <p:spPr>
          <a:xfrm>
            <a:off x="714348" y="0"/>
            <a:ext cx="7715304" cy="6740307"/>
          </a:xfrm>
          <a:prstGeom prst="rect">
            <a:avLst/>
          </a:prstGeom>
          <a:noFill/>
        </p:spPr>
        <p:txBody>
          <a:bodyPr wrap="square" rtlCol="0">
            <a:spAutoFit/>
          </a:bodyPr>
          <a:lstStyle/>
          <a:p>
            <a:r>
              <a:rPr lang="ru-RU" sz="2400" b="1" dirty="0" smtClean="0"/>
              <a:t>                  Чем привлекает людей рисование ?</a:t>
            </a:r>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r>
              <a:rPr lang="ru-RU" sz="2400" b="1" dirty="0" smtClean="0"/>
              <a:t>                 Что вам лучше нравится изображать ?</a:t>
            </a:r>
            <a:endParaRPr lang="ru-RU" sz="24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монет..jpg"/>
          <p:cNvPicPr>
            <a:picLocks noChangeAspect="1" noChangeArrowheads="1"/>
          </p:cNvPicPr>
          <p:nvPr/>
        </p:nvPicPr>
        <p:blipFill>
          <a:blip r:embed="rId2"/>
          <a:srcRect/>
          <a:stretch>
            <a:fillRect/>
          </a:stretch>
        </p:blipFill>
        <p:spPr bwMode="auto">
          <a:xfrm>
            <a:off x="1476375" y="1366838"/>
            <a:ext cx="6191250" cy="4124325"/>
          </a:xfrm>
          <a:prstGeom prst="rect">
            <a:avLst/>
          </a:prstGeom>
          <a:noFill/>
        </p:spPr>
      </p:pic>
      <p:sp>
        <p:nvSpPr>
          <p:cNvPr id="3" name="TextBox 2"/>
          <p:cNvSpPr txBox="1"/>
          <p:nvPr/>
        </p:nvSpPr>
        <p:spPr>
          <a:xfrm>
            <a:off x="142844" y="285728"/>
            <a:ext cx="9001156" cy="6001643"/>
          </a:xfrm>
          <a:prstGeom prst="rect">
            <a:avLst/>
          </a:prstGeom>
          <a:noFill/>
        </p:spPr>
        <p:txBody>
          <a:bodyPr wrap="square" rtlCol="0">
            <a:spAutoFit/>
          </a:bodyPr>
          <a:lstStyle/>
          <a:p>
            <a:r>
              <a:rPr lang="ru-RU" sz="2400" b="1" dirty="0" smtClean="0"/>
              <a:t>                Какие виды коллекционирования вам известны?</a:t>
            </a:r>
          </a:p>
          <a:p>
            <a:r>
              <a:rPr lang="ru-RU" sz="2400" b="1" dirty="0" smtClean="0"/>
              <a:t>              Как называется данный вид коллекционирования ?</a:t>
            </a:r>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r>
              <a:rPr lang="ru-RU" sz="2400" b="1" dirty="0" smtClean="0"/>
              <a:t>   Какие сведения можно узнать по надписям на этих предметах ?  </a:t>
            </a:r>
            <a:endParaRPr lang="ru-RU" sz="24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марки.jpg"/>
          <p:cNvPicPr>
            <a:picLocks noChangeAspect="1" noChangeArrowheads="1"/>
          </p:cNvPicPr>
          <p:nvPr/>
        </p:nvPicPr>
        <p:blipFill>
          <a:blip r:embed="rId2"/>
          <a:srcRect/>
          <a:stretch>
            <a:fillRect/>
          </a:stretch>
        </p:blipFill>
        <p:spPr bwMode="auto">
          <a:xfrm>
            <a:off x="127000" y="95250"/>
            <a:ext cx="8890000" cy="6667500"/>
          </a:xfrm>
          <a:prstGeom prst="rect">
            <a:avLst/>
          </a:prstGeom>
          <a:noFill/>
        </p:spPr>
      </p:pic>
      <p:sp>
        <p:nvSpPr>
          <p:cNvPr id="3" name="TextBox 2"/>
          <p:cNvSpPr txBox="1"/>
          <p:nvPr/>
        </p:nvSpPr>
        <p:spPr>
          <a:xfrm>
            <a:off x="642910" y="2857496"/>
            <a:ext cx="8286808" cy="3785652"/>
          </a:xfrm>
          <a:prstGeom prst="rect">
            <a:avLst/>
          </a:prstGeom>
          <a:noFill/>
        </p:spPr>
        <p:txBody>
          <a:bodyPr wrap="square" rtlCol="0">
            <a:spAutoFit/>
          </a:bodyPr>
          <a:lstStyle/>
          <a:p>
            <a:r>
              <a:rPr lang="ru-RU" sz="2400" b="1" dirty="0" smtClean="0">
                <a:solidFill>
                  <a:srgbClr val="FF0000"/>
                </a:solidFill>
              </a:rPr>
              <a:t>         Как называется этот вид коллекционирования ?</a:t>
            </a:r>
          </a:p>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endParaRPr lang="ru-RU" sz="2400" b="1" dirty="0" smtClean="0">
              <a:solidFill>
                <a:srgbClr val="FF0000"/>
              </a:solidFill>
            </a:endParaRPr>
          </a:p>
          <a:p>
            <a:r>
              <a:rPr lang="ru-RU" sz="2400" b="1" dirty="0" smtClean="0">
                <a:solidFill>
                  <a:srgbClr val="FF0000"/>
                </a:solidFill>
              </a:rPr>
              <a:t>    Какие темы бывают отражены на данных предметах ?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значки.jpg"/>
          <p:cNvPicPr>
            <a:picLocks noChangeAspect="1" noChangeArrowheads="1"/>
          </p:cNvPicPr>
          <p:nvPr/>
        </p:nvPicPr>
        <p:blipFill>
          <a:blip r:embed="rId2"/>
          <a:srcRect/>
          <a:stretch>
            <a:fillRect/>
          </a:stretch>
        </p:blipFill>
        <p:spPr bwMode="auto">
          <a:xfrm>
            <a:off x="1238250" y="928688"/>
            <a:ext cx="6667500" cy="5000625"/>
          </a:xfrm>
          <a:prstGeom prst="rect">
            <a:avLst/>
          </a:prstGeom>
          <a:noFill/>
        </p:spPr>
      </p:pic>
      <p:sp>
        <p:nvSpPr>
          <p:cNvPr id="3" name="TextBox 2"/>
          <p:cNvSpPr txBox="1"/>
          <p:nvPr/>
        </p:nvSpPr>
        <p:spPr>
          <a:xfrm>
            <a:off x="0" y="285728"/>
            <a:ext cx="9144000" cy="6370975"/>
          </a:xfrm>
          <a:prstGeom prst="rect">
            <a:avLst/>
          </a:prstGeom>
          <a:noFill/>
        </p:spPr>
        <p:txBody>
          <a:bodyPr wrap="square" rtlCol="0">
            <a:spAutoFit/>
          </a:bodyPr>
          <a:lstStyle/>
          <a:p>
            <a:r>
              <a:rPr lang="ru-RU" sz="2400" b="1" dirty="0" smtClean="0"/>
              <a:t>                              На какие темы выпускаются значки ?</a:t>
            </a:r>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r>
              <a:rPr lang="ru-RU" sz="2400" b="1" dirty="0" smtClean="0"/>
              <a:t>          Определите по надписям и изображениям 7 тем значков.</a:t>
            </a:r>
            <a:endParaRPr lang="ru-RU" sz="24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214282" y="357166"/>
            <a:ext cx="878687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Практически у каждого человека есть какое-либо хобби или увлечение. Иметь хобби </a:t>
            </a:r>
            <a:r>
              <a:rPr kumimoji="0" lang="ru-RU" sz="2000" b="1"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0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значит, заниматься тем, что действительно нравится. А человек, занимающийся любимым делом счастлив в душе. Значит, он наименее агрессивен и бесполезен для общества, потому как все его эмоции направлены на определенную деятельность, а не на окружающих.</a:t>
            </a:r>
            <a:endParaRPr kumimoji="0" lang="ru-RU" sz="2000" b="1"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222222"/>
                </a:solidFill>
                <a:effectLst/>
                <a:latin typeface="Arial" pitchFamily="34" charset="0"/>
                <a:ea typeface="Times New Roman" pitchFamily="18" charset="0"/>
                <a:cs typeface="Arial" pitchFamily="34" charset="0"/>
              </a:rPr>
              <a:t>                       Разновидности деятельности.</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Если хобби связано со спортом </a:t>
            </a:r>
            <a:r>
              <a:rPr kumimoji="0" lang="ru-RU" sz="2400" b="1"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это хорошо вдвойне: масса плюсов как для организма, так и для душевного равновесия. То есть обычно, когда человек устает, например, на работе, он становится раздражительным, разбитым от физической и моральной нагрузки. В случае с хобби не так. Изнурительные занятия в спортивном зале кажутся наслаждением, хоть и затрачивается больше сил и энергии, чем, например, во время работы в офисе. Потому </a:t>
            </a:r>
            <a:r>
              <a:rPr kumimoji="0" lang="ru-RU" sz="24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что, спорт </a:t>
            </a: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человеку нравится, а нудная бумажная работа </a:t>
            </a:r>
            <a:r>
              <a:rPr kumimoji="0" lang="ru-RU" sz="2400" b="1" i="0" u="none" strike="noStrike" cap="none" normalizeH="0" baseline="0" dirty="0" smtClean="0">
                <a:ln>
                  <a:noFill/>
                </a:ln>
                <a:solidFill>
                  <a:srgbClr val="000000"/>
                </a:solidFill>
                <a:effectLst/>
                <a:latin typeface="Calibri"/>
                <a:ea typeface="Times New Roman" pitchFamily="18" charset="0"/>
                <a:cs typeface="Arial" pitchFamily="34" charset="0"/>
              </a:rPr>
              <a:t>–</a:t>
            </a: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нет.</a:t>
            </a:r>
            <a:endParaRPr kumimoji="0" lang="ru-RU" sz="24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Znaki-s-gerbami-gorodov-sssr.jpg"/>
          <p:cNvPicPr>
            <a:picLocks noChangeAspect="1" noChangeArrowheads="1"/>
          </p:cNvPicPr>
          <p:nvPr/>
        </p:nvPicPr>
        <p:blipFill>
          <a:blip r:embed="rId2"/>
          <a:srcRect/>
          <a:stretch>
            <a:fillRect/>
          </a:stretch>
        </p:blipFill>
        <p:spPr bwMode="auto">
          <a:xfrm>
            <a:off x="1524000" y="1143000"/>
            <a:ext cx="6096000" cy="4572000"/>
          </a:xfrm>
          <a:prstGeom prst="rect">
            <a:avLst/>
          </a:prstGeom>
          <a:noFill/>
        </p:spPr>
      </p:pic>
      <p:sp>
        <p:nvSpPr>
          <p:cNvPr id="3" name="TextBox 2"/>
          <p:cNvSpPr txBox="1"/>
          <p:nvPr/>
        </p:nvSpPr>
        <p:spPr>
          <a:xfrm>
            <a:off x="285720" y="428604"/>
            <a:ext cx="8572560" cy="6001643"/>
          </a:xfrm>
          <a:prstGeom prst="rect">
            <a:avLst/>
          </a:prstGeom>
          <a:noFill/>
        </p:spPr>
        <p:txBody>
          <a:bodyPr wrap="square" rtlCol="0">
            <a:spAutoFit/>
          </a:bodyPr>
          <a:lstStyle/>
          <a:p>
            <a:r>
              <a:rPr lang="ru-RU" sz="2400" b="1" dirty="0" smtClean="0"/>
              <a:t>                      На какую тему  коллекция этих значков ?</a:t>
            </a:r>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endParaRPr lang="ru-RU" sz="2400" b="1" dirty="0" smtClean="0"/>
          </a:p>
          <a:p>
            <a:r>
              <a:rPr lang="ru-RU" sz="2400" b="1" dirty="0" smtClean="0"/>
              <a:t>    Назовите некоторые города, чьи гербы здесь изображены.</a:t>
            </a:r>
            <a:endParaRPr lang="ru-RU" sz="24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user\Рабочий стол\609672.jpg"/>
          <p:cNvPicPr>
            <a:picLocks noChangeAspect="1" noChangeArrowheads="1"/>
          </p:cNvPicPr>
          <p:nvPr/>
        </p:nvPicPr>
        <p:blipFill>
          <a:blip r:embed="rId2"/>
          <a:srcRect/>
          <a:stretch>
            <a:fillRect/>
          </a:stretch>
        </p:blipFill>
        <p:spPr bwMode="auto">
          <a:xfrm>
            <a:off x="2714612" y="1643050"/>
            <a:ext cx="3690950" cy="3690950"/>
          </a:xfrm>
          <a:prstGeom prst="rect">
            <a:avLst/>
          </a:prstGeom>
          <a:noFill/>
        </p:spPr>
      </p:pic>
      <p:pic>
        <p:nvPicPr>
          <p:cNvPr id="3" name="Picture 2" descr="C:\Documents and Settings\user\Рабочий стол\gallery_2324_195_12781.jpg"/>
          <p:cNvPicPr>
            <a:picLocks noChangeAspect="1" noChangeArrowheads="1"/>
          </p:cNvPicPr>
          <p:nvPr/>
        </p:nvPicPr>
        <p:blipFill>
          <a:blip r:embed="rId3"/>
          <a:srcRect/>
          <a:stretch>
            <a:fillRect/>
          </a:stretch>
        </p:blipFill>
        <p:spPr bwMode="auto">
          <a:xfrm>
            <a:off x="6415500" y="1"/>
            <a:ext cx="2728500" cy="1785926"/>
          </a:xfrm>
          <a:prstGeom prst="rect">
            <a:avLst/>
          </a:prstGeom>
          <a:noFill/>
        </p:spPr>
      </p:pic>
      <p:pic>
        <p:nvPicPr>
          <p:cNvPr id="4" name="Picture 2" descr="C:\Documents and Settings\user\Рабочий стол\gallery_2324_195_12781.jpg"/>
          <p:cNvPicPr>
            <a:picLocks noChangeAspect="1" noChangeArrowheads="1"/>
          </p:cNvPicPr>
          <p:nvPr/>
        </p:nvPicPr>
        <p:blipFill>
          <a:blip r:embed="rId3"/>
          <a:srcRect/>
          <a:stretch>
            <a:fillRect/>
          </a:stretch>
        </p:blipFill>
        <p:spPr bwMode="auto">
          <a:xfrm flipH="1">
            <a:off x="0" y="-1"/>
            <a:ext cx="2714612" cy="1776837"/>
          </a:xfrm>
          <a:prstGeom prst="rect">
            <a:avLst/>
          </a:prstGeom>
          <a:noFill/>
        </p:spPr>
      </p:pic>
      <p:pic>
        <p:nvPicPr>
          <p:cNvPr id="5" name="Picture 2" descr="C:\Documents and Settings\user\Рабочий стол\main_IMG_4385f_fmt.jpeg"/>
          <p:cNvPicPr>
            <a:picLocks noChangeAspect="1" noChangeArrowheads="1"/>
          </p:cNvPicPr>
          <p:nvPr/>
        </p:nvPicPr>
        <p:blipFill>
          <a:blip r:embed="rId4"/>
          <a:srcRect/>
          <a:stretch>
            <a:fillRect/>
          </a:stretch>
        </p:blipFill>
        <p:spPr bwMode="auto">
          <a:xfrm>
            <a:off x="-1" y="4572009"/>
            <a:ext cx="2704491" cy="2285992"/>
          </a:xfrm>
          <a:prstGeom prst="rect">
            <a:avLst/>
          </a:prstGeom>
          <a:noFill/>
        </p:spPr>
      </p:pic>
      <p:pic>
        <p:nvPicPr>
          <p:cNvPr id="6" name="Picture 2" descr="C:\Documents and Settings\user\Рабочий стол\main_IMG_4385f_fmt.jpeg"/>
          <p:cNvPicPr>
            <a:picLocks noChangeAspect="1" noChangeArrowheads="1"/>
          </p:cNvPicPr>
          <p:nvPr/>
        </p:nvPicPr>
        <p:blipFill>
          <a:blip r:embed="rId4"/>
          <a:srcRect/>
          <a:stretch>
            <a:fillRect/>
          </a:stretch>
        </p:blipFill>
        <p:spPr bwMode="auto">
          <a:xfrm flipH="1">
            <a:off x="6429388" y="4563455"/>
            <a:ext cx="2714612" cy="2294545"/>
          </a:xfrm>
          <a:prstGeom prst="rect">
            <a:avLst/>
          </a:prstGeom>
          <a:noFill/>
        </p:spPr>
      </p:pic>
      <p:sp>
        <p:nvSpPr>
          <p:cNvPr id="7" name="TextBox 6"/>
          <p:cNvSpPr txBox="1"/>
          <p:nvPr/>
        </p:nvSpPr>
        <p:spPr>
          <a:xfrm>
            <a:off x="2786050" y="214290"/>
            <a:ext cx="3571900" cy="1200329"/>
          </a:xfrm>
          <a:prstGeom prst="rect">
            <a:avLst/>
          </a:prstGeom>
          <a:noFill/>
        </p:spPr>
        <p:txBody>
          <a:bodyPr wrap="square" rtlCol="0">
            <a:spAutoFit/>
          </a:bodyPr>
          <a:lstStyle/>
          <a:p>
            <a:r>
              <a:rPr lang="ru-RU" sz="2400" b="1" dirty="0" smtClean="0"/>
              <a:t>        Какие предметы</a:t>
            </a:r>
          </a:p>
          <a:p>
            <a:r>
              <a:rPr lang="ru-RU" sz="2400" b="1" dirty="0" smtClean="0"/>
              <a:t>    коллекционирования</a:t>
            </a:r>
          </a:p>
          <a:p>
            <a:r>
              <a:rPr lang="ru-RU" sz="2400" b="1" dirty="0" smtClean="0"/>
              <a:t>    здесь представлены ?</a:t>
            </a:r>
            <a:endParaRPr lang="ru-RU" sz="2400" b="1" dirty="0"/>
          </a:p>
        </p:txBody>
      </p:sp>
      <p:sp>
        <p:nvSpPr>
          <p:cNvPr id="8" name="TextBox 7"/>
          <p:cNvSpPr txBox="1"/>
          <p:nvPr/>
        </p:nvSpPr>
        <p:spPr>
          <a:xfrm>
            <a:off x="2786050" y="5429264"/>
            <a:ext cx="3571900" cy="1200329"/>
          </a:xfrm>
          <a:prstGeom prst="rect">
            <a:avLst/>
          </a:prstGeom>
          <a:noFill/>
        </p:spPr>
        <p:txBody>
          <a:bodyPr wrap="square" rtlCol="0">
            <a:spAutoFit/>
          </a:bodyPr>
          <a:lstStyle/>
          <a:p>
            <a:r>
              <a:rPr lang="ru-RU" sz="2400" b="1" dirty="0" smtClean="0"/>
              <a:t>       Что можно узнать,</a:t>
            </a:r>
          </a:p>
          <a:p>
            <a:r>
              <a:rPr lang="ru-RU" sz="2400" b="1" dirty="0" smtClean="0"/>
              <a:t>     коллекционируя эти</a:t>
            </a:r>
          </a:p>
          <a:p>
            <a:r>
              <a:rPr lang="ru-RU" sz="2400" b="1" dirty="0" smtClean="0"/>
              <a:t>              предметы ?</a:t>
            </a:r>
            <a:endParaRPr lang="ru-RU" sz="2400" b="1" dirty="0"/>
          </a:p>
        </p:txBody>
      </p:sp>
      <p:sp>
        <p:nvSpPr>
          <p:cNvPr id="9" name="TextBox 8"/>
          <p:cNvSpPr txBox="1"/>
          <p:nvPr/>
        </p:nvSpPr>
        <p:spPr>
          <a:xfrm>
            <a:off x="0" y="2357430"/>
            <a:ext cx="9144000" cy="1569660"/>
          </a:xfrm>
          <a:prstGeom prst="rect">
            <a:avLst/>
          </a:prstGeom>
          <a:noFill/>
        </p:spPr>
        <p:txBody>
          <a:bodyPr wrap="square" rtlCol="0">
            <a:spAutoFit/>
          </a:bodyPr>
          <a:lstStyle/>
          <a:p>
            <a:r>
              <a:rPr lang="ru-RU" sz="2400" b="1" dirty="0" smtClean="0"/>
              <a:t>             В чем                                                                         Какую помощь</a:t>
            </a:r>
          </a:p>
          <a:p>
            <a:r>
              <a:rPr lang="ru-RU" sz="2400" b="1" dirty="0" smtClean="0"/>
              <a:t>      заключается                                                                    могут оказать</a:t>
            </a:r>
          </a:p>
          <a:p>
            <a:r>
              <a:rPr lang="ru-RU" sz="2400" b="1" dirty="0" smtClean="0"/>
              <a:t>         польза от                                                                     родители в этом</a:t>
            </a:r>
          </a:p>
          <a:p>
            <a:r>
              <a:rPr lang="ru-RU" sz="2400" b="1" dirty="0" smtClean="0"/>
              <a:t>       коллекций ?                                                                      увлечении ?</a:t>
            </a:r>
            <a:endParaRPr lang="ru-RU" sz="2400"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14290"/>
            <a:ext cx="8715436" cy="523220"/>
          </a:xfrm>
          <a:prstGeom prst="rect">
            <a:avLst/>
          </a:prstGeom>
          <a:noFill/>
        </p:spPr>
        <p:txBody>
          <a:bodyPr wrap="square" rtlCol="0">
            <a:spAutoFit/>
          </a:bodyPr>
          <a:lstStyle/>
          <a:p>
            <a:r>
              <a:rPr lang="ru-RU" sz="2800" b="1" dirty="0" smtClean="0"/>
              <a:t>                       Вопросы на повторение темы:</a:t>
            </a:r>
            <a:endParaRPr lang="ru-RU" sz="2800" b="1" dirty="0"/>
          </a:p>
        </p:txBody>
      </p:sp>
      <p:sp>
        <p:nvSpPr>
          <p:cNvPr id="3" name="TextBox 2"/>
          <p:cNvSpPr txBox="1"/>
          <p:nvPr/>
        </p:nvSpPr>
        <p:spPr>
          <a:xfrm>
            <a:off x="285720" y="857232"/>
            <a:ext cx="3429024" cy="4524315"/>
          </a:xfrm>
          <a:prstGeom prst="rect">
            <a:avLst/>
          </a:prstGeom>
          <a:noFill/>
        </p:spPr>
        <p:txBody>
          <a:bodyPr wrap="square" rtlCol="0">
            <a:spAutoFit/>
          </a:bodyPr>
          <a:lstStyle/>
          <a:p>
            <a:pPr marL="457200" indent="-457200">
              <a:buAutoNum type="arabicPeriod"/>
            </a:pPr>
            <a:r>
              <a:rPr lang="ru-RU" sz="2400" b="1" dirty="0" smtClean="0"/>
              <a:t>Спорт</a:t>
            </a:r>
          </a:p>
          <a:p>
            <a:pPr marL="457200" indent="-457200">
              <a:buAutoNum type="arabicPeriod"/>
            </a:pPr>
            <a:r>
              <a:rPr lang="ru-RU" sz="2400" b="1" dirty="0" smtClean="0"/>
              <a:t>Рукоделие</a:t>
            </a:r>
          </a:p>
          <a:p>
            <a:pPr marL="457200" indent="-457200">
              <a:buAutoNum type="arabicPeriod"/>
            </a:pPr>
            <a:r>
              <a:rPr lang="ru-RU" sz="2400" b="1" dirty="0" smtClean="0"/>
              <a:t>Живопись</a:t>
            </a:r>
          </a:p>
          <a:p>
            <a:pPr marL="457200" indent="-457200">
              <a:buAutoNum type="arabicPeriod"/>
            </a:pPr>
            <a:r>
              <a:rPr lang="ru-RU" sz="2400" b="1" dirty="0" smtClean="0"/>
              <a:t>Игра</a:t>
            </a:r>
          </a:p>
          <a:p>
            <a:pPr marL="457200" indent="-457200">
              <a:buAutoNum type="arabicPeriod"/>
            </a:pPr>
            <a:r>
              <a:rPr lang="ru-RU" sz="2400" b="1" dirty="0" smtClean="0"/>
              <a:t>Коллекция</a:t>
            </a:r>
          </a:p>
          <a:p>
            <a:pPr marL="457200" indent="-457200">
              <a:buAutoNum type="arabicPeriod"/>
            </a:pPr>
            <a:r>
              <a:rPr lang="ru-RU" sz="2400" b="1" dirty="0" smtClean="0"/>
              <a:t>Нумизматика</a:t>
            </a:r>
          </a:p>
          <a:p>
            <a:pPr marL="457200" indent="-457200">
              <a:buAutoNum type="arabicPeriod"/>
            </a:pPr>
            <a:r>
              <a:rPr lang="ru-RU" sz="2400" b="1" dirty="0" smtClean="0"/>
              <a:t>Фалеристика</a:t>
            </a:r>
          </a:p>
          <a:p>
            <a:pPr marL="457200" indent="-457200">
              <a:buAutoNum type="arabicPeriod"/>
            </a:pPr>
            <a:r>
              <a:rPr lang="ru-RU" sz="2400" b="1" dirty="0" err="1" smtClean="0"/>
              <a:t>Библиофилия</a:t>
            </a:r>
            <a:endParaRPr lang="ru-RU" sz="2400" b="1" dirty="0" smtClean="0"/>
          </a:p>
          <a:p>
            <a:pPr marL="457200" indent="-457200">
              <a:buAutoNum type="arabicPeriod"/>
            </a:pPr>
            <a:r>
              <a:rPr lang="ru-RU" sz="2400" b="1" dirty="0" smtClean="0"/>
              <a:t>Туризм</a:t>
            </a:r>
          </a:p>
          <a:p>
            <a:pPr marL="457200" indent="-457200">
              <a:buAutoNum type="arabicPeriod"/>
            </a:pPr>
            <a:r>
              <a:rPr lang="ru-RU" sz="2400" b="1" dirty="0" smtClean="0"/>
              <a:t>Конструирование</a:t>
            </a:r>
          </a:p>
          <a:p>
            <a:pPr marL="457200" indent="-457200">
              <a:buAutoNum type="arabicPeriod"/>
            </a:pPr>
            <a:r>
              <a:rPr lang="ru-RU" sz="2400" b="1" dirty="0" smtClean="0"/>
              <a:t>Поэзия</a:t>
            </a:r>
          </a:p>
          <a:p>
            <a:pPr marL="457200" indent="-457200"/>
            <a:r>
              <a:rPr lang="ru-RU" sz="2400" b="1" dirty="0" smtClean="0"/>
              <a:t> </a:t>
            </a:r>
            <a:endParaRPr lang="ru-RU" sz="2400" b="1" dirty="0"/>
          </a:p>
        </p:txBody>
      </p:sp>
      <p:cxnSp>
        <p:nvCxnSpPr>
          <p:cNvPr id="5" name="Прямая соединительная линия 4"/>
          <p:cNvCxnSpPr/>
          <p:nvPr/>
        </p:nvCxnSpPr>
        <p:spPr>
          <a:xfrm rot="16200000" flipH="1">
            <a:off x="1285852" y="2857496"/>
            <a:ext cx="4071966" cy="71438"/>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357554" y="857232"/>
            <a:ext cx="5786446" cy="4154984"/>
          </a:xfrm>
          <a:prstGeom prst="rect">
            <a:avLst/>
          </a:prstGeom>
          <a:noFill/>
        </p:spPr>
        <p:txBody>
          <a:bodyPr wrap="square" rtlCol="0">
            <a:spAutoFit/>
          </a:bodyPr>
          <a:lstStyle/>
          <a:p>
            <a:r>
              <a:rPr lang="ru-RU" sz="2400" b="1" dirty="0" smtClean="0"/>
              <a:t>А. собирание книг</a:t>
            </a:r>
          </a:p>
          <a:p>
            <a:r>
              <a:rPr lang="ru-RU" sz="2400" b="1" dirty="0" smtClean="0"/>
              <a:t>Б. изобретение и изготовление машин</a:t>
            </a:r>
          </a:p>
          <a:p>
            <a:r>
              <a:rPr lang="ru-RU" sz="2400" b="1" dirty="0" smtClean="0"/>
              <a:t>В. Собирание монет</a:t>
            </a:r>
          </a:p>
          <a:p>
            <a:r>
              <a:rPr lang="ru-RU" sz="2400" b="1" dirty="0" smtClean="0"/>
              <a:t>Г. ремесло, как увлечение дома</a:t>
            </a:r>
          </a:p>
          <a:p>
            <a:r>
              <a:rPr lang="ru-RU" sz="2400" b="1" dirty="0" smtClean="0"/>
              <a:t>Д. развлечения детей и взрослых</a:t>
            </a:r>
          </a:p>
          <a:p>
            <a:r>
              <a:rPr lang="ru-RU" sz="2400" b="1" dirty="0" smtClean="0"/>
              <a:t>Ж. сочинение стихов</a:t>
            </a:r>
          </a:p>
          <a:p>
            <a:r>
              <a:rPr lang="ru-RU" sz="2400" b="1" dirty="0" smtClean="0"/>
              <a:t>З. походы на природу</a:t>
            </a:r>
          </a:p>
          <a:p>
            <a:r>
              <a:rPr lang="ru-RU" sz="2400" b="1" dirty="0" smtClean="0"/>
              <a:t>Е. собирание значков</a:t>
            </a:r>
          </a:p>
          <a:p>
            <a:r>
              <a:rPr lang="ru-RU" sz="2400" b="1" dirty="0" smtClean="0"/>
              <a:t>И. увлечение по собиранию предметов</a:t>
            </a:r>
          </a:p>
          <a:p>
            <a:r>
              <a:rPr lang="ru-RU" sz="2400" b="1" dirty="0" smtClean="0"/>
              <a:t>К. Изобразительное искусство</a:t>
            </a:r>
          </a:p>
          <a:p>
            <a:r>
              <a:rPr lang="ru-RU" sz="2400" b="1" dirty="0" smtClean="0"/>
              <a:t>Л. Занятия физической культурой</a:t>
            </a:r>
            <a:endParaRPr lang="ru-RU" sz="2400" b="1" dirty="0"/>
          </a:p>
        </p:txBody>
      </p:sp>
      <p:sp>
        <p:nvSpPr>
          <p:cNvPr id="9" name="TextBox 8"/>
          <p:cNvSpPr txBox="1"/>
          <p:nvPr/>
        </p:nvSpPr>
        <p:spPr>
          <a:xfrm>
            <a:off x="2000232" y="4929198"/>
            <a:ext cx="6786610" cy="369332"/>
          </a:xfrm>
          <a:prstGeom prst="rect">
            <a:avLst/>
          </a:prstGeom>
          <a:noFill/>
        </p:spPr>
        <p:txBody>
          <a:bodyPr wrap="square" rtlCol="0">
            <a:spAutoFit/>
          </a:bodyPr>
          <a:lstStyle/>
          <a:p>
            <a:r>
              <a:rPr lang="ru-RU" b="1" dirty="0" smtClean="0"/>
              <a:t>Приведите в соответствие термины и объяснения</a:t>
            </a:r>
            <a:endParaRPr lang="ru-RU" b="1" dirty="0"/>
          </a:p>
        </p:txBody>
      </p:sp>
      <p:graphicFrame>
        <p:nvGraphicFramePr>
          <p:cNvPr id="10" name="Таблица 9"/>
          <p:cNvGraphicFramePr>
            <a:graphicFrameLocks noGrp="1"/>
          </p:cNvGraphicFramePr>
          <p:nvPr/>
        </p:nvGraphicFramePr>
        <p:xfrm>
          <a:off x="1524000" y="5500702"/>
          <a:ext cx="6096002" cy="1000132"/>
        </p:xfrm>
        <a:graphic>
          <a:graphicData uri="http://schemas.openxmlformats.org/drawingml/2006/table">
            <a:tbl>
              <a:tblPr firstRow="1" bandRow="1">
                <a:tableStyleId>{5C22544A-7EE6-4342-B048-85BDC9FD1C3A}</a:tableStyleId>
              </a:tblPr>
              <a:tblGrid>
                <a:gridCol w="554182"/>
                <a:gridCol w="554182"/>
                <a:gridCol w="554182"/>
                <a:gridCol w="554182"/>
                <a:gridCol w="554182"/>
                <a:gridCol w="554182"/>
                <a:gridCol w="554182"/>
                <a:gridCol w="554182"/>
                <a:gridCol w="554182"/>
                <a:gridCol w="554182"/>
                <a:gridCol w="554182"/>
              </a:tblGrid>
              <a:tr h="500066">
                <a:tc>
                  <a:txBody>
                    <a:bodyPr/>
                    <a:lstStyle/>
                    <a:p>
                      <a:endParaRPr lang="ru-RU" dirty="0"/>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500066">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tr>
            </a:tbl>
          </a:graphicData>
        </a:graphic>
      </p:graphicFrame>
      <p:sp>
        <p:nvSpPr>
          <p:cNvPr id="11" name="TextBox 10"/>
          <p:cNvSpPr txBox="1"/>
          <p:nvPr/>
        </p:nvSpPr>
        <p:spPr>
          <a:xfrm>
            <a:off x="1428728" y="5500702"/>
            <a:ext cx="6286544" cy="461665"/>
          </a:xfrm>
          <a:prstGeom prst="rect">
            <a:avLst/>
          </a:prstGeom>
          <a:noFill/>
        </p:spPr>
        <p:txBody>
          <a:bodyPr wrap="square" rtlCol="0">
            <a:spAutoFit/>
          </a:bodyPr>
          <a:lstStyle/>
          <a:p>
            <a:r>
              <a:rPr lang="ru-RU" sz="2400" b="1" dirty="0" smtClean="0"/>
              <a:t>   1      2      3      4      5      6     7      8      9     10   11</a:t>
            </a:r>
            <a:endParaRPr lang="ru-RU" sz="24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142844" y="214290"/>
            <a:ext cx="885831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Занимаясь пением, вязанием, писательством человек получает творческое наслаждение. Люди, которые увлечены рисованием, стихами, историей и культурой в целом, получают эстетическое наслаждение. Различные гонки, стрельба, борьба пополняют недостаток адреналина в организме. Кому-то нравится шить платья, придумывать интерьер, создавать музыку, готовить. Занимаясь выращиванием цветов, человек наслаждается их цветением. Каждому человеку что-то нравится делать. Но не все решаются уделять этому много времени, ссылаясь на бесполезность своего увлечения. Если человек постоянно переживает положительные эмоции, он делится ими с окружающими. </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Поэтому так часто говорят о том, что нужно выбирать такую работу, на которую приятно будет ходить. </a:t>
            </a:r>
            <a:endParaRPr kumimoji="0" lang="ru-RU" sz="24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8358246" cy="4216539"/>
          </a:xfrm>
          <a:prstGeom prst="rect">
            <a:avLst/>
          </a:prstGeom>
        </p:spPr>
        <p:txBody>
          <a:bodyPr wrap="square">
            <a:spAutoFit/>
          </a:bodyPr>
          <a:lstStyle/>
          <a:p>
            <a:r>
              <a:rPr lang="ru-RU" sz="2400" b="1" dirty="0" smtClean="0">
                <a:solidFill>
                  <a:srgbClr val="000000"/>
                </a:solidFill>
                <a:latin typeface="Arial" pitchFamily="34" charset="0"/>
                <a:ea typeface="Times New Roman" pitchFamily="18" charset="0"/>
                <a:cs typeface="Arial" pitchFamily="34" charset="0"/>
              </a:rPr>
              <a:t>Нравится петь </a:t>
            </a:r>
            <a:r>
              <a:rPr lang="ru-RU" sz="2400" b="1" dirty="0" smtClean="0">
                <a:solidFill>
                  <a:srgbClr val="000000"/>
                </a:solidFill>
                <a:ea typeface="Times New Roman" pitchFamily="18" charset="0"/>
                <a:cs typeface="Arial" pitchFamily="34" charset="0"/>
              </a:rPr>
              <a:t>– </a:t>
            </a:r>
            <a:r>
              <a:rPr lang="ru-RU" sz="2400" b="1" dirty="0" smtClean="0">
                <a:solidFill>
                  <a:srgbClr val="000000"/>
                </a:solidFill>
                <a:latin typeface="Arial" pitchFamily="34" charset="0"/>
                <a:ea typeface="Times New Roman" pitchFamily="18" charset="0"/>
                <a:cs typeface="Arial" pitchFamily="34" charset="0"/>
              </a:rPr>
              <a:t>учись музыке, нравится плавать </a:t>
            </a:r>
            <a:r>
              <a:rPr lang="ru-RU" sz="2400" b="1" dirty="0" smtClean="0">
                <a:solidFill>
                  <a:srgbClr val="000000"/>
                </a:solidFill>
                <a:ea typeface="Times New Roman" pitchFamily="18" charset="0"/>
                <a:cs typeface="Arial" pitchFamily="34" charset="0"/>
              </a:rPr>
              <a:t>– </a:t>
            </a:r>
            <a:r>
              <a:rPr lang="ru-RU" sz="2800" b="1" dirty="0" smtClean="0">
                <a:solidFill>
                  <a:srgbClr val="000000"/>
                </a:solidFill>
                <a:ea typeface="Times New Roman" pitchFamily="18" charset="0"/>
                <a:cs typeface="Arial" pitchFamily="34" charset="0"/>
              </a:rPr>
              <a:t>иди </a:t>
            </a:r>
            <a:r>
              <a:rPr lang="ru-RU" sz="2400" b="1" dirty="0" smtClean="0">
                <a:solidFill>
                  <a:srgbClr val="000000"/>
                </a:solidFill>
                <a:latin typeface="Arial" pitchFamily="34" charset="0"/>
                <a:ea typeface="Times New Roman" pitchFamily="18" charset="0"/>
                <a:cs typeface="Arial" pitchFamily="34" charset="0"/>
              </a:rPr>
              <a:t>в спортивную школу. На самом же деле чаще всего люди предпочитают приземленные виды деятельности. Отсюда возникают вечно недовольные всем на свете люди. Не надо заставлять ребенка ходить на кружок математики, если он этого не хочет. Пусть играет в хоккей, если ему это нравится. Возможно, он не станет великим ученым, но, по крайней мере, будет счастлив и, ни разу не упрекнет родителей в том, что он потерял лучшие годы своей жизни непонятно на какие дела.</a:t>
            </a:r>
            <a:endParaRPr lang="ru-RU" sz="2400" dirty="0"/>
          </a:p>
        </p:txBody>
      </p:sp>
      <p:pic>
        <p:nvPicPr>
          <p:cNvPr id="1026" name="Picture 2" descr="C:\Documents and Settings\user\Рабочий стол\Курносов Ю.Б.2\книги4.png"/>
          <p:cNvPicPr>
            <a:picLocks noChangeAspect="1" noChangeArrowheads="1"/>
          </p:cNvPicPr>
          <p:nvPr/>
        </p:nvPicPr>
        <p:blipFill>
          <a:blip r:embed="rId2"/>
          <a:srcRect/>
          <a:stretch>
            <a:fillRect/>
          </a:stretch>
        </p:blipFill>
        <p:spPr bwMode="auto">
          <a:xfrm>
            <a:off x="2786050" y="4572008"/>
            <a:ext cx="3514725" cy="21717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285728"/>
            <a:ext cx="8786874"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222222"/>
                </a:solidFill>
                <a:effectLst/>
                <a:latin typeface="Arial" pitchFamily="34" charset="0"/>
                <a:ea typeface="Times New Roman" pitchFamily="18" charset="0"/>
                <a:cs typeface="Arial" pitchFamily="34" charset="0"/>
              </a:rPr>
              <a:t>                  Увлечение может стать мастерством.</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Хобби необходимо каждому человеку. Человек должен постоянно чем-либо заниматься, оттачивается мастерство. В будущем это может приносить не только удовольствие, но и доходы. И чем раньше человек определится с любимым делом, тем больше его жизнь будет наполняться смыслом. Очень часто человек не может, что называется, найти себя. Он пробует различные варианты: от пения до штанги. Такие люди сталкиваются с непониманием и осуждением в глазах родных и близких. Окружающие считают, что такой человек попросту тратит время. Однако именно такие люди впоследствии становятся великими. Но бывает и наоборот. От постоянных упреков, человек бросает все попытки чего-либо добиться и от творческой неудовлетворенности и впадает в депрессию. </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85728"/>
            <a:ext cx="8358246" cy="2308324"/>
          </a:xfrm>
          <a:prstGeom prst="rect">
            <a:avLst/>
          </a:prstGeom>
        </p:spPr>
        <p:txBody>
          <a:bodyPr wrap="square">
            <a:spAutoFit/>
          </a:bodyPr>
          <a:lstStyle/>
          <a:p>
            <a:r>
              <a:rPr lang="ru-RU" sz="2400" b="1" dirty="0" smtClean="0">
                <a:solidFill>
                  <a:srgbClr val="000000"/>
                </a:solidFill>
                <a:latin typeface="Arial" pitchFamily="34" charset="0"/>
                <a:ea typeface="Times New Roman" pitchFamily="18" charset="0"/>
                <a:cs typeface="Arial" pitchFamily="34" charset="0"/>
              </a:rPr>
              <a:t>И вновь рождается агрессия и нежелание развиваться в той деятельности, которую ему навязали. Человек должен до последнего бороться за свою мечту, не слушая мнения окружающих. И даже если никто не верит в него, каждый должен верить в себя.</a:t>
            </a:r>
            <a:endParaRPr lang="ru-RU" sz="2400" dirty="0"/>
          </a:p>
        </p:txBody>
      </p:sp>
      <p:pic>
        <p:nvPicPr>
          <p:cNvPr id="3" name="Picture 2" descr="C:\Documents and Settings\user\Рабочий стол\gallery_2324_195_12781.jpg"/>
          <p:cNvPicPr>
            <a:picLocks noChangeAspect="1" noChangeArrowheads="1"/>
          </p:cNvPicPr>
          <p:nvPr/>
        </p:nvPicPr>
        <p:blipFill>
          <a:blip r:embed="rId2"/>
          <a:srcRect/>
          <a:stretch>
            <a:fillRect/>
          </a:stretch>
        </p:blipFill>
        <p:spPr bwMode="auto">
          <a:xfrm>
            <a:off x="500034" y="3264018"/>
            <a:ext cx="4071966" cy="2665287"/>
          </a:xfrm>
          <a:prstGeom prst="rect">
            <a:avLst/>
          </a:prstGeom>
          <a:noFill/>
        </p:spPr>
      </p:pic>
      <p:pic>
        <p:nvPicPr>
          <p:cNvPr id="4" name="Picture 2" descr="C:\Documents and Settings\user\Рабочий стол\5.jpg"/>
          <p:cNvPicPr>
            <a:picLocks noChangeAspect="1" noChangeArrowheads="1"/>
          </p:cNvPicPr>
          <p:nvPr/>
        </p:nvPicPr>
        <p:blipFill>
          <a:blip r:embed="rId3"/>
          <a:srcRect/>
          <a:stretch>
            <a:fillRect/>
          </a:stretch>
        </p:blipFill>
        <p:spPr bwMode="auto">
          <a:xfrm>
            <a:off x="4671994" y="3286124"/>
            <a:ext cx="3964809" cy="264320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2643174" y="0"/>
            <a:ext cx="650082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Внутри дома</a:t>
            </a: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Игры</a:t>
            </a:r>
            <a:endParaRPr kumimoji="0" lang="ru-RU" sz="2400" b="1"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Домино</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Игры на бумаге в клетку</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Карты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Компьютерные игры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Шахматы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Шашки</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Просмотр телевизора</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Ремонт техники</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Складывание </a:t>
            </a:r>
            <a:r>
              <a:rPr kumimoji="0" lang="ru-RU" sz="24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пазлов</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Arial" pitchFamily="34" charset="0"/>
                <a:ea typeface="Times New Roman" pitchFamily="18" charset="0"/>
              </a:rPr>
              <a:t>Собирание моделей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rPr>
            </a:br>
            <a:r>
              <a:rPr kumimoji="0" lang="ru-RU" sz="2400" b="0" i="0" u="none" strike="noStrike" cap="none" normalizeH="0" baseline="0" dirty="0" smtClean="0">
                <a:ln>
                  <a:noFill/>
                </a:ln>
                <a:solidFill>
                  <a:srgbClr val="000000"/>
                </a:solidFill>
                <a:effectLst/>
                <a:latin typeface="Arial" pitchFamily="34" charset="0"/>
                <a:ea typeface="Times New Roman" pitchFamily="18" charset="0"/>
              </a:rPr>
              <a:t/>
            </a:r>
            <a:br>
              <a:rPr kumimoji="0" lang="ru-RU" sz="2400" b="0" i="0" u="none" strike="noStrike" cap="none" normalizeH="0" baseline="0" dirty="0" smtClean="0">
                <a:ln>
                  <a:noFill/>
                </a:ln>
                <a:solidFill>
                  <a:srgbClr val="000000"/>
                </a:solidFill>
                <a:effectLst/>
                <a:latin typeface="Arial" pitchFamily="34" charset="0"/>
                <a:ea typeface="Times New Roman" pitchFamily="18" charset="0"/>
              </a:rPr>
            </a:br>
            <a:endParaRPr kumimoji="0" lang="ru-RU" sz="2400" b="0" i="0" u="none" strike="noStrike" cap="none" normalizeH="0" baseline="0" dirty="0" smtClean="0">
              <a:ln>
                <a:noFill/>
              </a:ln>
              <a:solidFill>
                <a:schemeClr val="tx1"/>
              </a:solidFill>
              <a:effectLst/>
              <a:latin typeface="Arial" pitchFamily="34" charset="0"/>
            </a:endParaRPr>
          </a:p>
        </p:txBody>
      </p:sp>
      <p:pic>
        <p:nvPicPr>
          <p:cNvPr id="2050" name="Picture 2" descr="C:\Documents and Settings\user\Рабочий стол\books.png"/>
          <p:cNvPicPr>
            <a:picLocks noChangeAspect="1" noChangeArrowheads="1"/>
          </p:cNvPicPr>
          <p:nvPr/>
        </p:nvPicPr>
        <p:blipFill>
          <a:blip r:embed="rId2" cstate="print"/>
          <a:srcRect/>
          <a:stretch>
            <a:fillRect/>
          </a:stretch>
        </p:blipFill>
        <p:spPr bwMode="auto">
          <a:xfrm>
            <a:off x="3428992" y="4643446"/>
            <a:ext cx="2025041" cy="1925640"/>
          </a:xfrm>
          <a:prstGeom prst="rect">
            <a:avLst/>
          </a:prstGeom>
          <a:noFill/>
        </p:spPr>
      </p:pic>
      <p:pic>
        <p:nvPicPr>
          <p:cNvPr id="1026" name="Picture 2" descr="C:\Documents and Settings\user\Рабочий стол\вязание.jpg"/>
          <p:cNvPicPr>
            <a:picLocks noChangeAspect="1" noChangeArrowheads="1"/>
          </p:cNvPicPr>
          <p:nvPr/>
        </p:nvPicPr>
        <p:blipFill>
          <a:blip r:embed="rId3"/>
          <a:srcRect/>
          <a:stretch>
            <a:fillRect/>
          </a:stretch>
        </p:blipFill>
        <p:spPr bwMode="auto">
          <a:xfrm>
            <a:off x="214282" y="1857364"/>
            <a:ext cx="2174587" cy="3019426"/>
          </a:xfrm>
          <a:prstGeom prst="rect">
            <a:avLst/>
          </a:prstGeom>
          <a:noFill/>
        </p:spPr>
      </p:pic>
      <p:pic>
        <p:nvPicPr>
          <p:cNvPr id="1027" name="Picture 3" descr="C:\Documents and Settings\user\Рабочий стол\вязание.jpg"/>
          <p:cNvPicPr>
            <a:picLocks noChangeAspect="1" noChangeArrowheads="1"/>
          </p:cNvPicPr>
          <p:nvPr/>
        </p:nvPicPr>
        <p:blipFill>
          <a:blip r:embed="rId3"/>
          <a:srcRect/>
          <a:stretch>
            <a:fillRect/>
          </a:stretch>
        </p:blipFill>
        <p:spPr bwMode="auto">
          <a:xfrm flipH="1">
            <a:off x="6786578" y="1857364"/>
            <a:ext cx="2160881" cy="30003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ChangeArrowheads="1"/>
          </p:cNvSpPr>
          <p:nvPr/>
        </p:nvSpPr>
        <p:spPr bwMode="auto">
          <a:xfrm>
            <a:off x="2428860" y="0"/>
            <a:ext cx="671514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Вне дома</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Аттракционы в парках</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Базы отдыха и санатории</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Бассейны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Библиотеки</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Бильярд</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Боевые искусства</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Боулинг</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Велосипедные выезды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Выставки-продажи и ярмарки</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Дендрарий, ботанический сад</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Дискотеки, клубы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Зоопарк</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Игровые залы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Игры</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p:txBody>
      </p:sp>
      <p:pic>
        <p:nvPicPr>
          <p:cNvPr id="1026" name="Picture 2" descr="C:\Documents and Settings\user\Рабочий стол\preview.jpg"/>
          <p:cNvPicPr>
            <a:picLocks noChangeAspect="1" noChangeArrowheads="1"/>
          </p:cNvPicPr>
          <p:nvPr/>
        </p:nvPicPr>
        <p:blipFill>
          <a:blip r:embed="rId2"/>
          <a:srcRect/>
          <a:stretch>
            <a:fillRect/>
          </a:stretch>
        </p:blipFill>
        <p:spPr bwMode="auto">
          <a:xfrm>
            <a:off x="0" y="2428868"/>
            <a:ext cx="2285984" cy="1852259"/>
          </a:xfrm>
          <a:prstGeom prst="rect">
            <a:avLst/>
          </a:prstGeom>
          <a:noFill/>
        </p:spPr>
      </p:pic>
      <p:pic>
        <p:nvPicPr>
          <p:cNvPr id="1027" name="Picture 3" descr="C:\Documents and Settings\user\Рабочий стол\preview.jpg"/>
          <p:cNvPicPr>
            <a:picLocks noChangeAspect="1" noChangeArrowheads="1"/>
          </p:cNvPicPr>
          <p:nvPr/>
        </p:nvPicPr>
        <p:blipFill>
          <a:blip r:embed="rId2"/>
          <a:srcRect/>
          <a:stretch>
            <a:fillRect/>
          </a:stretch>
        </p:blipFill>
        <p:spPr bwMode="auto">
          <a:xfrm flipH="1">
            <a:off x="6851686" y="2428868"/>
            <a:ext cx="2292314" cy="1857388"/>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2285984" y="0"/>
            <a:ext cx="6858016" cy="71096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Интернет-кафе и клубы компьютерных игр</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Катание на</a:t>
            </a:r>
            <a:endParaRPr kumimoji="0" lang="ru-RU" sz="2400" b="1" i="0" u="none" strike="noStrike" cap="none" normalizeH="0" baseline="0" dirty="0" smtClean="0">
              <a:ln>
                <a:noFill/>
              </a:ln>
              <a:solidFill>
                <a:schemeClr val="tx1"/>
              </a:solidFill>
              <a:effectLst/>
              <a:latin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вертолете</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коньках</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лошадях</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лыжах</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роликах</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снегоходах</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теплоходе</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Кинотеатры</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Концерты певцов, юмористов</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Костер на природе</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Купание</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Музеи и выставки</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Нумизматическое общество</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smtClean="0">
                <a:ln>
                  <a:noFill/>
                </a:ln>
                <a:solidFill>
                  <a:srgbClr val="000000"/>
                </a:solidFill>
                <a:effectLst/>
                <a:latin typeface="Calibri" pitchFamily="34" charset="0"/>
                <a:ea typeface="Times New Roman" pitchFamily="18" charset="0"/>
                <a:cs typeface="Times New Roman" pitchFamily="18" charset="0"/>
              </a:rPr>
              <a:t>Охота</a:t>
            </a:r>
            <a:endParaRPr kumimoji="0" lang="ru-RU" sz="24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400" b="1" i="0" u="none" strike="noStrike" cap="none" normalizeH="0" baseline="0" dirty="0" err="1" smtClean="0">
                <a:ln>
                  <a:noFill/>
                </a:ln>
                <a:solidFill>
                  <a:srgbClr val="000000"/>
                </a:solidFill>
                <a:effectLst/>
                <a:latin typeface="Calibri" pitchFamily="34" charset="0"/>
                <a:ea typeface="Times New Roman" pitchFamily="18" charset="0"/>
                <a:cs typeface="Times New Roman" pitchFamily="18" charset="0"/>
              </a:rPr>
              <a:t>Пейнтбол</a:t>
            </a:r>
            <a:endParaRPr kumimoji="0" lang="ru-RU" sz="24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1" i="0" u="none" strike="noStrike" cap="none" normalizeH="0" baseline="0" dirty="0" smtClean="0">
              <a:ln>
                <a:noFill/>
              </a:ln>
              <a:solidFill>
                <a:schemeClr val="tx1"/>
              </a:solidFill>
              <a:effectLst/>
              <a:latin typeface="Arial" pitchFamily="34" charset="0"/>
            </a:endParaRPr>
          </a:p>
        </p:txBody>
      </p:sp>
      <p:pic>
        <p:nvPicPr>
          <p:cNvPr id="1026" name="Picture 2" descr="C:\Documents and Settings\user\Рабочий стол\ajarjahit1.jpg"/>
          <p:cNvPicPr>
            <a:picLocks noChangeAspect="1" noChangeArrowheads="1"/>
          </p:cNvPicPr>
          <p:nvPr/>
        </p:nvPicPr>
        <p:blipFill>
          <a:blip r:embed="rId2" cstate="print"/>
          <a:srcRect/>
          <a:stretch>
            <a:fillRect/>
          </a:stretch>
        </p:blipFill>
        <p:spPr bwMode="auto">
          <a:xfrm>
            <a:off x="0" y="1374668"/>
            <a:ext cx="2643174" cy="1968595"/>
          </a:xfrm>
          <a:prstGeom prst="rect">
            <a:avLst/>
          </a:prstGeom>
          <a:noFill/>
        </p:spPr>
      </p:pic>
      <p:pic>
        <p:nvPicPr>
          <p:cNvPr id="1027" name="Picture 3" descr="C:\Documents and Settings\user\Рабочий стол\ajarjahit1.jpg"/>
          <p:cNvPicPr>
            <a:picLocks noChangeAspect="1" noChangeArrowheads="1"/>
          </p:cNvPicPr>
          <p:nvPr/>
        </p:nvPicPr>
        <p:blipFill>
          <a:blip r:embed="rId3" cstate="print"/>
          <a:srcRect/>
          <a:stretch>
            <a:fillRect/>
          </a:stretch>
        </p:blipFill>
        <p:spPr bwMode="auto">
          <a:xfrm flipH="1">
            <a:off x="6509377" y="1357298"/>
            <a:ext cx="2634623" cy="1962226"/>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TotalTime>
  <Words>1006</Words>
  <Application>Microsoft Office PowerPoint</Application>
  <PresentationFormat>Экран (4:3)</PresentationFormat>
  <Paragraphs>267</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mou</dc:creator>
  <cp:lastModifiedBy>mou</cp:lastModifiedBy>
  <cp:revision>70</cp:revision>
  <dcterms:created xsi:type="dcterms:W3CDTF">2017-11-11T03:55:45Z</dcterms:created>
  <dcterms:modified xsi:type="dcterms:W3CDTF">2017-12-15T09:33:54Z</dcterms:modified>
</cp:coreProperties>
</file>