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</p:sldMasterIdLst>
  <p:handoutMasterIdLst>
    <p:handoutMasterId r:id="rId27"/>
  </p:handoutMasterIdLst>
  <p:sldIdLst>
    <p:sldId id="289" r:id="rId3"/>
    <p:sldId id="323" r:id="rId4"/>
    <p:sldId id="344" r:id="rId5"/>
    <p:sldId id="347" r:id="rId6"/>
    <p:sldId id="324" r:id="rId7"/>
    <p:sldId id="360" r:id="rId8"/>
    <p:sldId id="361" r:id="rId9"/>
    <p:sldId id="291" r:id="rId10"/>
    <p:sldId id="342" r:id="rId11"/>
    <p:sldId id="345" r:id="rId12"/>
    <p:sldId id="321" r:id="rId13"/>
    <p:sldId id="348" r:id="rId14"/>
    <p:sldId id="343" r:id="rId15"/>
    <p:sldId id="350" r:id="rId16"/>
    <p:sldId id="351" r:id="rId17"/>
    <p:sldId id="357" r:id="rId18"/>
    <p:sldId id="355" r:id="rId19"/>
    <p:sldId id="356" r:id="rId20"/>
    <p:sldId id="352" r:id="rId21"/>
    <p:sldId id="359" r:id="rId22"/>
    <p:sldId id="353" r:id="rId23"/>
    <p:sldId id="358" r:id="rId24"/>
    <p:sldId id="310" r:id="rId25"/>
    <p:sldId id="33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1"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EF7DA"/>
    <a:srgbClr val="660066"/>
    <a:srgbClr val="FFCC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3569" autoAdjust="0"/>
    <p:restoredTop sz="87922" autoAdjust="0"/>
  </p:normalViewPr>
  <p:slideViewPr>
    <p:cSldViewPr>
      <p:cViewPr>
        <p:scale>
          <a:sx n="95" d="100"/>
          <a:sy n="95" d="100"/>
        </p:scale>
        <p:origin x="-738" y="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E7D2A-076E-4ABF-A5B6-56E3D032A90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96B72-36DF-4632-A7BB-E7188C33C2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0025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8192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7696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2098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8199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1283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2533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137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3089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69696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9752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7229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84114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10569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14881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4613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5216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0891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700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4436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6474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732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0183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BD8F2-3D42-40FA-800C-628CC43979E6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F3986-4EBC-4916-B02E-F14B632C34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140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411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nsportal.ru/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amoskva.com/reviews/kindergartens/cao/meshhanskij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е 3"/>
          <p:cNvSpPr txBox="1"/>
          <p:nvPr/>
        </p:nvSpPr>
        <p:spPr>
          <a:xfrm>
            <a:off x="611560" y="4149080"/>
            <a:ext cx="8127355" cy="2554545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ШКОЛА 2107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«на Орловском»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Текуч </a:t>
            </a:r>
            <a:r>
              <a:rPr lang="ru-RU" sz="3200" b="1" i="1" u="sng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Ренаты</a:t>
            </a:r>
            <a:r>
              <a:rPr lang="ru-RU" sz="32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Валерьевны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2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ле 2"/>
          <p:cNvSpPr txBox="1"/>
          <p:nvPr/>
        </p:nvSpPr>
        <p:spPr>
          <a:xfrm>
            <a:off x="772302" y="2924943"/>
            <a:ext cx="8136904" cy="1508105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8000" b="1" dirty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FF0000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ПОРТФОЛИО</a:t>
            </a:r>
            <a:endParaRPr lang="ru-RU" sz="8000" dirty="0">
              <a:solidFill>
                <a:srgbClr val="FF0000"/>
              </a:solidFill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573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26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апреля 2017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Свистунова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Людмила Викторовна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назад в нашем детсаде №1131 в Орловском переулке сменилось руководство. При новом руководителе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Раяновой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Елене Борисовне произошло много перемен к лучшему. И самая, на наш взгляд, заметная из них — феноменальный успех созданной по её инициативе специальной логопедической группы как для детей с задержками как в развитии речи, так и в целом по общему развитию. 25 апреля в садике прошёл открытый урок с участием этой группы, подводящий итоги минувшего года. Серьёзный экзамен, который принимала у малышей и преподавателей авторитетная комиссия с участием, кажется, и представителя вашего департамента. Присутствовали на нем и многие мамы этих детей. Успех превзошёл все ожидания. Надо было видеть, с каким энтузиазмом, с какой радостью в динамичной игровой форме демонстрировали малыши свои знания и умения, как они старались, как практически всё у них получалось, Они даже с урока уходили с неохотой: жаждали продолжения. Урок заслужил очень высокую оценку, которую озвучила председатель приёмной комиссии. Аж уж как радовались мы, родители. Мы прекрасно понимаем, что такой замечательный результат — итог напряженного, порой просто самоотверженного труда преподавателей и воспитателей этой группы в течение всего года. Как могли, мы им помогали: занимались с детьми по выходным дням по специальным методическим разработкам, которые вклеивались в индивидуальную тетрадь каждого ребёнка. Мы видели, как дети продвигаются вперёд, какие они делают большие успехи. Видели не только мы, но и другие родители, которые неоднократно выражали свое заветное желание определить в нашу группу и своих детей. Ещё бы: отбирали самых трудных детей, а теперь эта самая сильная группа во всём саду: и театральные представления даёт, и развита не по годам во многих отношениях, сплоченная, дружная, хорошо социально адаптированная - явные лидеры. От имени родительского комитета группы и всех мам и пап, имеющих к ней отношение, хочу выразить огромную благодарность тем, кто совершил этот педагогический подвиг: логопеду Прудниковой Нине Львовне, психологу Кузнецовой Екатерине Анатольевне, воспитателям Текуч Ренате Валерьевне и Паршиковой Галине Николаевне, а также старшему воспитателю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Раяновой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Елене Борисовне, без которой вообще бы ничего не случилось. Мы уверены, что с годами этими детьми будет не только наш детский сад гордиться, но и полстраны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придачу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С уважением председатель родительского комитета группы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Свистунова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Людмила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Викторовна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Источник: </a:t>
            </a:r>
            <a:r>
              <a:rPr lang="ru-RU" sz="1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http://sch2107.mskobr.ru/elektronnye_servisy/reviews/?p=2&amp;scheme=udata&amp;time=16&amp;transform=modules%2Fdata%2Freviews.xsl</a:t>
            </a:r>
          </a:p>
        </p:txBody>
      </p:sp>
    </p:spTree>
    <p:extLst>
      <p:ext uri="{BB962C8B-B14F-4D97-AF65-F5344CB8AC3E}">
        <p14:creationId xmlns:p14="http://schemas.microsoft.com/office/powerpoint/2010/main" xmlns="" val="182919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188640"/>
            <a:ext cx="5112568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9965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283"/>
    </mc:Choice>
    <mc:Fallback>
      <p:transition spd="slow" advTm="2283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Обобщение и распространение опыта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работы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трех дневном семинаре по обмену опытом с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коллегами-воспитателями из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ермании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Провела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открытый праздник «Гуси-лебеди», где принимали участие дети и немецкие коллеги.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Стала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автором статьи Сценарий праздника 8 марта для младшей группы «Чья мама лучше»,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опубликовав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его во Всероссийский электронный журнал «Педагог ДОУ», получив сертификат.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Стала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автором статьи Конспект комплексного занятия во второй младшей группе « Праздник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доброты», опубликовав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его во Всероссийский электронный журнал «Педагог ДОУ», получив сертификат.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Приняла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участие во Всероссийском конкурсе «Лучший конспект занятия» на сайте «Педагог ДОУ»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Приняла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участие во Всероссийском конкурсе «Лучшая методическая разработка» на сайте «Педагог ДОУ»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Провела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открытое занятие по ФЭМП в средней группе ТНР для воспитателей ГБОУ школа 2107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254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932040" y="3501008"/>
            <a:ext cx="2156523" cy="310924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75856" y="237560"/>
            <a:ext cx="2409329" cy="30325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512" y="237561"/>
            <a:ext cx="2304256" cy="29034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372200" y="298675"/>
            <a:ext cx="2481337" cy="29969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547663" y="3489977"/>
            <a:ext cx="2245833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8826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рамках экологического практико-ориентированного проекта в дошкольном отделении "На Орловском" прошла театральная неделя "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Экосказка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Наша сказка называлась «Под грибком» </a:t>
            </a:r>
          </a:p>
          <a:p>
            <a:pPr>
              <a:buFont typeface="Wingdings" pitchFamily="2" charset="2"/>
              <a:buChar char="ü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Ссылка на источник: http://sch2107.mskobr.ru/dou_edu/sp_1131/novosti/v_ramkah_kologicheskogo_praktiko-orientirovannogo_proekta_v_d_o_na_orlovskom/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99592" y="2492896"/>
            <a:ext cx="2756024" cy="1550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44008" y="2440981"/>
            <a:ext cx="2848318" cy="16021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44008" y="4144580"/>
            <a:ext cx="2808312" cy="18605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00136" y="4221088"/>
            <a:ext cx="2755480" cy="1825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573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4784"/>
            <a:ext cx="8229600" cy="4525963"/>
          </a:xfrm>
        </p:spPr>
        <p:txBody>
          <a:bodyPr/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Участвовала и организовывала КВН на тему «Пробуждение природы» ,  проходящий в рамках эколого-ориентированном проекте «Изучаем природу-познаем себя»,  в котором участвовали наши родители.</a:t>
            </a:r>
          </a:p>
          <a:p>
            <a:pPr>
              <a:buFont typeface="Wingdings" pitchFamily="2" charset="2"/>
              <a:buChar char="ü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15299" y="2752691"/>
            <a:ext cx="2952328" cy="16606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354856" y="2603158"/>
            <a:ext cx="3072341" cy="17281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76256" y="2788060"/>
            <a:ext cx="2104332" cy="37410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403649" y="4488582"/>
            <a:ext cx="3840425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3913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Участвовала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экологическом информационно-исследовательском  проекте в ДОУ «Хлеб – всему голова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Участвовала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экологическом информационно-исследовательском  проекте в ДОУ «Хлеб – всему голова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      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Источник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https://www.youtube.com/watch?v=qcQJBY1y04g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Принимала участие в конкурсе на тему «Приобщение дошкольников к истокам национальной культуры через экологическое образование»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Участвовала в акции "Батарейка", в которой в наглядной форме донесли до детей и родителей информацию, какой вред использованные батарейки могут причинить окружающей среде.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4005064"/>
            <a:ext cx="4752528" cy="2673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8628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Активно принимала участие  в тематической недели «Наш космос» вместе  с детьми своей группы</a:t>
            </a: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511" y="2348880"/>
            <a:ext cx="4224469" cy="31683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2780928"/>
            <a:ext cx="4188949" cy="314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436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Принимала участие с родителями своей группы в общероссийском конкурсе «От поколения к поколению. Школа дорожной безопасности, в номинации «Безопасность на дороге «С заботой о пожилых людях.».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004048" y="2465911"/>
            <a:ext cx="3936438" cy="295232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852936"/>
            <a:ext cx="4572992" cy="342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5816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/>
          <a:lstStyle/>
          <a:p>
            <a:r>
              <a:rPr lang="ru-RU" sz="4000" dirty="0" smtClean="0">
                <a:solidFill>
                  <a:srgbClr val="7030A0"/>
                </a:solidFill>
              </a:rPr>
              <a:t>С детьми я могу быть разной…….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5536" y="2132856"/>
            <a:ext cx="3672408" cy="3672408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980729"/>
            <a:ext cx="2608312" cy="38164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6699" y="3717032"/>
            <a:ext cx="2336300" cy="311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9690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700808"/>
            <a:ext cx="6390456" cy="5299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 я работаю в детском саду?»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смысле жизни спросите меня,</a:t>
            </a:r>
          </a:p>
          <a:p>
            <a:pPr algn="ctr">
              <a:lnSpc>
                <a:spcPct val="150000"/>
              </a:lnSpc>
            </a:pP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вам отвечу, может быть, не сразу...</a:t>
            </a:r>
          </a:p>
          <a:p>
            <a:pPr algn="ctr">
              <a:lnSpc>
                <a:spcPct val="150000"/>
              </a:lnSpc>
            </a:pP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буду я искать крылатой фразы</a:t>
            </a:r>
          </a:p>
          <a:p>
            <a:pPr algn="ctr">
              <a:lnSpc>
                <a:spcPct val="150000"/>
              </a:lnSpc>
            </a:pP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говорить о буднях бытия.</a:t>
            </a:r>
          </a:p>
          <a:p>
            <a:pPr algn="ctr">
              <a:lnSpc>
                <a:spcPct val="150000"/>
              </a:lnSpc>
            </a:pP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нас у каждого - свой смысл и цель,</a:t>
            </a:r>
          </a:p>
          <a:p>
            <a:pPr algn="ctr">
              <a:lnSpc>
                <a:spcPct val="150000"/>
              </a:lnSpc>
            </a:pP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самый главный смысл, конечно, дети!</a:t>
            </a:r>
          </a:p>
          <a:p>
            <a:pPr algn="ctr">
              <a:lnSpc>
                <a:spcPct val="150000"/>
              </a:lnSpc>
            </a:pP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за нас потом другим ответят,</a:t>
            </a:r>
          </a:p>
          <a:p>
            <a:pPr algn="ctr">
              <a:lnSpc>
                <a:spcPct val="150000"/>
              </a:lnSpc>
            </a:pP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Какими мы взрастили их теперь.</a:t>
            </a:r>
          </a:p>
          <a:p>
            <a:pPr algn="ctr">
              <a:lnSpc>
                <a:spcPct val="150000"/>
              </a:lnSpc>
            </a:pP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И, взрослым детям посмотрев в глаза,</a:t>
            </a:r>
          </a:p>
          <a:p>
            <a:pPr algn="ctr">
              <a:lnSpc>
                <a:spcPct val="150000"/>
              </a:lnSpc>
            </a:pP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Скажу себе: «Не зря живу на свете!»</a:t>
            </a:r>
          </a:p>
          <a:p>
            <a:pPr algn="ctr">
              <a:lnSpc>
                <a:spcPct val="150000"/>
              </a:lnSpc>
            </a:pP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 щеке вдруг скатится слеза...</a:t>
            </a:r>
          </a:p>
          <a:p>
            <a:pPr algn="ctr">
              <a:lnSpc>
                <a:spcPct val="150000"/>
              </a:lnSpc>
            </a:pP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повторю: «Мой смысл, конечно, дети!»</a:t>
            </a:r>
          </a:p>
          <a:p>
            <a:pPr algn="ctr">
              <a:lnSpc>
                <a:spcPct val="150000"/>
              </a:lnSpc>
            </a:pP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685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5536" y="476672"/>
            <a:ext cx="2745945" cy="2059459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076056" y="260648"/>
            <a:ext cx="3900917" cy="292568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5536" y="3186336"/>
            <a:ext cx="3804907" cy="28536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860032" y="3861048"/>
            <a:ext cx="3492872" cy="2619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099072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4096"/>
          </a:xfrm>
        </p:spPr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Мы вместе творим чудеса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4221088"/>
            <a:ext cx="2592288" cy="242005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512" y="1634512"/>
            <a:ext cx="2952328" cy="22153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84168" y="3849817"/>
            <a:ext cx="2791326" cy="27913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43432" y="3933056"/>
            <a:ext cx="2264672" cy="27387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067945" y="1634512"/>
            <a:ext cx="3240360" cy="2127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1268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936104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Наши совместные праздники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508104" y="908720"/>
            <a:ext cx="3379214" cy="190080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7504" y="4941168"/>
            <a:ext cx="2952328" cy="166211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8224" y="3429000"/>
            <a:ext cx="2106234" cy="28083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922928"/>
            <a:ext cx="1933560" cy="25780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7554" y="1818861"/>
            <a:ext cx="2052228" cy="273630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7904" y="3689461"/>
            <a:ext cx="2232248" cy="297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0484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7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900" dirty="0">
              <a:ea typeface="Calibri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1752" y="764704"/>
            <a:ext cx="8734744" cy="3031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Оформление материалов по различным направлениям деятельности, с использованием программ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O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ffice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Word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в том числе при разработки планов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конспектов,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различного вида мероприятий, консультаций для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родителей.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презентаций в программе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Power Point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для повышения эффективности образовательной деятельности с детьми и педагогической компетенции у родителей в процессе проведения родительских собраний, праздничных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мероприятий.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презентаций и детских анимационных фильмов с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целью информационного и научно-педагогического сопровождения образовательного процесса в группе, в подборе дополнительного познавательно – иллюстративного материала.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Размещение собственных методических разработок, публикаций, материалов в сети Интернет. 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hlinkClick r:id="rId2"/>
              </a:rPr>
              <a:t>://nsportal</a:t>
            </a:r>
            <a:r>
              <a:rPr lang="ru-RU" sz="1600" dirty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ru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44624"/>
            <a:ext cx="9144000" cy="7864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FF0000"/>
                </a:solidFill>
                <a:latin typeface="+mn-lt"/>
                <a:ea typeface="Times New Roman"/>
              </a:rPr>
              <a:t>Использование ИКТ в образовательном процессе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1593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283"/>
    </mc:Choice>
    <mc:Fallback>
      <p:transition spd="slow" advTm="2283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40088" y="1916113"/>
            <a:ext cx="5903912" cy="421005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очень люблю свою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и дорожу ей, ведь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позволяет мне оставаться в мире детства,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фантазии и 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сказки! Общение с детьми продлевает минуты радости, вдохновения, творчества!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делают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добрее, справедливее и счастливее!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4860" y="2060848"/>
            <a:ext cx="2998988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5542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44824"/>
            <a:ext cx="8147248" cy="652934"/>
          </a:xfrm>
        </p:spPr>
        <p:txBody>
          <a:bodyPr/>
          <a:lstStyle/>
          <a:p>
            <a:r>
              <a:rPr lang="ru-RU" dirty="0" smtClean="0"/>
              <a:t>Информационная карта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Текуч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Рената Валерьевна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Дата рождения: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09.01.1990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Сведения об образование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ТФ МИПП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г.Тирасполь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ПМР.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2012 г. Образование высшее. Бакалавр экономики по направлению «финансы и кредит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Font typeface="Wingdings" pitchFamily="2" charset="2"/>
              <a:buChar char="ü"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Место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работы: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ГБОУ Школа 2107 ДО «на Орловском»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Занимаемая должность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 воспитатель  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Стаж работы:</a:t>
            </a: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               а) общий стаж 7 лет; </a:t>
            </a: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               б) в данном учреждении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 года </a:t>
            </a:r>
          </a:p>
          <a:p>
            <a:pPr>
              <a:buFont typeface="Wingdings" pitchFamily="2" charset="2"/>
              <a:buChar char="ü"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Личный сайт: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https://nsportal.ru/renata-tekuch;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78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Мысли в слух……</a:t>
            </a: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Каждый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день, когда видишь распахнутые навстречу тебе детские глаза и жадно ловящие каждое твое слово, понимаешь, что ты нужна им. Секрет их чистой любви прост: они открыты и простодушны и для меня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лучшая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наград – их радостная улыбка. </a:t>
            </a: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Стараюсь все время находиться в поиске нового,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интересного , чтобы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наша жизнь в группе не стояла на месте. Пытаюсь быть для своих любимых ребят не только воспитателем, который все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знает , всему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научит, но и товарищем по играм: не стать скучным взрослым, быть всегда «чуть-чуть» ребенком, уметь учиться у детей их видению мира, их наивности, уметь вместе смеяться, думать.</a:t>
            </a: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Я благодарна своей профессии за те минуты, когда удалось побудить лучшие чувства в детях, за те мгновения, когда победа моего ребенка стала моей победой, его радость-моей радостью, и за любовь детей, которая вернулась ко мне в их благодарных  глазах. Если мои дети состояться как люди, ответственные за себя, за тех кто рядом, если они будут идти по жизни с широко открытыми глазами и чуткой душой – значит и частичка моего труда, вложенная в них, не пропадет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даром.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8482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57200" y="44624"/>
            <a:ext cx="8229600" cy="7864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Данные о повышение квалификации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89166446"/>
              </p:ext>
            </p:extLst>
          </p:nvPr>
        </p:nvGraphicFramePr>
        <p:xfrm>
          <a:off x="107504" y="2204864"/>
          <a:ext cx="8928991" cy="4293839"/>
        </p:xfrm>
        <a:graphic>
          <a:graphicData uri="http://schemas.openxmlformats.org/drawingml/2006/table">
            <a:tbl>
              <a:tblPr firstRow="1" firstCol="1" bandRow="1"/>
              <a:tblGrid>
                <a:gridCol w="782280"/>
                <a:gridCol w="2026032"/>
                <a:gridCol w="3672408"/>
                <a:gridCol w="2448271"/>
              </a:tblGrid>
              <a:tr h="4183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</a:p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82" marR="60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документа</a:t>
                      </a:r>
                    </a:p>
                  </a:txBody>
                  <a:tcPr marL="60582" marR="60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</a:t>
                      </a:r>
                    </a:p>
                  </a:txBody>
                  <a:tcPr marL="60582" marR="60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Кем выдан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82" marR="60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7415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2015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г.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82" marR="60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Диплом о профессиональной переподготовке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82" marR="60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«Педагогика и психология» (дошкольное образование) ( 520 ч.)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82" marR="60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Институт новых технологий в образовании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82" marR="60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0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г.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82" marR="60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Удостоверение о повышении квалификации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82" marR="60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 Организация и содержание логопедической работы в условиях внедрения ФГОС» ( 138 ч.)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82" marR="60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Институт новых технологий в образовании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82" marR="60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38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</a:p>
                    <a:p>
                      <a:endParaRPr lang="ru-RU" sz="14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</a:t>
                      </a:r>
                    </a:p>
                    <a:p>
                      <a:endParaRPr lang="ru-RU" sz="14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582" marR="60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Сертификат участника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семинара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Сертификат участника мастер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–класса</a:t>
                      </a:r>
                    </a:p>
                    <a:p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Сертификат участника научно-практической конференции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582" marR="60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«Интеграция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образовательного процесса в условиях инклюзивного образования»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«Создание  образовательного модуля «Маленький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архитектор» в рамках Городского проекта «Необычное в обычном»»</a:t>
                      </a:r>
                    </a:p>
                    <a:p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«Мир высоких технологий и 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STEM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–образование школьников : современные форматы и практические решения»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582" marR="60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ГБОУ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Школа «1905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Городской методический центр</a:t>
                      </a:r>
                    </a:p>
                    <a:p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Директор ИНО ГАОУ ВО МГПУ  М.М. 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Шалашова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582" marR="60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57200" y="26098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660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33297" y="332656"/>
            <a:ext cx="3099268" cy="225527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049784" y="332656"/>
            <a:ext cx="3958231" cy="28803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85478" y="2060848"/>
            <a:ext cx="2048256" cy="18973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3429000"/>
            <a:ext cx="4354054" cy="31683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64088" y="4149080"/>
            <a:ext cx="3514424" cy="255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10457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ен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214290"/>
            <a:ext cx="2064657" cy="2839510"/>
          </a:xfrm>
          <a:prstGeom prst="rect">
            <a:avLst/>
          </a:prstGeom>
        </p:spPr>
      </p:pic>
      <p:pic>
        <p:nvPicPr>
          <p:cNvPr id="3" name="Рисунок 2" descr="рен2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6200000">
            <a:off x="4143360" y="-571516"/>
            <a:ext cx="2643206" cy="4214818"/>
          </a:xfrm>
          <a:prstGeom prst="rect">
            <a:avLst/>
          </a:prstGeom>
        </p:spPr>
      </p:pic>
      <p:pic>
        <p:nvPicPr>
          <p:cNvPr id="4" name="Рисунок 3" descr="Рисунок (8)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928663" y="3134255"/>
            <a:ext cx="2500330" cy="343868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79208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Поощрения 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 отзывы за 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профессиональную деятельность</a:t>
            </a:r>
            <a: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</a:rPr>
              <a:t>воспитателя</a:t>
            </a:r>
            <a:endParaRPr lang="ru-RU" sz="2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1200" dirty="0" smtClean="0"/>
          </a:p>
          <a:p>
            <a:pPr>
              <a:buFont typeface="Wingdings" pitchFamily="2" charset="2"/>
              <a:buChar char="ü"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9 мая 2017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Царегородцева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Юлия Викторовна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Здравствуйте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! Хочу выразить огромную благодарность воспитателю группы ОНР детского сада 1131 Текуч Ренате Валерьевне! Это тот самый случай, когда родители говорят "как же нам повезло с педагогом"! Ее безграничная любовь к детям и современный подход к вопросам воспитания делают процесс посещения сада, по крайней мере для моего ребёнка, похожим на праздник! И это не громкие слова! Каждый день вижу с какой радостью наши дети, и детки из других групп, встречают нашу Ренату Валерьевну! Много всего сделано за год, сейчас уже и не перечислишь. Начиная от праздничных декораций, фантастически красивых тематических пособий, и театральных реквизитов, сделанных своим руками, заканчивая новейшими мотивационными программами, которые очень помогают нашим ребятам в работе. И все это непосредственно с инициативой и личным участием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Ренаты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Валерьевны! Очень тёплые отношения и взаимопонимание, которые наладились между нашими детьми и нашим воспитателем, дают колоссальный результат в ходе усваивания нового материала. Моему ребёнку становится очень важно показать любимому педагогу свои достижения! Выражаю Благодарность Ренате Валерьевне! Низкий поклон и большое Вам спасибо! Также я очень рада за Будущих воспитанников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Ренаты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Валерьевны и их родителей!</a:t>
            </a:r>
          </a:p>
          <a:p>
            <a:pPr marL="0" indent="0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Источник: </a:t>
            </a:r>
            <a:r>
              <a:rPr lang="ru-RU" sz="12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1200" b="1" i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://sch2107.mskobr.ru/elektronnye_servisy/reviews/?</a:t>
            </a:r>
            <a:r>
              <a:rPr lang="ru-RU" sz="12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p=1&amp;scheme=udata&amp;time=16&amp;transform=modules%2Fdata%2Freviews.xsl</a:t>
            </a:r>
            <a:endParaRPr lang="ru-RU" sz="1200" b="1" i="1" dirty="0">
              <a:solidFill>
                <a:srgbClr val="660066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Добрый вечер ! Выражаю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огромную благодарность воспитателю Текуч Ренате Валерьевне. Спасибо Вам за Ваш неоценимый труд, любовь, понимание, тёплое отношение и заботу к моему ребёнку. Оставляя его на целый день в детском саду, сильно не переживала и знала, что он остаётся в надёжных руках (где нужно замечания сделают, а где это необходимо пожалеют и обнимут). А сколькому он научился за один только год: самостоятельно переодеваться, рисовать, лепить, клеить вырезать, всего и не перечислишь. Спасибо за все праздники, они всегда были очень эмоционально душевные. Отдельное спасибо за организованные с детьми спектакли, после прочитанных книжек, за фотоотчет о проведённых буднях и мероприятиях в саду. Просто великолепно! Матвей, Вас всегда вспоминает, и Вас нам не хватает!!! СПАСИБО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!!! С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уважением, Юлия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Афанасьева. </a:t>
            </a:r>
          </a:p>
          <a:p>
            <a:pPr marL="0" indent="0">
              <a:buNone/>
            </a:pP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Источник: </a:t>
            </a:r>
            <a:r>
              <a:rPr lang="en-US" sz="12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en-US" sz="1200" b="1" i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://deti.mail.ru/forum/obuchenie_i_vospitanie/detskij_sad/blagodarnost_1478108322</a:t>
            </a:r>
            <a:r>
              <a:rPr lang="en-US" sz="12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endParaRPr lang="ru-RU" sz="1200" b="1" i="1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b="1" i="1" dirty="0"/>
          </a:p>
        </p:txBody>
      </p:sp>
    </p:spTree>
    <p:extLst>
      <p:ext uri="{BB962C8B-B14F-4D97-AF65-F5344CB8AC3E}">
        <p14:creationId xmlns:p14="http://schemas.microsoft.com/office/powerpoint/2010/main" xmlns="" val="116922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1200" dirty="0" smtClean="0"/>
          </a:p>
          <a:p>
            <a:pPr>
              <a:buFont typeface="Wingdings" pitchFamily="2" charset="2"/>
              <a:buChar char="ü"/>
            </a:pPr>
            <a:r>
              <a:rPr lang="ru-RU" sz="1200" b="1" i="1" dirty="0" err="1" smtClean="0">
                <a:latin typeface="Times New Roman" pitchFamily="18" charset="0"/>
                <a:cs typeface="Times New Roman" pitchFamily="18" charset="0"/>
              </a:rPr>
              <a:t>МумиМама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 31 </a:t>
            </a:r>
            <a:r>
              <a:rPr lang="ru-RU" sz="1200" b="1" i="1" dirty="0" err="1" smtClean="0">
                <a:latin typeface="Times New Roman" pitchFamily="18" charset="0"/>
                <a:cs typeface="Times New Roman" pitchFamily="18" charset="0"/>
              </a:rPr>
              <a:t>Окт</a:t>
            </a: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 2016 22:57 #</a:t>
            </a:r>
          </a:p>
          <a:p>
            <a:pPr marL="0" indent="0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прошлом году начали ходить в этот садик на полный день, с 3 лет и 4 месяцев. В нашей группе было 2 воспитателя — Текуч Рената Валерьевна и Купряшкина Анастасия Владимировна, обе молодые, с энтузиазмом относящиеся к своему делу, неравнодушные, всегда приветливые и прекрасно выглядящие :) Рената Валерьевна еще и косички фантастические плела девочкам, такая красота! Моя дочка на вопрос: «Кем ты хочешь стать?» отвечает теперь неизменно: «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Ренатой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Валерьевной» :) Воспитатели всегда чутки к детям, умеют утешить деток и увлечь их интересными играми и занятиями. Рената Валерьевна с трехлетними детками нашими поставила спектакль «Гуси-лебеди», для всех деток нашлись маленькие простые роли, детки были счастливы! Спасибо за ваш труд! </a:t>
            </a:r>
          </a:p>
          <a:p>
            <a:pPr marL="0" indent="0">
              <a:buNone/>
            </a:pP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Источник: Портал «Актуальная Москва» 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http://amoskva.com/reviews/kindergartens/cao/meshhanskij</a:t>
            </a:r>
            <a:endParaRPr lang="ru-RU" sz="1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От всей души, благодарю Ренату Валерьевну Текуч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 компетентность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инициативность, педагогический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талант, душевную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щедрость 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 умение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находить особый подход к каждому ребёнку. Благодарю Вас за любовь,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которую Вы дарили нашим детям, что помогали детям чувствовать себя в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детском саду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как дома. Вы были всегда приветливы и дружелюбны, Митя с радостью ходил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вашу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группу, и вечером с удовольствием рассказывал о том, чем занимался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детском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саду. Отдельное спасибо за фотографии. Митя Вас часто вспоминает, и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расстраивается, что вы теперь работаете в другом садике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Ксения</a:t>
            </a:r>
          </a:p>
          <a:p>
            <a:pPr marL="0" indent="0">
              <a:buNone/>
            </a:pP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Источник: </a:t>
            </a:r>
            <a:r>
              <a:rPr lang="en-US" sz="1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en-US" sz="1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://deti.mail.ru/forum/obuchenie_i_vospitanie/detskij_sad/blagdarnost_vospitatelju/</a:t>
            </a:r>
            <a:endParaRPr lang="ru-RU" sz="1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48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>
        <a:scene3d>
          <a:camera prst="orthographicFront">
            <a:rot lat="0" lon="0" rev="0"/>
          </a:camera>
          <a:lightRig rig="contrasting" dir="t">
            <a:rot lat="0" lon="0" rev="4500000"/>
          </a:lightRig>
        </a:scene3d>
        <a:sp3d contourW="6350" prstMaterial="metal">
          <a:bevelT w="127000" h="31750" prst="relaxedInset"/>
          <a:contourClr>
            <a:schemeClr val="accent1">
              <a:shade val="75000"/>
            </a:schemeClr>
          </a:contourClr>
        </a:sp3d>
      </a:bodyPr>
      <a:lstStyle>
        <a:defPPr algn="ctr">
          <a:defRPr b="1" cap="all" dirty="0" smtClean="0">
            <a:ln w="0">
              <a:solidFill>
                <a:schemeClr val="tx1"/>
              </a:solidFill>
            </a:ln>
            <a:gradFill flip="none">
              <a:gsLst>
                <a:gs pos="0">
                  <a:schemeClr val="accent1">
                    <a:tint val="75000"/>
                    <a:shade val="75000"/>
                    <a:satMod val="170000"/>
                  </a:schemeClr>
                </a:gs>
                <a:gs pos="49000">
                  <a:schemeClr val="accent1">
                    <a:tint val="88000"/>
                    <a:shade val="65000"/>
                    <a:satMod val="172000"/>
                  </a:schemeClr>
                </a:gs>
                <a:gs pos="50000">
                  <a:schemeClr val="accent1">
                    <a:shade val="65000"/>
                    <a:satMod val="130000"/>
                  </a:schemeClr>
                </a:gs>
                <a:gs pos="92000">
                  <a:schemeClr val="accent1">
                    <a:shade val="50000"/>
                    <a:satMod val="120000"/>
                  </a:schemeClr>
                </a:gs>
                <a:gs pos="100000">
                  <a:schemeClr val="accent1">
                    <a:shade val="48000"/>
                    <a:satMod val="120000"/>
                  </a:schemeClr>
                </a:gs>
              </a:gsLst>
              <a:lin ang="5400000"/>
            </a:gradFill>
            <a:effectLst>
              <a:reflection blurRad="12700" stA="50000" endPos="50000" dist="5000" dir="5400000" sy="-100000" rotWithShape="0"/>
            </a:effectLst>
          </a:defRPr>
        </a:defPPr>
      </a:lstStyle>
      <a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2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2541</TotalTime>
  <Words>1976</Words>
  <Application>Microsoft Office PowerPoint</Application>
  <PresentationFormat>Экран (4:3)</PresentationFormat>
  <Paragraphs>153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Тема Office</vt:lpstr>
      <vt:lpstr>2_Шаблон 2</vt:lpstr>
      <vt:lpstr>Слайд 1</vt:lpstr>
      <vt:lpstr>Слайд 2</vt:lpstr>
      <vt:lpstr>Информационная карта</vt:lpstr>
      <vt:lpstr>Слайд 4</vt:lpstr>
      <vt:lpstr>Слайд 5</vt:lpstr>
      <vt:lpstr>Слайд 6</vt:lpstr>
      <vt:lpstr>Слайд 7</vt:lpstr>
      <vt:lpstr>Поощрения и отзывы за профессиональную деятельность воспитателя</vt:lpstr>
      <vt:lpstr>Слайд 9</vt:lpstr>
      <vt:lpstr>Слайд 10</vt:lpstr>
      <vt:lpstr>Слайд 11</vt:lpstr>
      <vt:lpstr>Обобщение и распространение опыта работы</vt:lpstr>
      <vt:lpstr>Слайд 13</vt:lpstr>
      <vt:lpstr>Слайд 14</vt:lpstr>
      <vt:lpstr>Слайд 15</vt:lpstr>
      <vt:lpstr>Слайд 16</vt:lpstr>
      <vt:lpstr>Слайд 17</vt:lpstr>
      <vt:lpstr>Слайд 18</vt:lpstr>
      <vt:lpstr>С детьми я могу быть разной…….</vt:lpstr>
      <vt:lpstr>Слайд 20</vt:lpstr>
      <vt:lpstr>Мы вместе творим чудеса</vt:lpstr>
      <vt:lpstr>Наши совместные праздники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Microsoft</cp:lastModifiedBy>
  <cp:revision>235</cp:revision>
  <cp:lastPrinted>2014-01-12T15:07:22Z</cp:lastPrinted>
  <dcterms:created xsi:type="dcterms:W3CDTF">2013-01-31T10:08:31Z</dcterms:created>
  <dcterms:modified xsi:type="dcterms:W3CDTF">2017-12-15T11:09:46Z</dcterms:modified>
</cp:coreProperties>
</file>