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5" r:id="rId8"/>
    <p:sldId id="266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Роман Самошин" initials="Р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64" d="100"/>
          <a:sy n="64" d="100"/>
        </p:scale>
        <p:origin x="-654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3-08T20:37:34.964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74EAD7-22AC-48AB-AB6B-0F941DC0945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69F119-57E4-41C8-B043-00379365686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Муниципальное дошкольное образовательное учреждение</a:t>
            </a:r>
            <a:br>
              <a:rPr lang="ru-RU" sz="2000" dirty="0" smtClean="0"/>
            </a:br>
            <a:r>
              <a:rPr lang="ru-RU" sz="2000" dirty="0" smtClean="0"/>
              <a:t>Детский сад комбинированного вида №3 «Радуга»</a:t>
            </a:r>
            <a:br>
              <a:rPr lang="ru-RU" sz="2000" dirty="0" smtClean="0"/>
            </a:br>
            <a:r>
              <a:rPr lang="ru-RU" sz="2000" dirty="0" smtClean="0"/>
              <a:t>Городского округа Подольск</a:t>
            </a:r>
            <a:endParaRPr lang="ru-RU" sz="2000" dirty="0"/>
          </a:p>
        </p:txBody>
      </p:sp>
      <p:pic>
        <p:nvPicPr>
          <p:cNvPr id="1026" name="Picture 2" descr="C:\Users\Роман\Desktop\фото\2016-03-07_21.21.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852936"/>
            <a:ext cx="4509140" cy="27515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540568" y="1628800"/>
            <a:ext cx="109480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Педагогический проект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«Папа, мама, я  - читающая семья»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3968" y="6237312"/>
            <a:ext cx="5616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Самошина</a:t>
            </a:r>
            <a:r>
              <a:rPr lang="ru-RU" dirty="0" smtClean="0"/>
              <a:t> Елена Петровна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Цель проекта.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kern="0" dirty="0" smtClean="0">
                <a:solidFill>
                  <a:srgbClr val="000000"/>
                </a:solidFill>
                <a:cs typeface="Times New Roman" pitchFamily="18" charset="0"/>
              </a:rPr>
              <a:t>        </a:t>
            </a:r>
            <a:r>
              <a:rPr lang="ru-RU" sz="2400" kern="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Возрождение и развитие традиций семейного чтения, формирование у детей устойчивого интереса к общению с детской книгой. 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Задачи  проекта.</a:t>
            </a:r>
          </a:p>
          <a:p>
            <a:r>
              <a:rPr lang="ru-RU" dirty="0" smtClean="0"/>
              <a:t> Повысить эффективность работы по приобщению детей к книге во взаимодействии всех участников образовательного процесса: педагогов, детей, родителей.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Способствовать поддержанию традиций семейного чтения.</a:t>
            </a:r>
          </a:p>
          <a:p>
            <a:r>
              <a:rPr lang="ru-RU" dirty="0" smtClean="0"/>
              <a:t>Выработать интерес и потребность ежедневного общения с художественной литературой.</a:t>
            </a:r>
          </a:p>
          <a:p>
            <a:r>
              <a:rPr lang="ru-RU" dirty="0" smtClean="0"/>
              <a:t>Учить детей уважать книгу, бережно относиться к ней.</a:t>
            </a:r>
          </a:p>
          <a:p>
            <a:r>
              <a:rPr lang="ru-RU" dirty="0" smtClean="0"/>
              <a:t>Воспитывать внимательного и вдумчивого слушателя, будущего читателя.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Тип проекта.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Практико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– ориентированный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Актуальность.</a:t>
            </a:r>
          </a:p>
          <a:p>
            <a:pPr>
              <a:buNone/>
            </a:pPr>
            <a:r>
              <a:rPr lang="ru-RU" sz="2000" dirty="0" smtClean="0">
                <a:cs typeface="Times New Roman" pitchFamily="18" charset="0"/>
              </a:rPr>
              <a:t>          В настоящее время возникла серьезная проблема: у детей падает интерес к книге, исчезают традиции семейного совместного чтения. Уже в дошкольном возрасте место книги занимает телевидение, компьютерные игры, другие технические средства, которые не могут заменить книгу. Падение интереса к чтению является фактом сегодняшней жизни.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Сроки реализации проекта.</a:t>
            </a:r>
          </a:p>
          <a:p>
            <a:pPr algn="just">
              <a:buNone/>
            </a:pPr>
            <a:r>
              <a:rPr lang="ru-RU" sz="2000" dirty="0" smtClean="0"/>
              <a:t>Краткосрочный  </a:t>
            </a:r>
            <a:r>
              <a:rPr lang="en-US" sz="2000" dirty="0" smtClean="0"/>
              <a:t>-</a:t>
            </a:r>
            <a:r>
              <a:rPr lang="ru-RU" sz="2000" dirty="0" smtClean="0"/>
              <a:t>4 месяца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Участники проекта.</a:t>
            </a:r>
          </a:p>
          <a:p>
            <a:pPr algn="just">
              <a:buNone/>
            </a:pPr>
            <a:r>
              <a:rPr lang="ru-RU" sz="2000" dirty="0" smtClean="0"/>
              <a:t>          Дети, родители воспитанников, воспитатели , музыкальный руководитель, старший воспитатель, инструктор по физкультуре.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/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Ожидаемые и конечные результаты  реализации проекта.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Повышение интереса детей и родителей к художественной литературе</a:t>
            </a:r>
          </a:p>
          <a:p>
            <a:r>
              <a:rPr lang="ru-RU" sz="2000" dirty="0" smtClean="0"/>
              <a:t>Возрождение традиции домашнего чтения.</a:t>
            </a:r>
          </a:p>
          <a:p>
            <a:r>
              <a:rPr lang="ru-RU" sz="2000" dirty="0" smtClean="0"/>
              <a:t>Обобщение и распространение  опыта семейного воспитания по приобщению детей к художественной литературе</a:t>
            </a:r>
          </a:p>
          <a:p>
            <a:r>
              <a:rPr lang="ru-RU" sz="2000" dirty="0" smtClean="0"/>
              <a:t>Повышение компетентности членов семьи в вопросах воспитания грамотного читателя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+mn-lt"/>
                <a:cs typeface="Times New Roman" pitchFamily="18" charset="0"/>
              </a:rPr>
              <a:t>Первый этап – подготовительный (октябрь – ноябрь2015г.)</a:t>
            </a:r>
            <a:r>
              <a:rPr lang="ru-RU" sz="24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+mn-lt"/>
                <a:cs typeface="Times New Roman" pitchFamily="18" charset="0"/>
              </a:rPr>
              <a:t> Подготовка к проведению мероприятий, обсуждение общих вопросов, связанных с организацией работы .</a:t>
            </a:r>
            <a:endParaRPr lang="ru-RU" sz="24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None/>
              <a:defRPr/>
            </a:pPr>
            <a:r>
              <a:rPr 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Второй этап – основной</a:t>
            </a:r>
            <a:r>
              <a:rPr lang="ru-RU" sz="2400" dirty="0" smtClean="0">
                <a:solidFill>
                  <a:srgbClr val="7030A0"/>
                </a:solidFill>
                <a:cs typeface="Times New Roman" pitchFamily="18" charset="0"/>
              </a:rPr>
              <a:t>   (декабрь 2015 года – февраль 2016 г.</a:t>
            </a:r>
            <a:r>
              <a:rPr lang="ru-RU" sz="2000" dirty="0" smtClean="0">
                <a:solidFill>
                  <a:srgbClr val="7030A0"/>
                </a:solidFill>
                <a:cs typeface="Times New Roman" pitchFamily="18" charset="0"/>
              </a:rPr>
              <a:t>)</a:t>
            </a:r>
          </a:p>
          <a:p>
            <a:pPr marL="0" indent="0" algn="ctr">
              <a:buFontTx/>
              <a:buNone/>
              <a:defRPr/>
            </a:pPr>
            <a:r>
              <a:rPr lang="ru-RU" sz="2000" b="1" u="sng" dirty="0" smtClean="0">
                <a:solidFill>
                  <a:srgbClr val="000000"/>
                </a:solidFill>
                <a:cs typeface="Times New Roman" pitchFamily="18" charset="0"/>
              </a:rPr>
              <a:t>Работа с детьми</a:t>
            </a:r>
            <a:endParaRPr lang="ru-RU" sz="2000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000000"/>
                </a:solidFill>
                <a:cs typeface="Times New Roman" pitchFamily="18" charset="0"/>
              </a:rPr>
              <a:t>Непосредственно-образовательная деятельность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000000"/>
                </a:solidFill>
                <a:cs typeface="Times New Roman" pitchFamily="18" charset="0"/>
              </a:rPr>
              <a:t>Совместная деятельность воспитателя с детьми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000" dirty="0" smtClean="0">
                <a:solidFill>
                  <a:srgbClr val="000000"/>
                </a:solidFill>
                <a:cs typeface="Times New Roman" pitchFamily="18" charset="0"/>
              </a:rPr>
              <a:t>Самостоятельная деятельность детей</a:t>
            </a:r>
          </a:p>
          <a:p>
            <a:pPr>
              <a:buNone/>
              <a:defRPr/>
            </a:pPr>
            <a:r>
              <a:rPr lang="ru-RU" sz="2000" b="1" dirty="0" smtClean="0"/>
              <a:t>                                   </a:t>
            </a:r>
            <a:r>
              <a:rPr lang="ru-RU" sz="2000" b="1" u="sng" dirty="0" smtClean="0"/>
              <a:t>Совместная работа с детьми и родителями</a:t>
            </a:r>
          </a:p>
          <a:p>
            <a:pPr marL="0" indent="0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v"/>
            </a:pPr>
            <a:r>
              <a:rPr lang="ru-RU" sz="2000" dirty="0" smtClean="0">
                <a:cs typeface="Times New Roman" pitchFamily="18" charset="0"/>
              </a:rPr>
              <a:t>Выставки детских  рисунков и поделок по прочитанным  произведениям</a:t>
            </a:r>
            <a:endParaRPr lang="ru-RU" sz="2000" dirty="0" smtClean="0">
              <a:ea typeface="Calibri" pitchFamily="34" charset="0"/>
              <a:cs typeface="Calibri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v"/>
            </a:pPr>
            <a:r>
              <a:rPr lang="ru-RU" sz="2000" dirty="0" smtClean="0">
                <a:cs typeface="Times New Roman" pitchFamily="18" charset="0"/>
              </a:rPr>
              <a:t>Книжные выставки «Книжный парад для дошколят»</a:t>
            </a:r>
            <a:endParaRPr lang="ru-RU" sz="2000" dirty="0" smtClean="0">
              <a:ea typeface="Calibri" pitchFamily="34" charset="0"/>
              <a:cs typeface="Calibri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v"/>
            </a:pPr>
            <a:r>
              <a:rPr lang="ru-RU" sz="2000" dirty="0" smtClean="0">
                <a:cs typeface="Times New Roman" pitchFamily="18" charset="0"/>
              </a:rPr>
              <a:t> «Книга напрокат» </a:t>
            </a:r>
            <a:endParaRPr lang="ru-RU" sz="2000" dirty="0" smtClean="0">
              <a:ea typeface="Calibri" pitchFamily="34" charset="0"/>
              <a:cs typeface="Calibri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v"/>
            </a:pPr>
            <a:r>
              <a:rPr lang="ru-RU" sz="2000" dirty="0" smtClean="0">
                <a:cs typeface="Times New Roman" pitchFamily="18" charset="0"/>
              </a:rPr>
              <a:t> Литературный КВН</a:t>
            </a:r>
          </a:p>
          <a:p>
            <a:pPr marL="0" indent="0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v"/>
            </a:pPr>
            <a:r>
              <a:rPr lang="ru-RU" sz="2000" dirty="0" smtClean="0">
                <a:cs typeface="Times New Roman" pitchFamily="18" charset="0"/>
              </a:rPr>
              <a:t> Мастер класс «Изготовление сказок своими руками» </a:t>
            </a:r>
            <a:endParaRPr lang="ru-RU" sz="2000" dirty="0" smtClean="0">
              <a:ea typeface="Calibri" pitchFamily="34" charset="0"/>
              <a:cs typeface="Calibri" pitchFamily="34" charset="0"/>
            </a:endParaRPr>
          </a:p>
          <a:p>
            <a:pPr>
              <a:buNone/>
              <a:defRPr/>
            </a:pPr>
            <a:endParaRPr lang="ru-RU" sz="2000" dirty="0" smtClean="0">
              <a:solidFill>
                <a:srgbClr val="7030A0"/>
              </a:solidFill>
            </a:endParaRPr>
          </a:p>
          <a:p>
            <a:pPr>
              <a:buNone/>
              <a:defRPr/>
            </a:pPr>
            <a:endParaRPr lang="ru-RU" sz="2000" dirty="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+mn-lt"/>
              </a:rPr>
              <a:t>Третий этап – заключительный ( март 2016 г.)</a:t>
            </a:r>
            <a:br>
              <a:rPr lang="ru-RU" sz="2400" dirty="0" smtClean="0">
                <a:solidFill>
                  <a:srgbClr val="7030A0"/>
                </a:solidFill>
                <a:latin typeface="+mn-lt"/>
              </a:rPr>
            </a:br>
            <a:endParaRPr lang="ru-RU" sz="2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Оформить методические рекомендации «Семейное чтение, как один из аспектов подготовки ребенка к школьному обучению».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Оформить выставку дидактических пособий и методических материалов</a:t>
            </a:r>
            <a:r>
              <a:rPr lang="ru-RU" dirty="0" smtClean="0"/>
              <a:t>. </a:t>
            </a:r>
          </a:p>
          <a:p>
            <a:pPr lvl="0">
              <a:buNone/>
            </a:pPr>
            <a:r>
              <a:rPr lang="ru-RU" dirty="0" smtClean="0"/>
              <a:t>              </a:t>
            </a:r>
            <a:r>
              <a:rPr lang="ru-RU" sz="2800" dirty="0" smtClean="0">
                <a:solidFill>
                  <a:srgbClr val="7030A0"/>
                </a:solidFill>
              </a:rPr>
              <a:t>Формы работы с родителями.</a:t>
            </a:r>
          </a:p>
          <a:p>
            <a:pPr marL="0" indent="0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v"/>
            </a:pPr>
            <a:r>
              <a:rPr lang="ru-RU" sz="2000" dirty="0" smtClean="0"/>
              <a:t>наглядное   информирование,</a:t>
            </a:r>
          </a:p>
          <a:p>
            <a:pPr marL="0" indent="0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v"/>
            </a:pPr>
            <a:r>
              <a:rPr lang="ru-RU" sz="2000" dirty="0" smtClean="0"/>
              <a:t> практические  консультации,</a:t>
            </a:r>
          </a:p>
          <a:p>
            <a:pPr marL="0" indent="0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v"/>
            </a:pPr>
            <a:r>
              <a:rPr lang="ru-RU" sz="2000" dirty="0" smtClean="0"/>
              <a:t> анкетирование, </a:t>
            </a:r>
          </a:p>
          <a:p>
            <a:pPr marL="0" indent="0">
              <a:lnSpc>
                <a:spcPct val="115000"/>
              </a:lnSpc>
              <a:spcBef>
                <a:spcPts val="375"/>
              </a:spcBef>
              <a:spcAft>
                <a:spcPts val="375"/>
              </a:spcAft>
              <a:buFont typeface="Wingdings" pitchFamily="2" charset="2"/>
              <a:buChar char="v"/>
            </a:pPr>
            <a:r>
              <a:rPr lang="ru-RU" sz="2000" dirty="0" smtClean="0"/>
              <a:t>родительские встречи.</a:t>
            </a:r>
          </a:p>
          <a:p>
            <a:pPr lvl="0">
              <a:buNone/>
            </a:pPr>
            <a:endParaRPr lang="ru-RU" sz="2800" dirty="0" smtClean="0">
              <a:solidFill>
                <a:srgbClr val="7030A0"/>
              </a:solidFill>
            </a:endParaRP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Роман\Desktop\фото\Новая папка\DSC_00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861048"/>
            <a:ext cx="4392488" cy="2759536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Использование в работе современных технологий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8434" name="Picture 2" descr="C:\Users\Роман\Desktop\фото\DSC_008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1449" r="10217"/>
          <a:stretch>
            <a:fillRect/>
          </a:stretch>
        </p:blipFill>
        <p:spPr bwMode="auto">
          <a:xfrm rot="-600000">
            <a:off x="323528" y="1556792"/>
            <a:ext cx="3430773" cy="246355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  <p:pic>
        <p:nvPicPr>
          <p:cNvPr id="6" name="Рисунок 5" descr="C:\Users\Роман\Desktop\фото\Новая папка\DSC_008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00000" flipH="1">
            <a:off x="4911364" y="1671091"/>
            <a:ext cx="3600400" cy="2304031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R_S\МОЯ\ДУХ.НРАВСТВ\фото к житее Владимира\WP_0013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600000">
            <a:off x="365825" y="1982307"/>
            <a:ext cx="3456384" cy="2448272"/>
          </a:xfrm>
          <a:prstGeom prst="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0000">
            <a:off x="5195677" y="1992266"/>
            <a:ext cx="3577359" cy="2520084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outerShdw blurRad="50800" dist="88900" dir="54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9458" name="Picture 2" descr="C:\Users\Роман\Desktop\фото\Вероника Д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121696"/>
            <a:ext cx="3312368" cy="2475656"/>
          </a:xfrm>
          <a:prstGeom prst="snip2SameRect">
            <a:avLst/>
          </a:prstGeom>
          <a:noFill/>
          <a:ln>
            <a:solidFill>
              <a:srgbClr val="7030A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Немаловажную роль в реализации поставленных задач играет семья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Закрепление пройденного материала во всех видах НОД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F:\!201410A0\48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293096"/>
            <a:ext cx="3312368" cy="2031504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5" name="Рисунок 4" descr="F:\!фото\Коляда\DSC02819.JPG"/>
          <p:cNvPicPr/>
          <p:nvPr/>
        </p:nvPicPr>
        <p:blipFill>
          <a:blip r:embed="rId3" cstate="print"/>
          <a:srcRect r="11842"/>
          <a:stretch>
            <a:fillRect/>
          </a:stretch>
        </p:blipFill>
        <p:spPr bwMode="auto">
          <a:xfrm rot="600000">
            <a:off x="5508104" y="1628800"/>
            <a:ext cx="3312368" cy="211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!фото\космос, пдд, победа\Фото0217.jpg"/>
          <p:cNvPicPr/>
          <p:nvPr/>
        </p:nvPicPr>
        <p:blipFill>
          <a:blip r:embed="rId4" cstate="print"/>
          <a:srcRect b="11978"/>
          <a:stretch>
            <a:fillRect/>
          </a:stretch>
        </p:blipFill>
        <p:spPr bwMode="auto">
          <a:xfrm rot="-600000">
            <a:off x="251520" y="1628800"/>
            <a:ext cx="338036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!фото\Русская изба\DSC03119.JPG"/>
          <p:cNvPicPr/>
          <p:nvPr/>
        </p:nvPicPr>
        <p:blipFill>
          <a:blip r:embed="rId5" cstate="print"/>
          <a:srcRect t="19216"/>
          <a:stretch>
            <a:fillRect/>
          </a:stretch>
        </p:blipFill>
        <p:spPr bwMode="auto">
          <a:xfrm>
            <a:off x="5436096" y="3933056"/>
            <a:ext cx="3428612" cy="2320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Роман\Desktop\фото\12.2015-03.2016 562.JPG"/>
          <p:cNvPicPr/>
          <p:nvPr/>
        </p:nvPicPr>
        <p:blipFill>
          <a:blip r:embed="rId6" cstate="print"/>
          <a:srcRect l="41012" t="27039" r="12571" b="15021"/>
          <a:stretch>
            <a:fillRect/>
          </a:stretch>
        </p:blipFill>
        <p:spPr bwMode="auto">
          <a:xfrm>
            <a:off x="2987824" y="2564904"/>
            <a:ext cx="2880320" cy="216023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349</TotalTime>
  <Words>217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Муниципальное дошкольное образовательное учреждение Детский сад комбинированного вида №3 «Радуга» Городского округа Подольск</vt:lpstr>
      <vt:lpstr>Цель проекта.         Возрождение и развитие традиций семейного чтения, формирование у детей устойчивого интереса к общению с детской книгой. </vt:lpstr>
      <vt:lpstr>Тип проекта. Практико – ориентированный </vt:lpstr>
      <vt:lpstr>   Ожидаемые и конечные результаты  реализации проекта.  </vt:lpstr>
      <vt:lpstr>    Первый этап – подготовительный (октябрь – ноябрь2015г.)  Подготовка к проведению мероприятий, обсуждение общих вопросов, связанных с организацией работы .</vt:lpstr>
      <vt:lpstr>Третий этап – заключительный ( март 2016 г.) </vt:lpstr>
      <vt:lpstr>Использование в работе современных технологий  </vt:lpstr>
      <vt:lpstr>         Немаловажную роль в реализации поставленных задач играет семья</vt:lpstr>
      <vt:lpstr>Закрепление пройденного материала во всех видах НОД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комбинированного вида №3 «Радуга» Городского округа Подольск</dc:title>
  <dc:creator>Роман Самошин</dc:creator>
  <cp:lastModifiedBy>user</cp:lastModifiedBy>
  <cp:revision>40</cp:revision>
  <dcterms:created xsi:type="dcterms:W3CDTF">2016-03-08T17:25:17Z</dcterms:created>
  <dcterms:modified xsi:type="dcterms:W3CDTF">2017-12-15T13:31:47Z</dcterms:modified>
</cp:coreProperties>
</file>