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73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6" r:id="rId15"/>
    <p:sldId id="271" r:id="rId16"/>
    <p:sldId id="269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41929" y="2967335"/>
            <a:ext cx="806015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Родительское собрание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Тема: «Вопросы, которые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ас волнуют».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http://cs3.livemaster.ru/zhurnalfoto/7/4/f/15030717364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0"/>
            <a:ext cx="5029200" cy="3352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Шаблон для презентации на тему детский сад - Самые новые учебники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33600" y="990600"/>
            <a:ext cx="4724400" cy="4267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Итак, прими советы!</a:t>
            </a:r>
          </a:p>
          <a:p>
            <a:pPr algn="ctr"/>
            <a:r>
              <a:rPr lang="ru-RU" dirty="0" smtClean="0"/>
              <a:t>*Не беги при малейших беспокойствах к родителям, попытайся сам вникнуть в суть своей проблемы.</a:t>
            </a:r>
          </a:p>
          <a:p>
            <a:pPr algn="ctr"/>
            <a:r>
              <a:rPr lang="ru-RU" dirty="0" smtClean="0"/>
              <a:t>*Не принимай необдуманных решений, учись рассуждать.</a:t>
            </a:r>
          </a:p>
          <a:p>
            <a:pPr algn="ctr"/>
            <a:r>
              <a:rPr lang="ru-RU" dirty="0" smtClean="0"/>
              <a:t>*Спокойно всё обдумай, а уж потом иди к родителям.</a:t>
            </a:r>
          </a:p>
          <a:p>
            <a:pPr algn="ctr"/>
            <a:r>
              <a:rPr lang="ru-RU" dirty="0" smtClean="0"/>
              <a:t>*Поделись своими рассуждениями, а потом спроси, что думают об этом родители.</a:t>
            </a:r>
          </a:p>
          <a:p>
            <a:pPr algn="ctr"/>
            <a:r>
              <a:rPr lang="ru-RU" dirty="0" smtClean="0"/>
              <a:t>Только тогда родители увидят, что ты говоришь как взрослый, можешь отвечать за свои поступки.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Тогда ты заслуживаешь больше свободы действий!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762000" y="0"/>
            <a:ext cx="7696200" cy="1524000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 какие тупиковые ситуации ведёт стремление возрасти в собственных глазах?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0" y="1752600"/>
            <a:ext cx="9144000" cy="4800600"/>
          </a:xfrm>
          <a:prstGeom prst="vertic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Иногда повзрослевшие дети, которым не достаёт индивидуальности и самоуважения, пытаются идти по жизни, надев на себя «маску».</a:t>
            </a:r>
          </a:p>
          <a:p>
            <a:pPr algn="ctr"/>
            <a:r>
              <a:rPr lang="ru-RU" dirty="0" smtClean="0"/>
              <a:t>Некоторые стараются превратиться в «КРУТЫХ» ребят.</a:t>
            </a:r>
          </a:p>
          <a:p>
            <a:pPr algn="ctr"/>
            <a:r>
              <a:rPr lang="ru-RU" dirty="0" smtClean="0"/>
              <a:t>На самом деле за всем этим скрывается чувство неполноценности, от которого ребята стараются избавиться и утвердиться в собственных глазах.</a:t>
            </a:r>
          </a:p>
          <a:p>
            <a:pPr algn="ctr"/>
            <a:r>
              <a:rPr lang="ru-RU" dirty="0" smtClean="0"/>
              <a:t>Предупреждаю! НЕ ДУМАЙТЕ О СЕБЕ СЛИШКОМ МНОГО! ПОЧЕМУ?</a:t>
            </a:r>
          </a:p>
          <a:p>
            <a:pPr algn="ctr"/>
            <a:r>
              <a:rPr lang="ru-RU" dirty="0" smtClean="0"/>
              <a:t>ВЫ, стараясь повысить свою самооценку, приобрести уверенность в себе, склонны «перегнуть палку». Вы превращаетесь в эгоистов и начинаете преувеличивать свои умения и способности.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Рамка &quot;Морская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905000" y="1219200"/>
            <a:ext cx="5334000" cy="43434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ПОМНИ:</a:t>
            </a:r>
          </a:p>
          <a:p>
            <a:pPr algn="ctr"/>
            <a:r>
              <a:rPr lang="ru-RU" b="1" dirty="0" smtClean="0"/>
              <a:t>-знай о своих достоинствах, но не забывай о своих недостатках;</a:t>
            </a:r>
          </a:p>
          <a:p>
            <a:pPr algn="ctr"/>
            <a:r>
              <a:rPr lang="ru-RU" b="1" dirty="0" smtClean="0"/>
              <a:t>-больше работай над собой;</a:t>
            </a:r>
          </a:p>
          <a:p>
            <a:pPr algn="ctr"/>
            <a:r>
              <a:rPr lang="ru-RU" b="1" dirty="0" smtClean="0"/>
              <a:t>-о человеке судят по хорошим делам, культурном поведении, добром, уважительном отношении к людям;</a:t>
            </a:r>
          </a:p>
          <a:p>
            <a:pPr algn="ctr"/>
            <a:r>
              <a:rPr lang="ru-RU" b="1" dirty="0" smtClean="0"/>
              <a:t>-пока есть возможность, учись всему, что пригодится в жизни;</a:t>
            </a:r>
          </a:p>
          <a:p>
            <a:pPr algn="ctr"/>
            <a:r>
              <a:rPr lang="ru-RU" b="1" dirty="0" smtClean="0"/>
              <a:t>-правильно реагируй на критику и замечания старших;</a:t>
            </a:r>
          </a:p>
          <a:p>
            <a:pPr algn="ctr"/>
            <a:r>
              <a:rPr lang="ru-RU" b="1" dirty="0" smtClean="0"/>
              <a:t>-завоёвывай уважение сверстников хорошей учёбой, участием в жизни группы и школы.</a:t>
            </a:r>
            <a:endParaRPr lang="ru-RU" b="1" dirty="0"/>
          </a:p>
        </p:txBody>
      </p:sp>
      <p:pic>
        <p:nvPicPr>
          <p:cNvPr id="6" name="Picture 4" descr="Этика и этикет - Картинка 18817/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5486400"/>
            <a:ext cx="1600200" cy="120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Лариса\Desktop\фоны\1397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http://img2.tamtay.vn/files/blogdata/2013/9/1/21/10231440/5042497158a792807d0b920f8c1ea7e9_thumb_670x5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8568952" cy="633670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71018" y="260648"/>
            <a:ext cx="7450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ПИСЬМО К РОДИТЕЛЯМ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5229200"/>
            <a:ext cx="506632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Моя семья</a:t>
            </a:r>
            <a:endParaRPr lang="ru-RU" sz="80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hotoshop-ramki.ru/wp-content/uploads/2011/09/Shool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1"/>
            <a:ext cx="9144000" cy="6553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52600" y="914400"/>
            <a:ext cx="5715000" cy="381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портите меня. Я знаю, что не должен получать всё, что хочу. Я проверяю вас.</a:t>
            </a:r>
          </a:p>
          <a:p>
            <a:pPr algn="ctr"/>
            <a:r>
              <a:rPr lang="ru-RU" dirty="0" smtClean="0"/>
              <a:t>Не бойтесь проявлять по отношению ко мне твёрдость.</a:t>
            </a:r>
          </a:p>
          <a:p>
            <a:pPr algn="ctr"/>
            <a:r>
              <a:rPr lang="ru-RU" dirty="0" smtClean="0"/>
              <a:t>Это позволяет мне знать меру и место.</a:t>
            </a:r>
          </a:p>
          <a:p>
            <a:pPr algn="ctr"/>
            <a:r>
              <a:rPr lang="ru-RU" dirty="0" smtClean="0"/>
              <a:t>Не применяйте силу в отношении меня. Иначе это научит меня думать, что сила - это всё, что имеет значение.</a:t>
            </a:r>
          </a:p>
          <a:p>
            <a:pPr algn="ctr"/>
            <a:r>
              <a:rPr lang="ru-RU" dirty="0" smtClean="0"/>
              <a:t>Не давайте пустых обещаний. Это подорвёт доверие к вам.</a:t>
            </a:r>
          </a:p>
          <a:p>
            <a:pPr algn="ctr"/>
            <a:r>
              <a:rPr lang="ru-RU" dirty="0" smtClean="0"/>
              <a:t>Не делайте для меня и за меня то, что я могу</a:t>
            </a:r>
          </a:p>
          <a:p>
            <a:pPr algn="ctr"/>
            <a:r>
              <a:rPr lang="ru-RU" dirty="0" smtClean="0"/>
              <a:t>делать сам. В противном случае я буду требовать, чтобы вы обслуживали меня всегда.</a:t>
            </a:r>
          </a:p>
          <a:p>
            <a:pPr algn="ctr"/>
            <a:r>
              <a:rPr lang="ru-RU" dirty="0" smtClean="0"/>
              <a:t>Я должен научиться делать ошибки, понимать это и исправлять их!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hotoshop-ramki.ru/wp-content/uploads/2011/09/Shool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1"/>
            <a:ext cx="9144000" cy="6553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52600" y="914400"/>
            <a:ext cx="5715000" cy="381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 испытывайте слишком сильно мою честность. Меня легко испугать. Я начинаю врать.</a:t>
            </a:r>
          </a:p>
          <a:p>
            <a:pPr algn="ctr"/>
            <a:r>
              <a:rPr lang="ru-RU" dirty="0" smtClean="0"/>
              <a:t>Не обращайте внимание на мои глупые выходки. Ваше повышенное внимание поможет их закрепить.</a:t>
            </a:r>
          </a:p>
          <a:p>
            <a:pPr algn="ctr"/>
            <a:r>
              <a:rPr lang="ru-RU" dirty="0" smtClean="0"/>
              <a:t>Не поддавайтесь на мои провокации, когда я говорю и делаю вещи, которые огорчают вас. В противном случае я снова буду пытаться добиться своей «победы».</a:t>
            </a:r>
          </a:p>
          <a:p>
            <a:pPr algn="ctr"/>
            <a:r>
              <a:rPr lang="ru-RU" dirty="0" smtClean="0"/>
              <a:t>Не придирайтесь ко мне и не ворчите. Иначе мне придётся притвориться, что я не слышу вас.</a:t>
            </a:r>
          </a:p>
          <a:p>
            <a:pPr algn="ctr"/>
            <a:r>
              <a:rPr lang="ru-RU" dirty="0" smtClean="0"/>
              <a:t>Не делайте мне замечания в присутствии других людей.</a:t>
            </a:r>
          </a:p>
          <a:p>
            <a:pPr algn="ctr"/>
            <a:r>
              <a:rPr lang="ru-RU" dirty="0" smtClean="0"/>
              <a:t>На замечания я буду реагировать лишь наедине, без посторонних.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Лариса\Desktop\фоны\1397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889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51520" y="260648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Задание «Восстанови пословицу»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Восстанови пословицы, в которых перепутались слова. 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2564904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3. Тошно, скучно, а, вместе, врозь.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1196752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 На что и клад, коли в семье лад.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3356992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4. И, так, да, нет, горя, совет, любовь.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1844824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 Вся семья вместе, так и душа на месте. 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1844824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 На, и, так, вся, душа, семья, месте, вместе.  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827584" y="1196752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 В, на, и, что, лад, клад, семье, коли. 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827584" y="2564904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3. Вместе тошно, а врозь скучно.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827584" y="3356992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4. Любовь да совет, так и горя нет.</a:t>
            </a:r>
            <a:endParaRPr lang="ru-RU" sz="3200" dirty="0"/>
          </a:p>
        </p:txBody>
      </p:sp>
      <p:pic>
        <p:nvPicPr>
          <p:cNvPr id="5122" name="Picture 2" descr="http://img0.liveinternet.ru/images/attach/c/5/87/261/87261462_957f68251a4c401eb034febbf0fc418f_X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3" y="4115094"/>
            <a:ext cx="4857328" cy="2742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amelika.com/imaginator/1/4e5f95a838790_53752131_det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838200"/>
            <a:ext cx="4944549" cy="370841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" name="Picture 4" descr="http://img-fotki.yandex.ru/get/6402/20573769.a/0_81c78_a6f25acf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280621"/>
            <a:ext cx="7893971" cy="2577379"/>
          </a:xfrm>
          <a:prstGeom prst="rect">
            <a:avLst/>
          </a:prstGeom>
          <a:noFill/>
        </p:spPr>
      </p:pic>
      <p:sp>
        <p:nvSpPr>
          <p:cNvPr id="4" name="10-конечная звезда 3"/>
          <p:cNvSpPr/>
          <p:nvPr/>
        </p:nvSpPr>
        <p:spPr>
          <a:xfrm>
            <a:off x="152400" y="1219200"/>
            <a:ext cx="2514600" cy="2514600"/>
          </a:xfrm>
          <a:prstGeom prst="star10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Спасибо!</a:t>
            </a:r>
            <a:endParaRPr lang="ru-RU" sz="2800" b="1" dirty="0"/>
          </a:p>
        </p:txBody>
      </p:sp>
      <p:sp>
        <p:nvSpPr>
          <p:cNvPr id="5" name="10-конечная звезда 4"/>
          <p:cNvSpPr/>
          <p:nvPr/>
        </p:nvSpPr>
        <p:spPr>
          <a:xfrm>
            <a:off x="7086600" y="1295400"/>
            <a:ext cx="2057400" cy="3048000"/>
          </a:xfrm>
          <a:prstGeom prst="star10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До новых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Встреч!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g0.liveinternet.ru/images/attach/c/1/60/296/60296325_092e8e84da6c3f84e291936d7d4f72a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D9E2DF"/>
              </a:clrFrom>
              <a:clrTo>
                <a:srgbClr val="D9E2D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85800"/>
            <a:ext cx="4691167" cy="40957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00600" y="228600"/>
            <a:ext cx="4038600" cy="6400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Цель: помочь родителям и обучающимся разобраться в сути некоторых вопросов, тревожащих и волнующих и тех. и других.</a:t>
            </a:r>
          </a:p>
          <a:p>
            <a:pPr algn="ctr"/>
            <a:r>
              <a:rPr lang="ru-RU" b="1" i="1" dirty="0" smtClean="0"/>
              <a:t>Задачи: *обсудить с родителями и обучающимися проблемы поведения детей в школе и дома;</a:t>
            </a:r>
          </a:p>
          <a:p>
            <a:pPr algn="ctr"/>
            <a:r>
              <a:rPr lang="ru-RU" b="1" i="1" dirty="0" smtClean="0"/>
              <a:t>*формировать у родителей понимание значимости данной проблемы для становления характера их ребёнка, его взглядов для успешной учебной и другой деятельности;</a:t>
            </a:r>
          </a:p>
          <a:p>
            <a:pPr algn="ctr"/>
            <a:r>
              <a:rPr lang="ru-RU" b="1" i="1" dirty="0" smtClean="0"/>
              <a:t>*создать условия для разговора с родителями о «малой» педагогической мудрости, которая необходима и родителям, и бабушкам, и дедушкам;</a:t>
            </a:r>
          </a:p>
          <a:p>
            <a:pPr algn="ctr"/>
            <a:r>
              <a:rPr lang="ru-RU" b="1" i="1" dirty="0" smtClean="0"/>
              <a:t>*продемонстрировать родителям творческие способности  их детей.</a:t>
            </a:r>
            <a:endParaRPr lang="ru-RU" b="1" i="1" dirty="0"/>
          </a:p>
        </p:txBody>
      </p:sp>
      <p:sp>
        <p:nvSpPr>
          <p:cNvPr id="6" name="Волна 5"/>
          <p:cNvSpPr/>
          <p:nvPr/>
        </p:nvSpPr>
        <p:spPr>
          <a:xfrm>
            <a:off x="152400" y="4267200"/>
            <a:ext cx="4572000" cy="2590800"/>
          </a:xfrm>
          <a:prstGeom prst="wav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3400" y="1828800"/>
            <a:ext cx="3810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Пора чудес прошла, и нам приходится</a:t>
            </a:r>
          </a:p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отыскивать причину всему, что происходит с нами и вокруг нас»</a:t>
            </a:r>
          </a:p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В. Шекспир</a:t>
            </a:r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785926"/>
            <a:ext cx="80724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Задание №3 </a:t>
            </a:r>
            <a:r>
              <a:rPr lang="ru-RU" sz="2800" b="1" dirty="0" smtClean="0">
                <a:solidFill>
                  <a:srgbClr val="C00000"/>
                </a:solidFill>
              </a:rPr>
              <a:t>«Расшифруй пословицы»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2357430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err="1" smtClean="0"/>
              <a:t>ястюарибос</a:t>
            </a:r>
            <a:r>
              <a:rPr lang="ru-RU" sz="2800" dirty="0" smtClean="0"/>
              <a:t> </a:t>
            </a:r>
            <a:r>
              <a:rPr lang="ru-RU" sz="2800" dirty="0" err="1" smtClean="0"/>
              <a:t>йен</a:t>
            </a:r>
            <a:r>
              <a:rPr lang="ru-RU" sz="2800" dirty="0" smtClean="0"/>
              <a:t> к </a:t>
            </a:r>
            <a:r>
              <a:rPr lang="ru-RU" sz="2800" dirty="0" err="1" smtClean="0"/>
              <a:t>есв</a:t>
            </a:r>
            <a:r>
              <a:rPr lang="ru-RU" sz="2800" dirty="0" smtClean="0"/>
              <a:t>, </a:t>
            </a:r>
            <a:r>
              <a:rPr lang="ru-RU" sz="2800" dirty="0" err="1" smtClean="0"/>
              <a:t>ондолох</a:t>
            </a:r>
            <a:r>
              <a:rPr lang="ru-RU" sz="2800" dirty="0" smtClean="0"/>
              <a:t> как: </a:t>
            </a:r>
            <a:r>
              <a:rPr lang="ru-RU" sz="2800" dirty="0" err="1" smtClean="0"/>
              <a:t>акчеп</a:t>
            </a:r>
            <a:r>
              <a:rPr lang="ru-RU" sz="2800" dirty="0" smtClean="0"/>
              <a:t> – </a:t>
            </a:r>
            <a:r>
              <a:rPr lang="ru-RU" sz="2800" dirty="0" err="1" smtClean="0"/>
              <a:t>яьмес</a:t>
            </a:r>
            <a:r>
              <a:rPr lang="ru-RU" sz="2800" dirty="0" smtClean="0"/>
              <a:t>.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в </a:t>
            </a:r>
            <a:r>
              <a:rPr lang="ru-RU" sz="2800" dirty="0" err="1" smtClean="0"/>
              <a:t>еьмес</a:t>
            </a:r>
            <a:r>
              <a:rPr lang="ru-RU" sz="2800" dirty="0" smtClean="0"/>
              <a:t> </a:t>
            </a:r>
            <a:r>
              <a:rPr lang="ru-RU" sz="2800" dirty="0" err="1" smtClean="0"/>
              <a:t>ьвобюл</a:t>
            </a:r>
            <a:r>
              <a:rPr lang="ru-RU" sz="2800" dirty="0" smtClean="0"/>
              <a:t> ад </a:t>
            </a:r>
            <a:r>
              <a:rPr lang="ru-RU" sz="2800" dirty="0" err="1" smtClean="0"/>
              <a:t>тевос</a:t>
            </a:r>
            <a:r>
              <a:rPr lang="ru-RU" sz="2800" dirty="0" smtClean="0"/>
              <a:t>, кат и </a:t>
            </a:r>
            <a:r>
              <a:rPr lang="ru-RU" sz="2800" dirty="0" err="1" smtClean="0"/>
              <a:t>ыджун</a:t>
            </a:r>
            <a:r>
              <a:rPr lang="ru-RU" sz="2800" dirty="0" smtClean="0"/>
              <a:t> </a:t>
            </a:r>
            <a:r>
              <a:rPr lang="ru-RU" sz="2800" dirty="0" err="1" smtClean="0"/>
              <a:t>тен</a:t>
            </a:r>
            <a:r>
              <a:rPr lang="ru-RU" sz="2800" dirty="0" smtClean="0"/>
              <a:t>. 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643306" y="3714752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Ответ: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4357694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/>
              <a:t>Семья – печка: как холодно, все к ней собираются.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58" y="5214950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ru-RU" sz="2800" dirty="0" smtClean="0"/>
              <a:t>2.  В семье любовь да совет, так и нужды нет.</a:t>
            </a:r>
            <a:endParaRPr lang="ru-RU" sz="2800" dirty="0"/>
          </a:p>
        </p:txBody>
      </p:sp>
      <p:pic>
        <p:nvPicPr>
          <p:cNvPr id="9" name="Picture 2" descr="http://xn----7sbab3bbulzjlg7dvg.xn--p1ai/sus4_0/image/1244917717_lovely_illustration_of_happy_family_in_field_2_w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28600"/>
            <a:ext cx="2057400" cy="1492040"/>
          </a:xfrm>
          <a:prstGeom prst="rect">
            <a:avLst/>
          </a:prstGeom>
          <a:noFill/>
        </p:spPr>
      </p:pic>
      <p:pic>
        <p:nvPicPr>
          <p:cNvPr id="10" name="Picture 2" descr="http://img1.liveinternet.ru/images/attach/c/3/75/76/75076477_4060712_dr110_1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-457200"/>
            <a:ext cx="3581400" cy="2838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051.radikal.ru/1105/24/d7752ec14fa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81000"/>
            <a:ext cx="6093178" cy="6044434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828800" y="5410200"/>
            <a:ext cx="7162800" cy="1295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«Резкость, грубость, неотёсанность – пороки, от которых  иной раз не свободны даже умные люди»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381000" y="609600"/>
            <a:ext cx="2286000" cy="3886200"/>
          </a:xfrm>
          <a:prstGeom prst="vertic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«Вежливость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порождает и вызывает вежливость».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828800" y="0"/>
            <a:ext cx="7315200" cy="190500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          ВОПРОСЫ ДЛЯ ОБСУЖДЕНИЯ!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685800" y="2133600"/>
            <a:ext cx="8001000" cy="4419600"/>
          </a:xfrm>
          <a:prstGeom prst="vertic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sz="2800" b="1" dirty="0" smtClean="0"/>
              <a:t>Как научиться быть ответственными за свои поступки?</a:t>
            </a:r>
          </a:p>
          <a:p>
            <a:pPr marL="342900" indent="-342900" algn="ctr">
              <a:buAutoNum type="arabicPeriod"/>
            </a:pPr>
            <a:r>
              <a:rPr lang="ru-RU" sz="2800" b="1" dirty="0" smtClean="0"/>
              <a:t>Почему между детьми и родителями часто происходят конфликты? Что нужно сделать, чтобы конфликт был разрешён миром?</a:t>
            </a:r>
          </a:p>
          <a:p>
            <a:pPr marL="342900" indent="-342900" algn="ctr">
              <a:buAutoNum type="arabicPeriod"/>
            </a:pPr>
            <a:r>
              <a:rPr lang="ru-RU" sz="2800" b="1" dirty="0" smtClean="0"/>
              <a:t>В какие тупиковые ситуации ведёт стремление возрасти в собственных глазах?</a:t>
            </a:r>
            <a:endParaRPr lang="ru-RU" sz="2800" b="1" dirty="0"/>
          </a:p>
        </p:txBody>
      </p:sp>
      <p:pic>
        <p:nvPicPr>
          <p:cNvPr id="6" name="Picture 4" descr="Фон 3 - Наталья Терентьевна Морозов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63312" cy="2111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Для каждого из вас слово «семья» имеет свое значение.</a:t>
            </a:r>
          </a:p>
          <a:p>
            <a:pPr>
              <a:buNone/>
            </a:pPr>
            <a:r>
              <a:rPr lang="ru-RU" dirty="0" smtClean="0"/>
              <a:t>А вот что мы можем прочитать в словаре С.И. Ожегова: </a:t>
            </a:r>
            <a:r>
              <a:rPr lang="ru-RU" b="1" i="1" dirty="0" smtClean="0"/>
              <a:t>«Семья — группа живущих вместе близких родственников.</a:t>
            </a:r>
            <a:r>
              <a:rPr lang="ru-RU" u="sng" dirty="0" smtClean="0"/>
              <a:t> С социальной точки зрения</a:t>
            </a:r>
            <a:r>
              <a:rPr lang="ru-RU" dirty="0" smtClean="0"/>
              <a:t>, семья — это малая социальная группа, члены которой связаны браком, </a:t>
            </a:r>
            <a:r>
              <a:rPr lang="ru-RU" dirty="0" err="1" smtClean="0"/>
              <a:t>родительством</a:t>
            </a:r>
            <a:r>
              <a:rPr lang="ru-RU" dirty="0" smtClean="0"/>
              <a:t> и родством, общностью быта, общим бюджетом и взаимной моральной ответственностью.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Picture 2" descr="http://img0.liveinternet.ru/images/attach/c/5/87/261/87261462_957f68251a4c401eb034febbf0fc418f_X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53000" y="4267200"/>
            <a:ext cx="3942928" cy="2226549"/>
          </a:xfrm>
          <a:prstGeom prst="rect">
            <a:avLst/>
          </a:prstGeom>
          <a:noFill/>
        </p:spPr>
      </p:pic>
      <p:pic>
        <p:nvPicPr>
          <p:cNvPr id="5" name="Picture 2" descr="http://cs3.livemaster.ru/zhurnalfoto/7/4/f/15030717364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0"/>
            <a:ext cx="2488333" cy="1658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743200" y="0"/>
            <a:ext cx="6400800" cy="18288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                       Как научиться     быт ответственным за свои поступки?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3400" y="2133600"/>
            <a:ext cx="8001000" cy="4572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Воспитанность человека, его хорошие манеры, его уважение к другим людям, к самому себе начинается с детства. Ребёнок усваивает те модели поведения, которые в нём закладывает его семья.</a:t>
            </a:r>
          </a:p>
          <a:p>
            <a:pPr algn="ctr"/>
            <a:r>
              <a:rPr lang="ru-RU" dirty="0" smtClean="0"/>
              <a:t>Если ребёнок  изо дня в день наблюдает в семье хамство и грубость, обман и безразличие, двурушничество, хамелеонство, если ребёнок учится в семье рисовать жизнь только чёрными красками, то как бы  ни старалась школа и педагоги – помочь такому ребёнку жить по законам добра трудно.</a:t>
            </a:r>
          </a:p>
          <a:p>
            <a:pPr algn="ctr"/>
            <a:r>
              <a:rPr lang="ru-RU" dirty="0" smtClean="0"/>
              <a:t>Ребёнок в семье учится уважать старших, вообще людей, правилам общежития, взаимоотношения с людьми; трудолюбие, аккуратность, стремление помочь другому, умение разговаривать, умение не брать себе лучший кусок, умение отказаться от вредных привычек и многое другое, что является правилами поведения в обществе, также закладывается в семье!</a:t>
            </a:r>
          </a:p>
          <a:p>
            <a:pPr algn="ctr"/>
            <a:r>
              <a:rPr lang="ru-RU" sz="2800" b="1" dirty="0" smtClean="0"/>
              <a:t>Семья учит ребёнка отвечать за свои поступки! </a:t>
            </a:r>
            <a:endParaRPr lang="ru-RU" sz="2800" b="1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-152400"/>
            <a:ext cx="2514600" cy="2886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олна 3"/>
          <p:cNvSpPr/>
          <p:nvPr/>
        </p:nvSpPr>
        <p:spPr>
          <a:xfrm>
            <a:off x="914400" y="304800"/>
            <a:ext cx="7543800" cy="1600200"/>
          </a:xfrm>
          <a:prstGeom prst="wav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ПАМЯТКА ДЛЯ РОДИТЕЛЕЙ</a:t>
            </a:r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3400" y="1905000"/>
            <a:ext cx="7924800" cy="4724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!. Не грубите и не сквернословьте сами. Ваша привычка станет привычкой вашего ребёнка.</a:t>
            </a:r>
          </a:p>
          <a:p>
            <a:pPr algn="ctr"/>
            <a:r>
              <a:rPr lang="ru-RU" dirty="0" smtClean="0"/>
              <a:t>2. Не говорите о чужих людях плохо и неуважительно. Если вы покажите в этом пример своему ребёнку, ждите, что очень скоро тоже самое он скажет о вас.</a:t>
            </a:r>
          </a:p>
          <a:p>
            <a:pPr algn="ctr"/>
            <a:r>
              <a:rPr lang="ru-RU" dirty="0" smtClean="0"/>
              <a:t>3. Чаще извиняйтесь за свою бестактность в присутствии своего ребёнка. В этот момент вы ничего не теряете, лишь приобретаете его уважение.</a:t>
            </a:r>
          </a:p>
          <a:p>
            <a:pPr algn="ctr"/>
            <a:r>
              <a:rPr lang="ru-RU" dirty="0" smtClean="0"/>
              <a:t>4.Проявляйте благородство даже тогда, когда вам не хочется его проявлять. Учите благородству своего ребёнка. </a:t>
            </a:r>
          </a:p>
          <a:p>
            <a:pPr algn="ctr"/>
            <a:r>
              <a:rPr lang="ru-RU" dirty="0" smtClean="0"/>
              <a:t>5. Учите , развивайте трудолюбие вашего ребёнка. Ведь в семье для этого очень много возможностей</a:t>
            </a:r>
          </a:p>
          <a:p>
            <a:pPr algn="ctr"/>
            <a:r>
              <a:rPr lang="ru-RU" sz="2800" b="1" dirty="0" smtClean="0"/>
              <a:t>Помните, что поведение – это зеркало, в котором отражается истинный облик каждого!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295400" y="0"/>
            <a:ext cx="6477000" cy="1524000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Почему между родителями и детьми часто происходят конфликты? Что нужно делать, чтобы разрешить их?</a:t>
            </a:r>
            <a:endParaRPr lang="ru-RU" sz="2400" b="1" dirty="0"/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152400" y="1676400"/>
            <a:ext cx="8991600" cy="4953000"/>
          </a:xfrm>
          <a:prstGeom prst="vertic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Ребята! Вы не всегда бываете честны и откровенны перед родителями. Не всегда спокойно высказываете своё мнение. Иногда родители будут в чём – то тебе отказывать. Часто они хотят отгородить тебя от беды.</a:t>
            </a:r>
          </a:p>
          <a:p>
            <a:pPr algn="ctr"/>
            <a:r>
              <a:rPr lang="ru-RU" b="1" i="1" u="sng" dirty="0" smtClean="0"/>
              <a:t>Дом становится надёжным укрытием от любых невзгод. Однако для этого необходимо усилие всех членов семьи.</a:t>
            </a:r>
          </a:p>
          <a:p>
            <a:pPr algn="ctr"/>
            <a:r>
              <a:rPr lang="ru-RU" b="1" i="1" u="sng" dirty="0" smtClean="0"/>
              <a:t>Чтобы не было конфликтов в семье, больше делитесь своими чувствами с родителями!</a:t>
            </a:r>
          </a:p>
          <a:p>
            <a:pPr algn="ctr"/>
            <a:r>
              <a:rPr lang="ru-RU" dirty="0" smtClean="0"/>
              <a:t>Больше думай о благе других. Не ври, постарайся объяснить свои поступки. В случае запрета, постарайся понять родителей, которые тебя очень любят и беспокоятся о твоём благополучии.</a:t>
            </a:r>
          </a:p>
          <a:p>
            <a:pPr algn="ctr"/>
            <a:r>
              <a:rPr lang="ru-RU" dirty="0" smtClean="0"/>
              <a:t>Помни одно: от того, как ты будешь выполнять требования своих родителей. во многом зависит, как они будут относиться к тебе.</a:t>
            </a:r>
          </a:p>
          <a:p>
            <a:pPr algn="ctr"/>
            <a:r>
              <a:rPr lang="ru-RU" dirty="0" smtClean="0"/>
              <a:t>Не обижайся на родителей! Не делай что – то назло!</a:t>
            </a:r>
          </a:p>
          <a:p>
            <a:pPr algn="ctr"/>
            <a:r>
              <a:rPr lang="ru-RU" dirty="0" smtClean="0"/>
              <a:t>Если родители тебя ни о чём не просят, прояви инициативу сам!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1365</Words>
  <Application>Microsoft Office PowerPoint</Application>
  <PresentationFormat>Экран (4:3)</PresentationFormat>
  <Paragraphs>102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32</cp:revision>
  <dcterms:created xsi:type="dcterms:W3CDTF">2017-02-27T07:52:58Z</dcterms:created>
  <dcterms:modified xsi:type="dcterms:W3CDTF">2017-11-01T12:44:47Z</dcterms:modified>
</cp:coreProperties>
</file>