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0" r:id="rId4"/>
    <p:sldId id="261" r:id="rId5"/>
    <p:sldId id="262" r:id="rId6"/>
    <p:sldId id="263" r:id="rId7"/>
    <p:sldId id="264" r:id="rId8"/>
    <p:sldId id="265"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94" y="1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5B106E36-FD25-4E2D-B0AA-010F637433A0}" type="datetimeFigureOut">
              <a:rPr lang="ru-RU" smtClean="0"/>
              <a:pPr/>
              <a:t>27.03.2012</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27.03.2012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27.03.2012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5B106E36-FD25-4E2D-B0AA-010F637433A0}" type="datetimeFigureOut">
              <a:rPr lang="ru-RU" smtClean="0"/>
              <a:pPr/>
              <a:t>27.03.2012</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5B106E36-FD25-4E2D-B0AA-010F637433A0}" type="datetimeFigureOut">
              <a:rPr lang="ru-RU" smtClean="0"/>
              <a:pPr/>
              <a:t>27.03.2012</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725C68B6-61C2-468F-89AB-4B9F7531AA68}"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5B106E36-FD25-4E2D-B0AA-010F637433A0}" type="datetimeFigureOut">
              <a:rPr lang="ru-RU" smtClean="0"/>
              <a:pPr/>
              <a:t>27.03.2012</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5B106E36-FD25-4E2D-B0AA-010F637433A0}" type="datetimeFigureOut">
              <a:rPr lang="ru-RU" smtClean="0"/>
              <a:pPr/>
              <a:t>27.03.2012</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27.03.2012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5B106E36-FD25-4E2D-B0AA-010F637433A0}" type="datetimeFigureOut">
              <a:rPr lang="ru-RU" smtClean="0"/>
              <a:pPr/>
              <a:t>27.03.2012</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5B106E36-FD25-4E2D-B0AA-010F637433A0}" type="datetimeFigureOut">
              <a:rPr lang="ru-RU" smtClean="0"/>
              <a:pPr/>
              <a:t>27.03.2012</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5B106E36-FD25-4E2D-B0AA-010F637433A0}" type="datetimeFigureOut">
              <a:rPr lang="ru-RU" smtClean="0"/>
              <a:pPr/>
              <a:t>27.03.2012</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B106E36-FD25-4E2D-B0AA-010F637433A0}" type="datetimeFigureOut">
              <a:rPr lang="ru-RU" smtClean="0"/>
              <a:pPr/>
              <a:t>27.03.2012</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rmAutofit/>
          </a:bodyPr>
          <a:lstStyle/>
          <a:p>
            <a:r>
              <a:rPr lang="ru-RU" dirty="0" smtClean="0"/>
              <a:t>Художественная гимнастика.</a:t>
            </a:r>
            <a:endParaRPr lang="ru-RU" dirty="0"/>
          </a:p>
        </p:txBody>
      </p:sp>
      <p:pic>
        <p:nvPicPr>
          <p:cNvPr id="4" name="Содержимое 3" descr="100per_48335441_EvgeniyaKanaeva.jpg"/>
          <p:cNvPicPr>
            <a:picLocks noGrp="1" noChangeAspect="1"/>
          </p:cNvPicPr>
          <p:nvPr>
            <p:ph idx="1"/>
          </p:nvPr>
        </p:nvPicPr>
        <p:blipFill>
          <a:blip r:embed="rId2"/>
          <a:stretch>
            <a:fillRect/>
          </a:stretch>
        </p:blipFill>
        <p:spPr>
          <a:xfrm>
            <a:off x="142845" y="1214422"/>
            <a:ext cx="8715436" cy="535785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Художественная гимнастика     как вид спорта.</a:t>
            </a:r>
            <a:endParaRPr lang="ru-RU" dirty="0"/>
          </a:p>
        </p:txBody>
      </p:sp>
      <p:sp>
        <p:nvSpPr>
          <p:cNvPr id="3" name="Содержимое 2"/>
          <p:cNvSpPr>
            <a:spLocks noGrp="1"/>
          </p:cNvSpPr>
          <p:nvPr>
            <p:ph sz="half" idx="1"/>
          </p:nvPr>
        </p:nvSpPr>
        <p:spPr/>
        <p:txBody>
          <a:bodyPr>
            <a:normAutofit fontScale="25000" lnSpcReduction="20000"/>
          </a:bodyPr>
          <a:lstStyle/>
          <a:p>
            <a:r>
              <a:rPr lang="ru-RU" sz="4800" dirty="0" smtClean="0"/>
              <a:t>Художественная гимнастика — вид спорта, выполнение под музыку различных гимнастических и танцевальных упражнений без предмета, а также с предметом (скакалка, обруч, мяч, булавы, лента).</a:t>
            </a:r>
          </a:p>
          <a:p>
            <a:r>
              <a:rPr lang="ru-RU" sz="4800" dirty="0" smtClean="0"/>
              <a:t>В последнее время выступления без предмета не проводятся на соревнованиях мирового класса. При групповых выступлениях используются или одновременно два вида предметов (например — обручи и мячи) или один вид (например — пять мячей, пять пар булав). Победители определяются в многоборье, в отдельных видах и групповых упражнениях.</a:t>
            </a:r>
          </a:p>
          <a:p>
            <a:r>
              <a:rPr lang="ru-RU" sz="4800" dirty="0" smtClean="0"/>
              <a:t>Все упражнения идут под музыкальное сопровождение. Раньше выступали под фортепиано или один инструмент. Теперь используются оркестровые фонограммы. Выбор музыки зависит от желаний гимнастки и тренера. Но каждое упражнение должно быть не более полутора минут. Соревнования проходят на гимнастическом ковре размером 13х13 метров. Классическое многоборье (4 упражнения) – олимпийская дисциплина. Кроме многоборья гимнастки, выступающие в индивидуальном первенстве, традиционно разыгрывают комплекты наград в отдельных видах упражнений (кроме Олимпийских игр).</a:t>
            </a:r>
          </a:p>
          <a:p>
            <a:endParaRPr lang="ru-RU" dirty="0"/>
          </a:p>
        </p:txBody>
      </p:sp>
      <p:pic>
        <p:nvPicPr>
          <p:cNvPr id="7" name="Содержимое 6" descr="Rhythmic_gymnasts_posing.jpg"/>
          <p:cNvPicPr>
            <a:picLocks noGrp="1" noChangeAspect="1"/>
          </p:cNvPicPr>
          <p:nvPr>
            <p:ph sz="half" idx="2"/>
          </p:nvPr>
        </p:nvPicPr>
        <p:blipFill>
          <a:blip r:embed="rId2"/>
          <a:stretch>
            <a:fillRect/>
          </a:stretch>
        </p:blipFill>
        <p:spPr>
          <a:xfrm>
            <a:off x="4714876" y="1785926"/>
            <a:ext cx="4143404" cy="4714908"/>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descr="kanaeva.jpg"/>
          <p:cNvPicPr>
            <a:picLocks noGrp="1" noChangeAspect="1"/>
          </p:cNvPicPr>
          <p:nvPr>
            <p:ph type="pic" idx="1"/>
          </p:nvPr>
        </p:nvPicPr>
        <p:blipFill>
          <a:blip r:embed="rId2"/>
          <a:srcRect t="130" b="130"/>
          <a:stretch>
            <a:fillRect/>
          </a:stretch>
        </p:blipFill>
        <p:spPr>
          <a:xfrm>
            <a:off x="1714480" y="142852"/>
            <a:ext cx="6286544" cy="4000528"/>
          </a:xfrm>
        </p:spPr>
      </p:pic>
      <p:sp>
        <p:nvSpPr>
          <p:cNvPr id="4" name="Текст 3"/>
          <p:cNvSpPr>
            <a:spLocks noGrp="1"/>
          </p:cNvSpPr>
          <p:nvPr>
            <p:ph type="body" sz="half" idx="2"/>
          </p:nvPr>
        </p:nvSpPr>
        <p:spPr>
          <a:xfrm>
            <a:off x="1143000" y="4143380"/>
            <a:ext cx="7333488" cy="2409820"/>
          </a:xfrm>
        </p:spPr>
        <p:txBody>
          <a:bodyPr>
            <a:normAutofit/>
          </a:bodyPr>
          <a:lstStyle/>
          <a:p>
            <a:r>
              <a:rPr lang="ru-RU" dirty="0" smtClean="0"/>
              <a:t>Выступления оцениваются по тридцати балльной системе. Один из самых зрелищных и изящных видов спорта. В СССР художественная гимнастика как вид спорта возникла и сформировалась в 1940-е годы. С 1984 года — олимпийский вид спорта. </a:t>
            </a:r>
          </a:p>
          <a:p>
            <a:r>
              <a:rPr lang="ru-RU" dirty="0" smtClean="0"/>
              <a:t>Художественная гимнастика — сравнительно молодой вид спорта; своим появлением он обязан мэтрам балета прославленного </a:t>
            </a:r>
            <a:r>
              <a:rPr lang="ru-RU" dirty="0" err="1" smtClean="0"/>
              <a:t>Мариинского</a:t>
            </a:r>
            <a:r>
              <a:rPr lang="ru-RU" dirty="0" smtClean="0"/>
              <a:t> театра. За небольшой срок своего существования этот вид спорта завоевал мировую признательность и имеет многочисленных поклонников во всех уголках земного шара.</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285729"/>
            <a:ext cx="4038600" cy="5962672"/>
          </a:xfrm>
        </p:spPr>
        <p:txBody>
          <a:bodyPr>
            <a:normAutofit fontScale="25000" lnSpcReduction="20000"/>
          </a:bodyPr>
          <a:lstStyle/>
          <a:p>
            <a:endParaRPr lang="ru-RU" sz="4300" dirty="0" smtClean="0"/>
          </a:p>
          <a:p>
            <a:endParaRPr lang="ru-RU" sz="4300" dirty="0" smtClean="0"/>
          </a:p>
          <a:p>
            <a:endParaRPr lang="ru-RU" sz="4300" dirty="0" smtClean="0"/>
          </a:p>
          <a:p>
            <a:r>
              <a:rPr lang="ru-RU" sz="4300" dirty="0" smtClean="0"/>
              <a:t>На </a:t>
            </a:r>
            <a:r>
              <a:rPr lang="ru-RU" sz="4300" dirty="0" smtClean="0"/>
              <a:t>протяжении своего существования несколько стран всегда занимали лидирующие позиции в развитии этого вида спорта. Вначале появления на мировой арене (с 1960 года) это был СССР, затем Болгария (НРБ). В период с 1960 до 1991 года основная конкурентная борьба проходила между гимнастками этих двух стран. Причём доминирующие позиции, за исключением некоторых периодов (например 1973-1977 года) занимали болгарские гимнастки. Представительницы других государств реально могли претендовать лишь на отдельные серебряные, а чаще бронзовые медали. Картина сильно поменялась со времени развала СССР в 1991 году и появлении на карте мира новых независимых государств. Начало 90-х годов 20-го века можно считать одновременно расцветом украинской художественной гимнастики и крахом болгарской и российской школ. Однако, если российская художественная гимнастика к началу 21 века возродилась с новой силой, то болгарские спортсменки так и не смогли выйти из кризиса. В настоящее время (2011 год) практически безраздельное лидерство принадлежит российским гимнасткам. Существенные результаты показывают также спортсменки Украины, Белоруссии, Азербайджана.</a:t>
            </a:r>
          </a:p>
          <a:p>
            <a:r>
              <a:rPr lang="ru-RU" sz="4300" dirty="0" smtClean="0"/>
              <a:t>Нельзя не отметить популярность этого вида спорта в таких странах как Испания, Канада, Италия, Япония, Франция, Израиль. Вряд ли можно говорить о существовании собственных школ и стилей художественной гимнастики в этих странах, но отдельным талантливым спортсменкам, время от времени, удаётся потеснить с пьедестала признанных лидеров.</a:t>
            </a:r>
          </a:p>
          <a:p>
            <a:endParaRPr lang="ru-RU" dirty="0"/>
          </a:p>
        </p:txBody>
      </p:sp>
      <p:pic>
        <p:nvPicPr>
          <p:cNvPr id="5" name="Содержимое 4" descr="5101-47a92029_800.jpg"/>
          <p:cNvPicPr>
            <a:picLocks noGrp="1" noChangeAspect="1"/>
          </p:cNvPicPr>
          <p:nvPr>
            <p:ph sz="half" idx="2"/>
          </p:nvPr>
        </p:nvPicPr>
        <p:blipFill>
          <a:blip r:embed="rId2"/>
          <a:stretch>
            <a:fillRect/>
          </a:stretch>
        </p:blipFill>
        <p:spPr>
          <a:xfrm>
            <a:off x="4714876" y="214290"/>
            <a:ext cx="4286280" cy="6215106"/>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285720" y="357166"/>
            <a:ext cx="2795590" cy="6357982"/>
          </a:xfrm>
        </p:spPr>
        <p:txBody>
          <a:bodyPr>
            <a:normAutofit/>
          </a:bodyPr>
          <a:lstStyle/>
          <a:p>
            <a:r>
              <a:rPr lang="ru-RU" b="1" dirty="0" smtClean="0"/>
              <a:t>Художественная гимнастика в России</a:t>
            </a:r>
          </a:p>
          <a:p>
            <a:r>
              <a:rPr lang="ru-RU" dirty="0" smtClean="0"/>
              <a:t>В России художественная гимнастика небезосновательно считается одним из популярнейших видов спорта. Нет города или крупного посёлка городского типа, где бы не занимались этим спортом. Неспроста на летних олимпийских играх большинство чемпионов по художественной гимнастике - россиянки. Их имена знакомы нам и всему миру: Алина </a:t>
            </a:r>
            <a:r>
              <a:rPr lang="ru-RU" dirty="0" err="1" smtClean="0"/>
              <a:t>Кабаева</a:t>
            </a:r>
            <a:r>
              <a:rPr lang="ru-RU" dirty="0" smtClean="0"/>
              <a:t>, Юлия </a:t>
            </a:r>
            <a:r>
              <a:rPr lang="ru-RU" dirty="0" err="1" smtClean="0"/>
              <a:t>Барсукова</a:t>
            </a:r>
            <a:r>
              <a:rPr lang="ru-RU" dirty="0" smtClean="0"/>
              <a:t>, Ирина Чащина, Евгения </a:t>
            </a:r>
            <a:r>
              <a:rPr lang="ru-RU" dirty="0" err="1" smtClean="0"/>
              <a:t>Канаева</a:t>
            </a:r>
            <a:r>
              <a:rPr lang="ru-RU" dirty="0" smtClean="0"/>
              <a:t> и другие, не менее достойные спортсменки.</a:t>
            </a:r>
          </a:p>
          <a:p>
            <a:r>
              <a:rPr lang="ru-RU" dirty="0" smtClean="0"/>
              <a:t>Некоторые особенности художественной гимнастики</a:t>
            </a:r>
            <a:endParaRPr lang="ru-RU" dirty="0"/>
          </a:p>
        </p:txBody>
      </p:sp>
      <p:pic>
        <p:nvPicPr>
          <p:cNvPr id="5" name="Содержимое 4" descr="1290690018_gimn.jpg"/>
          <p:cNvPicPr>
            <a:picLocks noGrp="1" noChangeAspect="1"/>
          </p:cNvPicPr>
          <p:nvPr>
            <p:ph sz="half" idx="1"/>
          </p:nvPr>
        </p:nvPicPr>
        <p:blipFill>
          <a:blip r:embed="rId2"/>
          <a:stretch>
            <a:fillRect/>
          </a:stretch>
        </p:blipFill>
        <p:spPr>
          <a:xfrm>
            <a:off x="4071934" y="214290"/>
            <a:ext cx="4706964" cy="607223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229600" cy="2643206"/>
          </a:xfrm>
          <a:ln>
            <a:solidFill>
              <a:schemeClr val="tx1"/>
            </a:solidFill>
          </a:ln>
        </p:spPr>
        <p:txBody>
          <a:bodyPr>
            <a:normAutofit/>
          </a:bodyPr>
          <a:lstStyle/>
          <a:p>
            <a:r>
              <a:rPr lang="ru-RU" sz="1200" dirty="0" smtClean="0">
                <a:solidFill>
                  <a:schemeClr val="tx1"/>
                </a:solidFill>
              </a:rPr>
              <a:t>Разминка юных гимнасток</a:t>
            </a:r>
            <a:br>
              <a:rPr lang="ru-RU" sz="1200" dirty="0" smtClean="0">
                <a:solidFill>
                  <a:schemeClr val="tx1"/>
                </a:solidFill>
              </a:rPr>
            </a:br>
            <a:r>
              <a:rPr lang="ru-RU" sz="1200" dirty="0" smtClean="0">
                <a:solidFill>
                  <a:schemeClr val="tx1"/>
                </a:solidFill>
              </a:rPr>
              <a:t>Тренировки гимнасток младшего возраста ограничиваются несколькими часами в день. Старшего возраста - доходят до четырнадцати часов в день. Главные качества гимнаста - это сила воли, выносливость и пластика. Как правило, уже в 14-16 лет многим спортсменам приходится расставаться с гимнастикой или переходить в спортивный балет. Лишь немногие гимнастки продолжают спортивную карьеру до 20-22 лет.</a:t>
            </a:r>
            <a:br>
              <a:rPr lang="ru-RU" sz="1200" dirty="0" smtClean="0">
                <a:solidFill>
                  <a:schemeClr val="tx1"/>
                </a:solidFill>
              </a:rPr>
            </a:br>
            <a:r>
              <a:rPr lang="ru-RU" sz="1200" dirty="0" smtClean="0">
                <a:solidFill>
                  <a:schemeClr val="tx1"/>
                </a:solidFill>
              </a:rPr>
              <a:t>Если сравнивать со спортивной гимнастикой, то художественная — более доступный и безопасный вид спорта. Однако предъявляются очень высокие требования к внешнему виду спортсменов. Совсем недавно художественная гимнастика стала трансформироваться в аэробику и фитнес, поэтому многие девушки могут продолжить свою жизнь в спорте. </a:t>
            </a:r>
            <a:r>
              <a:rPr lang="ru-RU" sz="1200" dirty="0" smtClean="0"/>
              <a:t/>
            </a:r>
            <a:br>
              <a:rPr lang="ru-RU" sz="1200" dirty="0" smtClean="0"/>
            </a:br>
            <a:endParaRPr lang="ru-RU" sz="1200" dirty="0"/>
          </a:p>
        </p:txBody>
      </p:sp>
      <p:pic>
        <p:nvPicPr>
          <p:cNvPr id="4" name="Содержимое 3" descr="229848.jpg"/>
          <p:cNvPicPr>
            <a:picLocks noGrp="1" noChangeAspect="1"/>
          </p:cNvPicPr>
          <p:nvPr>
            <p:ph idx="1"/>
          </p:nvPr>
        </p:nvPicPr>
        <p:blipFill>
          <a:blip r:embed="rId2"/>
          <a:stretch>
            <a:fillRect/>
          </a:stretch>
        </p:blipFill>
        <p:spPr>
          <a:xfrm>
            <a:off x="1785918" y="3071810"/>
            <a:ext cx="5143536" cy="3454403"/>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40.jpg"/>
          <p:cNvPicPr>
            <a:picLocks noChangeAspect="1"/>
          </p:cNvPicPr>
          <p:nvPr/>
        </p:nvPicPr>
        <p:blipFill>
          <a:blip r:embed="rId2"/>
          <a:stretch>
            <a:fillRect/>
          </a:stretch>
        </p:blipFill>
        <p:spPr>
          <a:xfrm>
            <a:off x="500034" y="285728"/>
            <a:ext cx="3786214" cy="2928958"/>
          </a:xfrm>
          <a:prstGeom prst="rect">
            <a:avLst/>
          </a:prstGeom>
        </p:spPr>
      </p:pic>
      <p:sp>
        <p:nvSpPr>
          <p:cNvPr id="3" name="TextBox 2"/>
          <p:cNvSpPr txBox="1"/>
          <p:nvPr/>
        </p:nvSpPr>
        <p:spPr>
          <a:xfrm>
            <a:off x="4643438" y="428604"/>
            <a:ext cx="4214842" cy="2492990"/>
          </a:xfrm>
          <a:prstGeom prst="rect">
            <a:avLst/>
          </a:prstGeom>
          <a:noFill/>
        </p:spPr>
        <p:txBody>
          <a:bodyPr wrap="square" rtlCol="0">
            <a:spAutoFit/>
          </a:bodyPr>
          <a:lstStyle/>
          <a:p>
            <a:r>
              <a:rPr lang="ru-RU" sz="1200" b="1" dirty="0" smtClean="0"/>
              <a:t>Судейство</a:t>
            </a:r>
          </a:p>
          <a:p>
            <a:r>
              <a:rPr lang="ru-RU" sz="1200" dirty="0" smtClean="0"/>
              <a:t>Нельзя не отметить тот факт, что художественная гимнастика, точнее оценка результатов выступлений, вещь крайне субъективная. Не раз возникали серьёзные скандалы и даже дисквалификации судей из за неравноценного отношения к спортсменам.</a:t>
            </a:r>
          </a:p>
          <a:p>
            <a:r>
              <a:rPr lang="ru-RU" sz="1200" dirty="0" smtClean="0"/>
              <a:t>Один из самых громких инцидентов произошёл на европейском первенстве в Сарагосе в 2000 году с Еленой </a:t>
            </a:r>
            <a:r>
              <a:rPr lang="ru-RU" sz="1200" dirty="0" err="1" smtClean="0"/>
              <a:t>Витриченко</a:t>
            </a:r>
            <a:r>
              <a:rPr lang="ru-RU" sz="1200" dirty="0" smtClean="0"/>
              <a:t>. Из-за этого неоднократно поднимались вопросы об изменении процедуры судейства (подобно тому, как это сейчас происходит в фигурном катании) </a:t>
            </a:r>
            <a:endParaRPr lang="ru-RU" sz="1200" dirty="0"/>
          </a:p>
        </p:txBody>
      </p:sp>
      <p:sp>
        <p:nvSpPr>
          <p:cNvPr id="5" name="TextBox 4"/>
          <p:cNvSpPr txBox="1"/>
          <p:nvPr/>
        </p:nvSpPr>
        <p:spPr>
          <a:xfrm>
            <a:off x="214282" y="3786190"/>
            <a:ext cx="4071966" cy="1938992"/>
          </a:xfrm>
          <a:prstGeom prst="rect">
            <a:avLst/>
          </a:prstGeom>
          <a:noFill/>
        </p:spPr>
        <p:txBody>
          <a:bodyPr wrap="square" rtlCol="0">
            <a:spAutoFit/>
          </a:bodyPr>
          <a:lstStyle/>
          <a:p>
            <a:r>
              <a:rPr lang="ru-RU" sz="1200" dirty="0" smtClean="0"/>
              <a:t>Допинг</a:t>
            </a:r>
          </a:p>
          <a:p>
            <a:r>
              <a:rPr lang="ru-RU" sz="1200" dirty="0" smtClean="0"/>
              <a:t>Художественную гимнастику не обошла стороной проблема допинговых препаратов. Их принимают, конечно же, не для повышения выносливости или увеличения мышечной массы. Основная проблема гимнасток — лишний вес. Поэтому основные применяемые препараты — мочегонные средства (</a:t>
            </a:r>
            <a:r>
              <a:rPr lang="ru-RU" sz="1200" dirty="0" err="1" smtClean="0"/>
              <a:t>диуретики</a:t>
            </a:r>
            <a:r>
              <a:rPr lang="ru-RU" sz="1200" dirty="0" smtClean="0"/>
              <a:t>), которые, в свою очередь, запрещены Всемирным антидопинговым агентством (ВАДА).</a:t>
            </a:r>
            <a:endParaRPr lang="ru-RU" sz="1200" dirty="0"/>
          </a:p>
        </p:txBody>
      </p:sp>
      <p:pic>
        <p:nvPicPr>
          <p:cNvPr id="6" name="Рисунок 5" descr="x_3d792ee6.jpg"/>
          <p:cNvPicPr>
            <a:picLocks noChangeAspect="1"/>
          </p:cNvPicPr>
          <p:nvPr/>
        </p:nvPicPr>
        <p:blipFill>
          <a:blip r:embed="rId3"/>
          <a:stretch>
            <a:fillRect/>
          </a:stretch>
        </p:blipFill>
        <p:spPr>
          <a:xfrm>
            <a:off x="4429124" y="3500438"/>
            <a:ext cx="4357686" cy="307183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6f7e5d2b3fde3bb012f897aba3ce3532.jpg"/>
          <p:cNvPicPr>
            <a:picLocks noChangeAspect="1"/>
          </p:cNvPicPr>
          <p:nvPr/>
        </p:nvPicPr>
        <p:blipFill>
          <a:blip r:embed="rId2"/>
          <a:stretch>
            <a:fillRect/>
          </a:stretch>
        </p:blipFill>
        <p:spPr>
          <a:xfrm>
            <a:off x="0" y="0"/>
            <a:ext cx="9144000" cy="7215214"/>
          </a:xfrm>
          <a:prstGeom prst="rect">
            <a:avLst/>
          </a:prstGeom>
        </p:spPr>
      </p:pic>
      <p:sp>
        <p:nvSpPr>
          <p:cNvPr id="5" name="TextBox 4"/>
          <p:cNvSpPr txBox="1"/>
          <p:nvPr/>
        </p:nvSpPr>
        <p:spPr>
          <a:xfrm>
            <a:off x="0" y="5857892"/>
            <a:ext cx="8286808" cy="830997"/>
          </a:xfrm>
          <a:prstGeom prst="rect">
            <a:avLst/>
          </a:prstGeom>
          <a:noFill/>
        </p:spPr>
        <p:txBody>
          <a:bodyPr wrap="square" rtlCol="0">
            <a:spAutoFit/>
            <a:scene3d>
              <a:camera prst="orthographicFront"/>
              <a:lightRig rig="soft" dir="t">
                <a:rot lat="0" lon="0" rev="10800000"/>
              </a:lightRig>
            </a:scene3d>
            <a:sp3d>
              <a:bevelT w="27940" h="12700"/>
              <a:contourClr>
                <a:srgbClr val="DDDDDD"/>
              </a:contourClr>
            </a:sp3d>
          </a:bodyPr>
          <a:lstStyle/>
          <a:p>
            <a:pPr algn="ctr"/>
            <a:r>
              <a:rPr lang="ru-RU" sz="4800" b="1" i="1" spc="150" dirty="0" smtClean="0">
                <a:ln w="11430"/>
                <a:solidFill>
                  <a:srgbClr val="F8F8F8"/>
                </a:solidFill>
                <a:effectLst>
                  <a:outerShdw blurRad="25400" algn="tl" rotWithShape="0">
                    <a:srgbClr val="000000">
                      <a:alpha val="43000"/>
                    </a:srgbClr>
                  </a:outerShdw>
                </a:effectLst>
              </a:rPr>
              <a:t>Спасибо за внимание.</a:t>
            </a:r>
            <a:endParaRPr lang="ru-RU" sz="4800" b="1" i="1" spc="150" dirty="0">
              <a:ln w="11430"/>
              <a:solidFill>
                <a:srgbClr val="F8F8F8"/>
              </a:solidFill>
              <a:effectLst>
                <a:outerShdw blurRad="25400" algn="tl" rotWithShape="0">
                  <a:srgbClr val="000000">
                    <a:alpha val="43000"/>
                  </a:srgbClr>
                </a:outerShdw>
              </a:effectLs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17</TotalTime>
  <Words>693</Words>
  <PresentationFormat>Экран (4:3)</PresentationFormat>
  <Paragraphs>22</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Яркая</vt:lpstr>
      <vt:lpstr>Художественная гимнастика.</vt:lpstr>
      <vt:lpstr>Художественная гимнастика     как вид спорта.</vt:lpstr>
      <vt:lpstr>Слайд 3</vt:lpstr>
      <vt:lpstr>Слайд 4</vt:lpstr>
      <vt:lpstr>Слайд 5</vt:lpstr>
      <vt:lpstr>Разминка юных гимнасток Тренировки гимнасток младшего возраста ограничиваются несколькими часами в день. Старшего возраста - доходят до четырнадцати часов в день. Главные качества гимнаста - это сила воли, выносливость и пластика. Как правило, уже в 14-16 лет многим спортсменам приходится расставаться с гимнастикой или переходить в спортивный балет. Лишь немногие гимнастки продолжают спортивную карьеру до 20-22 лет. Если сравнивать со спортивной гимнастикой, то художественная — более доступный и безопасный вид спорта. Однако предъявляются очень высокие требования к внешнему виду спортсменов. Совсем недавно художественная гимнастика стала трансформироваться в аэробику и фитнес, поэтому многие девушки могут продолжить свою жизнь в спорте.  </vt:lpstr>
      <vt:lpstr>Слайд 7</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Художественная гимнастика.</dc:title>
  <cp:lastModifiedBy>Андрей</cp:lastModifiedBy>
  <cp:revision>3</cp:revision>
  <dcterms:modified xsi:type="dcterms:W3CDTF">2012-03-26T23:43:01Z</dcterms:modified>
</cp:coreProperties>
</file>