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media/image2.jpg" ContentType="image/jpeg"/>
  <Override PartName="/ppt/media/image5.jpg" ContentType="image/jpeg"/>
  <Override PartName="/ppt/media/image8.jpg" ContentType="image/jpeg"/>
  <Override PartName="/ppt/media/image14.jpg" ContentType="image/jpeg"/>
  <Override PartName="/ppt/media/image16.jpg" ContentType="image/jpeg"/>
  <Override PartName="/ppt/media/image17.jpg" ContentType="image/jpe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8"/>
  </p:notesMasterIdLst>
  <p:sldIdLst>
    <p:sldId id="256" r:id="rId2"/>
    <p:sldId id="258" r:id="rId3"/>
    <p:sldId id="262" r:id="rId4"/>
    <p:sldId id="266" r:id="rId5"/>
    <p:sldId id="259" r:id="rId6"/>
    <p:sldId id="267" r:id="rId7"/>
    <p:sldId id="268" r:id="rId8"/>
    <p:sldId id="260" r:id="rId9"/>
    <p:sldId id="269" r:id="rId10"/>
    <p:sldId id="270" r:id="rId11"/>
    <p:sldId id="261" r:id="rId12"/>
    <p:sldId id="271" r:id="rId13"/>
    <p:sldId id="272" r:id="rId14"/>
    <p:sldId id="263" r:id="rId15"/>
    <p:sldId id="264" r:id="rId16"/>
    <p:sldId id="26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2DCF8"/>
    <a:srgbClr val="00FFCC"/>
    <a:srgbClr val="00FFFF"/>
    <a:srgbClr val="E7F4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367" autoAdjust="0"/>
  </p:normalViewPr>
  <p:slideViewPr>
    <p:cSldViewPr>
      <p:cViewPr>
        <p:scale>
          <a:sx n="80" d="100"/>
          <a:sy n="80" d="100"/>
        </p:scale>
        <p:origin x="-60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279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42C489-1259-46FC-B5CE-7192C0931585}" type="datetimeFigureOut">
              <a:rPr lang="ru-RU" smtClean="0"/>
              <a:t>26.06.2017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B25559-4DC1-464D-99F1-73F02ECD79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15422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B25559-4DC1-464D-99F1-73F02ECD7949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57851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988E8-9B36-4C77-BBD7-FD3A7E860A14}" type="datetimeFigureOut">
              <a:rPr lang="ru-RU" smtClean="0"/>
              <a:t>26.06.2017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2AAFD-84CA-44D5-ACE3-E8FCC9B95F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70559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988E8-9B36-4C77-BBD7-FD3A7E860A14}" type="datetimeFigureOut">
              <a:rPr lang="ru-RU" smtClean="0"/>
              <a:t>26.06.2017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2AAFD-84CA-44D5-ACE3-E8FCC9B95F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53907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988E8-9B36-4C77-BBD7-FD3A7E860A14}" type="datetimeFigureOut">
              <a:rPr lang="ru-RU" smtClean="0"/>
              <a:t>26.06.2017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2AAFD-84CA-44D5-ACE3-E8FCC9B95F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5875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988E8-9B36-4C77-BBD7-FD3A7E860A14}" type="datetimeFigureOut">
              <a:rPr lang="ru-RU" smtClean="0"/>
              <a:t>26.06.2017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2AAFD-84CA-44D5-ACE3-E8FCC9B95F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49060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988E8-9B36-4C77-BBD7-FD3A7E860A14}" type="datetimeFigureOut">
              <a:rPr lang="ru-RU" smtClean="0"/>
              <a:t>26.06.2017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2AAFD-84CA-44D5-ACE3-E8FCC9B95F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42800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988E8-9B36-4C77-BBD7-FD3A7E860A14}" type="datetimeFigureOut">
              <a:rPr lang="ru-RU" smtClean="0"/>
              <a:t>26.06.2017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2AAFD-84CA-44D5-ACE3-E8FCC9B95F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62560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988E8-9B36-4C77-BBD7-FD3A7E860A14}" type="datetimeFigureOut">
              <a:rPr lang="ru-RU" smtClean="0"/>
              <a:t>26.06.2017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2AAFD-84CA-44D5-ACE3-E8FCC9B95F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78287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988E8-9B36-4C77-BBD7-FD3A7E860A14}" type="datetimeFigureOut">
              <a:rPr lang="ru-RU" smtClean="0"/>
              <a:t>26.06.2017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2AAFD-84CA-44D5-ACE3-E8FCC9B95F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62822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988E8-9B36-4C77-BBD7-FD3A7E860A14}" type="datetimeFigureOut">
              <a:rPr lang="ru-RU" smtClean="0"/>
              <a:t>26.06.2017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2AAFD-84CA-44D5-ACE3-E8FCC9B95F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1457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988E8-9B36-4C77-BBD7-FD3A7E860A14}" type="datetimeFigureOut">
              <a:rPr lang="ru-RU" smtClean="0"/>
              <a:t>26.06.2017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2AAFD-84CA-44D5-ACE3-E8FCC9B95F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87413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988E8-9B36-4C77-BBD7-FD3A7E860A14}" type="datetimeFigureOut">
              <a:rPr lang="ru-RU" smtClean="0"/>
              <a:t>26.06.2017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D2AAFD-84CA-44D5-ACE3-E8FCC9B95F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4904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CC">
            <a:alpha val="12941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5988E8-9B36-4C77-BBD7-FD3A7E860A14}" type="datetimeFigureOut">
              <a:rPr lang="ru-RU" smtClean="0"/>
              <a:t>26.06.2017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D2AAFD-84CA-44D5-ACE3-E8FCC9B95F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04179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7" Type="http://schemas.openxmlformats.org/officeDocument/2006/relationships/image" Target="../media/image19.png"/><Relationship Id="rId2" Type="http://schemas.openxmlformats.org/officeDocument/2006/relationships/slide" Target="slide1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png"/><Relationship Id="rId5" Type="http://schemas.openxmlformats.org/officeDocument/2006/relationships/slide" Target="slide12.xml"/><Relationship Id="rId4" Type="http://schemas.openxmlformats.org/officeDocument/2006/relationships/image" Target="../media/image17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7" Type="http://schemas.openxmlformats.org/officeDocument/2006/relationships/image" Target="../media/image5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Relationship Id="rId6" Type="http://schemas.openxmlformats.org/officeDocument/2006/relationships/slide" Target="slide3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7" Type="http://schemas.openxmlformats.org/officeDocument/2006/relationships/image" Target="../media/image11.png"/><Relationship Id="rId2" Type="http://schemas.openxmlformats.org/officeDocument/2006/relationships/slide" Target="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slide" Target="slide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7" Type="http://schemas.openxmlformats.org/officeDocument/2006/relationships/image" Target="../media/image15.png"/><Relationship Id="rId2" Type="http://schemas.openxmlformats.org/officeDocument/2006/relationships/slide" Target="slide10.xml"/><Relationship Id="rId1" Type="http://schemas.openxmlformats.org/officeDocument/2006/relationships/slideLayout" Target="../slideLayouts/slideLayout6.xml"/><Relationship Id="rId6" Type="http://schemas.openxmlformats.org/officeDocument/2006/relationships/slide" Target="slide9.xml"/><Relationship Id="rId5" Type="http://schemas.openxmlformats.org/officeDocument/2006/relationships/image" Target="../media/image14.jp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67744" y="404664"/>
            <a:ext cx="6768752" cy="2736304"/>
          </a:xfrm>
        </p:spPr>
        <p:txBody>
          <a:bodyPr>
            <a:normAutofit/>
          </a:bodyPr>
          <a:lstStyle/>
          <a:p>
            <a:pPr algn="ctr"/>
            <a:r>
              <a:rPr lang="ru-RU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</a:t>
            </a:r>
            <a:br>
              <a:rPr lang="ru-RU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«Угадай-ка»</a:t>
            </a:r>
            <a:endParaRPr lang="ru-RU" sz="7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27784" y="5489278"/>
            <a:ext cx="6400800" cy="1152128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Автор: </a:t>
            </a:r>
            <a:r>
              <a:rPr lang="ru-RU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Сороковская</a:t>
            </a:r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Людмила Анатольевна</a:t>
            </a:r>
            <a:endParaRPr lang="ru-RU" b="1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31" y="2492896"/>
            <a:ext cx="4539038" cy="3068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985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1575048"/>
          </a:xfrm>
        </p:spPr>
        <p:txBody>
          <a:bodyPr>
            <a:noAutofit/>
          </a:bodyPr>
          <a:lstStyle/>
          <a:p>
            <a:r>
              <a:rPr lang="ru-RU" sz="9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Подумай! </a:t>
            </a:r>
            <a:endParaRPr lang="ru-RU" sz="9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01"/>
          <a:stretch/>
        </p:blipFill>
        <p:spPr>
          <a:xfrm>
            <a:off x="467544" y="1988841"/>
            <a:ext cx="5025580" cy="4320479"/>
          </a:xfrm>
          <a:prstGeom prst="rect">
            <a:avLst/>
          </a:prstGeom>
        </p:spPr>
      </p:pic>
      <p:sp>
        <p:nvSpPr>
          <p:cNvPr id="5" name="Управляющая кнопка: настраиваемая 4">
            <a:hlinkClick r:id="rId3" action="ppaction://hlinksldjump" highlightClick="1"/>
          </p:cNvPr>
          <p:cNvSpPr/>
          <p:nvPr/>
        </p:nvSpPr>
        <p:spPr>
          <a:xfrm>
            <a:off x="6444208" y="5373216"/>
            <a:ext cx="2376264" cy="936104"/>
          </a:xfrm>
          <a:prstGeom prst="actionButtonBlank">
            <a:avLst/>
          </a:prstGeom>
          <a:solidFill>
            <a:srgbClr val="52DCF8">
              <a:alpha val="69000"/>
            </a:srgbClr>
          </a:solidFill>
          <a:scene3d>
            <a:camera prst="orthographicFront"/>
            <a:lightRig rig="threePt" dir="t"/>
          </a:scene3d>
          <a:sp3d>
            <a:bevelT w="254000" h="254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spc="15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назад</a:t>
            </a:r>
            <a:endParaRPr lang="ru-RU" sz="4000" spc="15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3189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Найди слово, в котором букв больше, чем звуков</a:t>
            </a:r>
          </a:p>
        </p:txBody>
      </p:sp>
      <p:pic>
        <p:nvPicPr>
          <p:cNvPr id="5" name="Рисунок 4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3708" y="1664855"/>
            <a:ext cx="2736304" cy="3120429"/>
          </a:xfrm>
          <a:prstGeom prst="rect">
            <a:avLst/>
          </a:prstGeom>
        </p:spPr>
      </p:pic>
      <p:pic>
        <p:nvPicPr>
          <p:cNvPr id="6" name="Рисунок 5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9500" y="1561588"/>
            <a:ext cx="2376264" cy="2962731"/>
          </a:xfrm>
          <a:prstGeom prst="rect">
            <a:avLst/>
          </a:prstGeom>
        </p:spPr>
      </p:pic>
      <p:pic>
        <p:nvPicPr>
          <p:cNvPr id="7" name="Рисунок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3800" y="4838712"/>
            <a:ext cx="3816424" cy="1656184"/>
          </a:xfrm>
          <a:prstGeom prst="rect">
            <a:avLst/>
          </a:prstGeom>
        </p:spPr>
      </p:pic>
      <p:pic>
        <p:nvPicPr>
          <p:cNvPr id="8" name="Рисунок 7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276" y="1544572"/>
            <a:ext cx="2520280" cy="3240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9162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368152"/>
          </a:xfrm>
        </p:spPr>
        <p:txBody>
          <a:bodyPr>
            <a:noAutofit/>
          </a:bodyPr>
          <a:lstStyle/>
          <a:p>
            <a:r>
              <a:rPr lang="ru-RU" sz="9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Молодец!</a:t>
            </a:r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9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988840"/>
            <a:ext cx="4824536" cy="4320480"/>
          </a:xfrm>
          <a:prstGeom prst="rect">
            <a:avLst/>
          </a:prstGeom>
        </p:spPr>
      </p:pic>
      <p:sp>
        <p:nvSpPr>
          <p:cNvPr id="5" name="Управляющая кнопка: настраиваемая 4">
            <a:hlinkClick r:id="rId3" action="ppaction://hlinksldjump" highlightClick="1"/>
          </p:cNvPr>
          <p:cNvSpPr/>
          <p:nvPr/>
        </p:nvSpPr>
        <p:spPr>
          <a:xfrm>
            <a:off x="6444208" y="5373216"/>
            <a:ext cx="2376264" cy="936104"/>
          </a:xfrm>
          <a:prstGeom prst="actionButtonBlank">
            <a:avLst/>
          </a:prstGeom>
          <a:solidFill>
            <a:srgbClr val="52DCF8">
              <a:alpha val="69000"/>
            </a:srgbClr>
          </a:solidFill>
          <a:scene3d>
            <a:camera prst="orthographicFront"/>
            <a:lightRig rig="threePt" dir="t"/>
          </a:scene3d>
          <a:sp3d>
            <a:bevelT w="254000" h="254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spc="15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далее</a:t>
            </a:r>
            <a:endParaRPr lang="ru-RU" sz="4000" spc="15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5913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1575048"/>
          </a:xfrm>
        </p:spPr>
        <p:txBody>
          <a:bodyPr>
            <a:noAutofit/>
          </a:bodyPr>
          <a:lstStyle/>
          <a:p>
            <a:r>
              <a:rPr lang="ru-RU" sz="9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Подумай! </a:t>
            </a:r>
            <a:endParaRPr lang="ru-RU" sz="9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01"/>
          <a:stretch/>
        </p:blipFill>
        <p:spPr>
          <a:xfrm>
            <a:off x="467544" y="1988841"/>
            <a:ext cx="5025580" cy="4320479"/>
          </a:xfrm>
          <a:prstGeom prst="rect">
            <a:avLst/>
          </a:prstGeom>
        </p:spPr>
      </p:pic>
      <p:sp>
        <p:nvSpPr>
          <p:cNvPr id="5" name="Управляющая кнопка: настраиваемая 4">
            <a:hlinkClick r:id="rId3" action="ppaction://hlinksldjump" highlightClick="1"/>
          </p:cNvPr>
          <p:cNvSpPr/>
          <p:nvPr/>
        </p:nvSpPr>
        <p:spPr>
          <a:xfrm>
            <a:off x="6444208" y="5373216"/>
            <a:ext cx="2376264" cy="936104"/>
          </a:xfrm>
          <a:prstGeom prst="actionButtonBlank">
            <a:avLst/>
          </a:prstGeom>
          <a:solidFill>
            <a:srgbClr val="52DCF8">
              <a:alpha val="69000"/>
            </a:srgbClr>
          </a:solidFill>
          <a:scene3d>
            <a:camera prst="orthographicFront"/>
            <a:lightRig rig="threePt" dir="t"/>
          </a:scene3d>
          <a:sp3d>
            <a:bevelT w="254000" h="254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spc="15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назад</a:t>
            </a:r>
            <a:endParaRPr lang="ru-RU" sz="4000" spc="15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8925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Назови, в каких словах один слог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743542" y="1700808"/>
            <a:ext cx="1296144" cy="676671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000" dirty="0" smtClean="0"/>
              <a:t>торт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837616" y="2419842"/>
            <a:ext cx="110799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ru-RU" sz="4000" dirty="0" smtClean="0">
                <a:solidFill>
                  <a:prstClr val="black"/>
                </a:solidFill>
              </a:rPr>
              <a:t>тигр</a:t>
            </a:r>
            <a:endParaRPr lang="ru-RU" sz="4000" dirty="0">
              <a:solidFill>
                <a:prstClr val="black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694212" y="3170091"/>
            <a:ext cx="139480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ru-RU" sz="4000" dirty="0">
                <a:solidFill>
                  <a:prstClr val="black"/>
                </a:solidFill>
              </a:rPr>
              <a:t>книга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865605" y="3920340"/>
            <a:ext cx="105201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ru-RU" sz="4000" dirty="0">
                <a:solidFill>
                  <a:prstClr val="black"/>
                </a:solidFill>
              </a:rPr>
              <a:t>юла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679464" y="4670589"/>
            <a:ext cx="142430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ru-RU" sz="4000" dirty="0">
                <a:solidFill>
                  <a:prstClr val="black"/>
                </a:solidFill>
              </a:rPr>
              <a:t>речка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999263" y="5420836"/>
            <a:ext cx="78470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ru-RU" sz="4000" dirty="0">
                <a:solidFill>
                  <a:prstClr val="black"/>
                </a:solidFill>
              </a:rPr>
              <a:t>ёж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242744" y="1412776"/>
            <a:ext cx="8640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 smtClean="0">
                <a:solidFill>
                  <a:srgbClr val="0070C0"/>
                </a:solidFill>
              </a:rPr>
              <a:t>2</a:t>
            </a:r>
            <a:endParaRPr lang="ru-RU" sz="9600" b="1" dirty="0">
              <a:solidFill>
                <a:srgbClr val="0070C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19672" y="1412776"/>
            <a:ext cx="8640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 smtClean="0">
                <a:solidFill>
                  <a:srgbClr val="0070C0"/>
                </a:solidFill>
              </a:rPr>
              <a:t>1</a:t>
            </a:r>
            <a:endParaRPr lang="ru-RU" sz="9600" b="1" dirty="0">
              <a:solidFill>
                <a:srgbClr val="0070C0"/>
              </a:solidFill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flipV="1">
            <a:off x="4391614" y="1556792"/>
            <a:ext cx="0" cy="5184576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Прямоугольник 1"/>
          <p:cNvSpPr/>
          <p:nvPr/>
        </p:nvSpPr>
        <p:spPr>
          <a:xfrm>
            <a:off x="7596336" y="116632"/>
            <a:ext cx="1440160" cy="1440160"/>
          </a:xfrm>
          <a:prstGeom prst="rect">
            <a:avLst/>
          </a:prstGeom>
          <a:solidFill>
            <a:schemeClr val="accent1">
              <a:alpha val="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7715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2.59019E-6 L -0.26215 0.17969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108" y="89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4.0518E-6 L -0.26372 0.17947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194" y="89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0"/>
                            </p:stCondLst>
                            <p:childTnLst>
                              <p:par>
                                <p:cTn id="22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3.50601E-6 L 0.25607 -0.03492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795" y="-17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000"/>
                            </p:stCondLst>
                            <p:childTnLst>
                              <p:par>
                                <p:cTn id="25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82 0.01041 L 0.26007 -0.02868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194" y="-19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9000"/>
                            </p:stCondLst>
                            <p:childTnLst>
                              <p:par>
                                <p:cTn id="28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1.14709E-6 L 0.27187 -0.03307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594" y="-16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1000"/>
                            </p:stCondLst>
                            <p:childTnLst>
                              <p:par>
                                <p:cTn id="31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6.01295E-7 L -0.26372 -0.14246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194" y="-71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3000"/>
                            </p:stCondLst>
                            <p:childTnLst>
                              <p:par>
                                <p:cTn id="3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4" grpId="0" build="p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Найди слова, в которых все согласные звуки – твердые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51920" y="4803456"/>
            <a:ext cx="1440160" cy="62828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dirty="0" smtClean="0"/>
              <a:t>окунь</a:t>
            </a:r>
          </a:p>
          <a:p>
            <a:pPr marL="0" indent="0" algn="ctr">
              <a:buNone/>
            </a:pPr>
            <a:r>
              <a:rPr lang="ru-RU" dirty="0" smtClean="0"/>
              <a:t>    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700346" y="5589240"/>
            <a:ext cx="174330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ru-RU" sz="3200" dirty="0">
                <a:solidFill>
                  <a:prstClr val="black"/>
                </a:solidFill>
              </a:rPr>
              <a:t>ноты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3584775" y="3318914"/>
            <a:ext cx="19744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ru-RU" sz="3200" dirty="0">
                <a:solidFill>
                  <a:prstClr val="black"/>
                </a:solidFill>
              </a:rPr>
              <a:t>телевизор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3875335" y="2515087"/>
            <a:ext cx="13933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ru-RU" sz="3600" dirty="0" smtClean="0">
                <a:solidFill>
                  <a:prstClr val="black"/>
                </a:solidFill>
              </a:rPr>
              <a:t>сосна</a:t>
            </a:r>
            <a:endParaRPr lang="ru-RU" sz="3600" dirty="0">
              <a:solidFill>
                <a:prstClr val="black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822436" y="4061185"/>
            <a:ext cx="14991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ru-RU" sz="3200" dirty="0">
                <a:solidFill>
                  <a:prstClr val="black"/>
                </a:solidFill>
              </a:rPr>
              <a:t>кувшин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3815916" y="1772816"/>
            <a:ext cx="15121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ru-RU" sz="3200" dirty="0">
                <a:solidFill>
                  <a:prstClr val="black"/>
                </a:solidFill>
              </a:rPr>
              <a:t>гнездо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242744" y="1412776"/>
            <a:ext cx="8640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 smtClean="0">
                <a:solidFill>
                  <a:srgbClr val="0070C0"/>
                </a:solidFill>
              </a:rPr>
              <a:t>2</a:t>
            </a:r>
            <a:endParaRPr lang="ru-RU" sz="9600" b="1" dirty="0">
              <a:solidFill>
                <a:srgbClr val="0070C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619672" y="1412776"/>
            <a:ext cx="8640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 smtClean="0">
                <a:solidFill>
                  <a:srgbClr val="0070C0"/>
                </a:solidFill>
              </a:rPr>
              <a:t>1</a:t>
            </a:r>
            <a:endParaRPr lang="ru-RU" sz="9600" b="1" dirty="0">
              <a:solidFill>
                <a:srgbClr val="0070C0"/>
              </a:solidFill>
            </a:endParaRPr>
          </a:p>
        </p:txBody>
      </p:sp>
      <p:cxnSp>
        <p:nvCxnSpPr>
          <p:cNvPr id="25" name="Прямая соединительная линия 24"/>
          <p:cNvCxnSpPr/>
          <p:nvPr/>
        </p:nvCxnSpPr>
        <p:spPr>
          <a:xfrm flipV="1">
            <a:off x="4391614" y="1556792"/>
            <a:ext cx="0" cy="5184576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Прямоугольник 3"/>
          <p:cNvSpPr/>
          <p:nvPr/>
        </p:nvSpPr>
        <p:spPr>
          <a:xfrm>
            <a:off x="7106840" y="66328"/>
            <a:ext cx="1979960" cy="1490464"/>
          </a:xfrm>
          <a:prstGeom prst="rect">
            <a:avLst/>
          </a:prstGeom>
          <a:solidFill>
            <a:schemeClr val="bg1">
              <a:alpha val="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3838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1.18409E-6 L 0.2441 0.14616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205" y="73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74561E-6 L -0.28351 0.04441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184" y="22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0"/>
                            </p:stCondLst>
                            <p:childTnLst>
                              <p:par>
                                <p:cTn id="22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3.20999E-6 L 0.23628 0.00486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06" y="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000"/>
                            </p:stCondLst>
                            <p:childTnLst>
                              <p:par>
                                <p:cTn id="25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93987E-6 L -0.29132 -0.09274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566" y="-464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9000"/>
                            </p:stCondLst>
                            <p:childTnLst>
                              <p:par>
                                <p:cTn id="28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4.35708E-6 L 0.23142 -0.12697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563" y="-63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1000"/>
                            </p:stCondLst>
                            <p:childTnLst>
                              <p:par>
                                <p:cTn id="31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0.03146 L -0.28351 -0.24191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184" y="-105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3000"/>
                            </p:stCondLst>
                            <p:childTnLst>
                              <p:par>
                                <p:cTn id="3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  <p:bldP spid="12" grpId="0"/>
      <p:bldP spid="14" grpId="0"/>
      <p:bldP spid="16" grpId="0"/>
      <p:bldP spid="18" grpId="0"/>
      <p:bldP spid="22" grpId="0"/>
      <p:bldP spid="23" grpId="0"/>
      <p:bldP spid="2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584176"/>
          </a:xfrm>
        </p:spPr>
        <p:txBody>
          <a:bodyPr>
            <a:noAutofit/>
          </a:bodyPr>
          <a:lstStyle/>
          <a:p>
            <a:r>
              <a:rPr lang="ru-RU" sz="9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Молодцы!</a:t>
            </a:r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9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1772816"/>
            <a:ext cx="4464496" cy="4104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7440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	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Найди слово, в котором есть звук [т']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546" y="1844824"/>
            <a:ext cx="3672408" cy="1818936"/>
          </a:xfrm>
          <a:prstGeom prst="rect">
            <a:avLst/>
          </a:prstGeom>
        </p:spPr>
      </p:pic>
      <p:pic>
        <p:nvPicPr>
          <p:cNvPr id="3" name="Рисунок 2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764737"/>
            <a:ext cx="4362450" cy="2924175"/>
          </a:xfrm>
          <a:prstGeom prst="rect">
            <a:avLst/>
          </a:prstGeom>
        </p:spPr>
      </p:pic>
      <p:pic>
        <p:nvPicPr>
          <p:cNvPr id="7" name="Рисунок 6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4169549"/>
            <a:ext cx="3810000" cy="2114550"/>
          </a:xfrm>
          <a:prstGeom prst="rect">
            <a:avLst/>
          </a:prstGeom>
        </p:spPr>
      </p:pic>
      <p:pic>
        <p:nvPicPr>
          <p:cNvPr id="8" name="Рисунок 7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7135" y="2137996"/>
            <a:ext cx="2771775" cy="1647825"/>
          </a:xfrm>
          <a:prstGeom prst="rect">
            <a:avLst/>
          </a:prstGeom>
        </p:spPr>
      </p:pic>
      <p:sp>
        <p:nvSpPr>
          <p:cNvPr id="5" name="Прямоугольник 4">
            <a:hlinkClick r:id="rId3" action="ppaction://hlinksldjump"/>
          </p:cNvPr>
          <p:cNvSpPr/>
          <p:nvPr/>
        </p:nvSpPr>
        <p:spPr>
          <a:xfrm>
            <a:off x="797546" y="1628800"/>
            <a:ext cx="3990478" cy="2034960"/>
          </a:xfrm>
          <a:prstGeom prst="rect">
            <a:avLst/>
          </a:prstGeom>
          <a:solidFill>
            <a:schemeClr val="bg1">
              <a:alpha val="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5232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368152"/>
          </a:xfrm>
        </p:spPr>
        <p:txBody>
          <a:bodyPr>
            <a:noAutofit/>
          </a:bodyPr>
          <a:lstStyle/>
          <a:p>
            <a:r>
              <a:rPr lang="ru-RU" sz="9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Молодец!</a:t>
            </a:r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9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988840"/>
            <a:ext cx="4824536" cy="4320480"/>
          </a:xfrm>
          <a:prstGeom prst="rect">
            <a:avLst/>
          </a:prstGeom>
        </p:spPr>
      </p:pic>
      <p:sp>
        <p:nvSpPr>
          <p:cNvPr id="5" name="Управляющая кнопка: настраиваемая 4">
            <a:hlinkClick r:id="rId3" action="ppaction://hlinksldjump" highlightClick="1"/>
          </p:cNvPr>
          <p:cNvSpPr/>
          <p:nvPr/>
        </p:nvSpPr>
        <p:spPr>
          <a:xfrm>
            <a:off x="6444208" y="5373216"/>
            <a:ext cx="2376264" cy="936104"/>
          </a:xfrm>
          <a:prstGeom prst="actionButtonBlank">
            <a:avLst/>
          </a:prstGeom>
          <a:solidFill>
            <a:srgbClr val="52DCF8">
              <a:alpha val="69000"/>
            </a:srgbClr>
          </a:solidFill>
          <a:scene3d>
            <a:camera prst="orthographicFront"/>
            <a:lightRig rig="threePt" dir="t"/>
          </a:scene3d>
          <a:sp3d>
            <a:bevelT w="254000" h="254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spc="15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далее</a:t>
            </a:r>
            <a:endParaRPr lang="ru-RU" sz="4000" spc="15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5775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1575048"/>
          </a:xfrm>
        </p:spPr>
        <p:txBody>
          <a:bodyPr>
            <a:noAutofit/>
          </a:bodyPr>
          <a:lstStyle/>
          <a:p>
            <a:r>
              <a:rPr lang="ru-RU" sz="9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Подумай! </a:t>
            </a:r>
            <a:endParaRPr lang="ru-RU" sz="9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01"/>
          <a:stretch/>
        </p:blipFill>
        <p:spPr>
          <a:xfrm>
            <a:off x="467544" y="1988841"/>
            <a:ext cx="5025580" cy="4320479"/>
          </a:xfrm>
          <a:prstGeom prst="rect">
            <a:avLst/>
          </a:prstGeom>
        </p:spPr>
      </p:pic>
      <p:sp>
        <p:nvSpPr>
          <p:cNvPr id="5" name="Управляющая кнопка: настраиваемая 4">
            <a:hlinkClick r:id="rId3" action="ppaction://hlinksldjump" highlightClick="1"/>
          </p:cNvPr>
          <p:cNvSpPr/>
          <p:nvPr/>
        </p:nvSpPr>
        <p:spPr>
          <a:xfrm>
            <a:off x="6444208" y="5373216"/>
            <a:ext cx="2376264" cy="936104"/>
          </a:xfrm>
          <a:prstGeom prst="actionButtonBlank">
            <a:avLst/>
          </a:prstGeom>
          <a:solidFill>
            <a:srgbClr val="52DCF8">
              <a:alpha val="69000"/>
            </a:srgbClr>
          </a:solidFill>
          <a:scene3d>
            <a:camera prst="orthographicFront"/>
            <a:lightRig rig="threePt" dir="t"/>
          </a:scene3d>
          <a:sp3d>
            <a:bevelT w="254000" h="254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spc="15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назад</a:t>
            </a:r>
            <a:endParaRPr lang="ru-RU" sz="4000" spc="15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8258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Найди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 каком слове мягкий знак смягчает согласный звук [н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652" y="1994354"/>
            <a:ext cx="2159000" cy="2286000"/>
          </a:xfrm>
          <a:prstGeom prst="rect">
            <a:avLst/>
          </a:prstGeom>
        </p:spPr>
      </p:pic>
      <p:pic>
        <p:nvPicPr>
          <p:cNvPr id="6" name="Рисунок 5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4280354"/>
            <a:ext cx="2882911" cy="221318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1717377"/>
            <a:ext cx="2746738" cy="2746738"/>
          </a:xfrm>
          <a:prstGeom prst="rect">
            <a:avLst/>
          </a:prstGeom>
        </p:spPr>
      </p:pic>
      <p:pic>
        <p:nvPicPr>
          <p:cNvPr id="8" name="Рисунок 7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23528" y="3751844"/>
            <a:ext cx="2555961" cy="2709030"/>
          </a:xfrm>
          <a:prstGeom prst="rect">
            <a:avLst/>
          </a:prstGeom>
        </p:spPr>
      </p:pic>
      <p:sp>
        <p:nvSpPr>
          <p:cNvPr id="3" name="Прямоугольник 2">
            <a:hlinkClick r:id="rId4" action="ppaction://hlinksldjump"/>
          </p:cNvPr>
          <p:cNvSpPr/>
          <p:nvPr/>
        </p:nvSpPr>
        <p:spPr>
          <a:xfrm>
            <a:off x="2627784" y="1844824"/>
            <a:ext cx="2016224" cy="2435530"/>
          </a:xfrm>
          <a:prstGeom prst="rect">
            <a:avLst/>
          </a:prstGeom>
          <a:solidFill>
            <a:schemeClr val="bg1">
              <a:alpha val="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6403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368152"/>
          </a:xfrm>
        </p:spPr>
        <p:txBody>
          <a:bodyPr>
            <a:noAutofit/>
          </a:bodyPr>
          <a:lstStyle/>
          <a:p>
            <a:r>
              <a:rPr lang="ru-RU" sz="9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Молодец!</a:t>
            </a:r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9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988840"/>
            <a:ext cx="4824536" cy="4320480"/>
          </a:xfrm>
          <a:prstGeom prst="rect">
            <a:avLst/>
          </a:prstGeom>
        </p:spPr>
      </p:pic>
      <p:sp>
        <p:nvSpPr>
          <p:cNvPr id="5" name="Управляющая кнопка: настраиваемая 4">
            <a:hlinkClick r:id="rId3" action="ppaction://hlinksldjump" highlightClick="1"/>
          </p:cNvPr>
          <p:cNvSpPr/>
          <p:nvPr/>
        </p:nvSpPr>
        <p:spPr>
          <a:xfrm>
            <a:off x="6444208" y="5373216"/>
            <a:ext cx="2376264" cy="936104"/>
          </a:xfrm>
          <a:prstGeom prst="actionButtonBlank">
            <a:avLst/>
          </a:prstGeom>
          <a:solidFill>
            <a:srgbClr val="52DCF8">
              <a:alpha val="69000"/>
            </a:srgbClr>
          </a:solidFill>
          <a:scene3d>
            <a:camera prst="orthographicFront"/>
            <a:lightRig rig="threePt" dir="t"/>
          </a:scene3d>
          <a:sp3d>
            <a:bevelT w="254000" h="254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spc="15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далее</a:t>
            </a:r>
            <a:endParaRPr lang="ru-RU" sz="4000" spc="15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7012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1575048"/>
          </a:xfrm>
        </p:spPr>
        <p:txBody>
          <a:bodyPr>
            <a:noAutofit/>
          </a:bodyPr>
          <a:lstStyle/>
          <a:p>
            <a:r>
              <a:rPr lang="ru-RU" sz="9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Подумай! </a:t>
            </a:r>
            <a:endParaRPr lang="ru-RU" sz="9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01"/>
          <a:stretch/>
        </p:blipFill>
        <p:spPr>
          <a:xfrm>
            <a:off x="467544" y="1988841"/>
            <a:ext cx="5025580" cy="4320479"/>
          </a:xfrm>
          <a:prstGeom prst="rect">
            <a:avLst/>
          </a:prstGeom>
        </p:spPr>
      </p:pic>
      <p:sp>
        <p:nvSpPr>
          <p:cNvPr id="5" name="Управляющая кнопка: настраиваемая 4">
            <a:hlinkClick r:id="rId3" action="ppaction://hlinksldjump" highlightClick="1"/>
          </p:cNvPr>
          <p:cNvSpPr/>
          <p:nvPr/>
        </p:nvSpPr>
        <p:spPr>
          <a:xfrm>
            <a:off x="6444208" y="5373216"/>
            <a:ext cx="2376264" cy="936104"/>
          </a:xfrm>
          <a:prstGeom prst="actionButtonBlank">
            <a:avLst/>
          </a:prstGeom>
          <a:solidFill>
            <a:srgbClr val="52DCF8">
              <a:alpha val="69000"/>
            </a:srgbClr>
          </a:solidFill>
          <a:scene3d>
            <a:camera prst="orthographicFront"/>
            <a:lightRig rig="threePt" dir="t"/>
          </a:scene3d>
          <a:sp3d>
            <a:bevelT w="254000" h="254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spc="15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назад</a:t>
            </a:r>
            <a:endParaRPr lang="ru-RU" sz="4000" spc="15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3995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Найди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каком слове в корне пишется буква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2132856"/>
            <a:ext cx="2261784" cy="2261784"/>
          </a:xfrm>
          <a:prstGeom prst="rect">
            <a:avLst/>
          </a:prstGeom>
        </p:spPr>
      </p:pic>
      <p:pic>
        <p:nvPicPr>
          <p:cNvPr id="6" name="Рисунок 5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8044" y="4678821"/>
            <a:ext cx="2530312" cy="1728192"/>
          </a:xfrm>
          <a:prstGeom prst="rect">
            <a:avLst/>
          </a:prstGeom>
        </p:spPr>
      </p:pic>
      <p:pic>
        <p:nvPicPr>
          <p:cNvPr id="7" name="Рисунок 6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521" y="1959185"/>
            <a:ext cx="2755710" cy="2575496"/>
          </a:xfrm>
          <a:prstGeom prst="rect">
            <a:avLst/>
          </a:prstGeom>
        </p:spPr>
      </p:pic>
      <p:pic>
        <p:nvPicPr>
          <p:cNvPr id="8" name="Рисунок 7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4394640"/>
            <a:ext cx="2520280" cy="2296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6149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368152"/>
          </a:xfrm>
        </p:spPr>
        <p:txBody>
          <a:bodyPr>
            <a:noAutofit/>
          </a:bodyPr>
          <a:lstStyle/>
          <a:p>
            <a:r>
              <a:rPr lang="ru-RU" sz="9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Молодец!</a:t>
            </a:r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9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988840"/>
            <a:ext cx="4824536" cy="4320480"/>
          </a:xfrm>
          <a:prstGeom prst="rect">
            <a:avLst/>
          </a:prstGeom>
        </p:spPr>
      </p:pic>
      <p:sp>
        <p:nvSpPr>
          <p:cNvPr id="5" name="Управляющая кнопка: настраиваемая 4">
            <a:hlinkClick r:id="rId3" action="ppaction://hlinksldjump" highlightClick="1"/>
          </p:cNvPr>
          <p:cNvSpPr/>
          <p:nvPr/>
        </p:nvSpPr>
        <p:spPr>
          <a:xfrm>
            <a:off x="6444208" y="5373216"/>
            <a:ext cx="2376264" cy="936104"/>
          </a:xfrm>
          <a:prstGeom prst="actionButtonBlank">
            <a:avLst/>
          </a:prstGeom>
          <a:solidFill>
            <a:srgbClr val="52DCF8">
              <a:alpha val="69000"/>
            </a:srgbClr>
          </a:solidFill>
          <a:scene3d>
            <a:camera prst="orthographicFront"/>
            <a:lightRig rig="threePt" dir="t"/>
          </a:scene3d>
          <a:sp3d>
            <a:bevelT w="254000" h="254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spc="15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далее</a:t>
            </a:r>
            <a:endParaRPr lang="ru-RU" sz="4000" spc="15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4696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595</TotalTime>
  <Words>77</Words>
  <Application>Microsoft Office PowerPoint</Application>
  <PresentationFormat>Экран (4:3)</PresentationFormat>
  <Paragraphs>43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Игра  «Угадай-ка»</vt:lpstr>
      <vt:lpstr> Найди слово, в котором есть звук [т']</vt:lpstr>
      <vt:lpstr>Молодец! </vt:lpstr>
      <vt:lpstr>Подумай! </vt:lpstr>
      <vt:lpstr> Найди, в каком слове мягкий знак смягчает согласный звук [н] </vt:lpstr>
      <vt:lpstr>Молодец! </vt:lpstr>
      <vt:lpstr>Подумай! </vt:lpstr>
      <vt:lpstr> Найди в каком слове в корне пишется буква А </vt:lpstr>
      <vt:lpstr>Молодец! </vt:lpstr>
      <vt:lpstr>Подумай! </vt:lpstr>
      <vt:lpstr>Найди слово, в котором букв больше, чем звуков</vt:lpstr>
      <vt:lpstr>Молодец! </vt:lpstr>
      <vt:lpstr>Подумай! </vt:lpstr>
      <vt:lpstr>Назови, в каких словах один слог</vt:lpstr>
      <vt:lpstr>Найди слова, в которых все согласные звуки – твердые</vt:lpstr>
      <vt:lpstr>Молодцы!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Ученик</dc:creator>
  <cp:lastModifiedBy>Ученик</cp:lastModifiedBy>
  <cp:revision>73</cp:revision>
  <dcterms:created xsi:type="dcterms:W3CDTF">2017-06-15T15:37:47Z</dcterms:created>
  <dcterms:modified xsi:type="dcterms:W3CDTF">2017-06-26T15:02:02Z</dcterms:modified>
</cp:coreProperties>
</file>