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notesMasterIdLst>
    <p:notesMasterId r:id="rId12"/>
  </p:notesMasterIdLst>
  <p:sldIdLst>
    <p:sldId id="257" r:id="rId2"/>
    <p:sldId id="271" r:id="rId3"/>
    <p:sldId id="256" r:id="rId4"/>
    <p:sldId id="258" r:id="rId5"/>
    <p:sldId id="262" r:id="rId6"/>
    <p:sldId id="269" r:id="rId7"/>
    <p:sldId id="260" r:id="rId8"/>
    <p:sldId id="264" r:id="rId9"/>
    <p:sldId id="272" r:id="rId10"/>
    <p:sldId id="270" r:id="rId1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0099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86" autoAdjust="0"/>
    <p:restoredTop sz="94611" autoAdjust="0"/>
  </p:normalViewPr>
  <p:slideViewPr>
    <p:cSldViewPr showGuides="1">
      <p:cViewPr>
        <p:scale>
          <a:sx n="48" d="100"/>
          <a:sy n="48" d="100"/>
        </p:scale>
        <p:origin x="3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7" d="100"/>
          <a:sy n="67" d="100"/>
        </p:scale>
        <p:origin x="-3312" y="-102"/>
      </p:cViewPr>
      <p:guideLst>
        <p:guide orient="horz" pos="2880"/>
        <p:guide pos="216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fld id="{8DCE4A68-20DF-49A1-B60C-1046D35D6DCE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fld id="{FD7FADE1-80C8-403D-816A-58EF8250A3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4564F7-F989-4CB6-A948-FF48ACA42A1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90678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4802188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D0A87-70C5-4D4E-9F6C-569B4FF81321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39388-0F78-42F9-99C7-0857FF1D9E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5BADB-5F8C-468A-80BD-C9FE017A00E6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F18D-8AF7-4581-BD12-8145B5300F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2A8D0-4CD0-42C0-A928-AA81D334A50C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F27CC-F505-4FFC-948E-5DDB383F62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03238" y="530225"/>
            <a:ext cx="4014787" cy="41878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70425" y="530225"/>
            <a:ext cx="4016375" cy="20177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70425" y="2700338"/>
            <a:ext cx="4016375" cy="20177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776663" y="611187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73E61-14BD-4A08-8FA2-FE9B7551FF28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6062663" y="611187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348663" y="6111875"/>
            <a:ext cx="457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A38D0-649F-4178-BBAD-D4CA87E6D7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065AF-B0B0-4F2D-BB19-D15318D53F1B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04380-AE8F-4C8B-83D2-A093BBD102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90678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3"/>
            <a:ext cx="9144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E2543-7F98-4FF7-82E9-273DD30F67D4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B7820-EF0A-4A31-887C-F44341F3E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01146-7090-4B40-975E-FD6E0CA80C15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E843F-92A9-44E9-8182-0E06D5C8E6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31498-63BB-4D2D-B9F9-84E6CBE2E3C9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079AB-D87B-4099-8DB4-DC83F7C6E0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D0A75-2535-4C1B-A60E-DD7C32BE2B8D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5A948-EA73-4F23-A5C0-7045982339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0E5C1-59FB-4E5E-9518-F2C31DE019F6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EAEDE-9D14-4E13-BEDB-1C66016CDA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5692B-991F-49D1-8387-E089D18210D2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177DD-6769-43D5-9518-DDC5F882A6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276225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1127919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0" y="1712913"/>
            <a:ext cx="2651125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0" y="4733925"/>
            <a:ext cx="26511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9F0BA-7FDB-4DFA-8078-7285895220A3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A05CC-9D8D-4DC2-AE71-1D9FE3EAA8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225" y="136525"/>
            <a:ext cx="8869363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99CE6644-2065-40A0-AD64-0767D755FFD0}" type="datetimeFigureOut">
              <a:rPr lang="ru-RU"/>
              <a:pPr>
                <a:defRPr/>
              </a:pPr>
              <a:t>29.11.2015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0513" y="6311900"/>
            <a:ext cx="3482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19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4F2ED1D4-D8A9-49F8-82F8-425896245C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58" r:id="rId2"/>
    <p:sldLayoutId id="2147483866" r:id="rId3"/>
    <p:sldLayoutId id="2147483859" r:id="rId4"/>
    <p:sldLayoutId id="2147483860" r:id="rId5"/>
    <p:sldLayoutId id="2147483861" r:id="rId6"/>
    <p:sldLayoutId id="2147483862" r:id="rId7"/>
    <p:sldLayoutId id="2147483867" r:id="rId8"/>
    <p:sldLayoutId id="2147483868" r:id="rId9"/>
    <p:sldLayoutId id="2147483863" r:id="rId10"/>
    <p:sldLayoutId id="2147483864" r:id="rId11"/>
    <p:sldLayoutId id="214748386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1C4E3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ct val="0"/>
        </a:spcAft>
        <a:buClr>
          <a:srgbClr val="A1C4E3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eaLnBrk="0" fontAlgn="base" hangingPunct="0">
        <a:spcBef>
          <a:spcPct val="20000"/>
        </a:spcBef>
        <a:spcAft>
          <a:spcPct val="0"/>
        </a:spcAft>
        <a:buClr>
          <a:srgbClr val="7F8FA9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rgbClr val="4A66AC"/>
        </a:buClr>
        <a:buFont typeface="Arial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411" y="863715"/>
            <a:ext cx="8235178" cy="184556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FFFF00"/>
                </a:solidFill>
              </a:rPr>
              <a:t/>
            </a:r>
            <a:br>
              <a:rPr lang="ru-RU" sz="4000" i="1" dirty="0" smtClean="0">
                <a:solidFill>
                  <a:srgbClr val="FFFF00"/>
                </a:solidFill>
              </a:rPr>
            </a:br>
            <a:r>
              <a:rPr lang="ru-RU" sz="4000" i="1" dirty="0">
                <a:solidFill>
                  <a:srgbClr val="FFFF00"/>
                </a:solidFill>
              </a:rPr>
              <a:t/>
            </a:r>
            <a:br>
              <a:rPr lang="ru-RU" sz="4000" i="1" dirty="0">
                <a:solidFill>
                  <a:srgbClr val="FFFF00"/>
                </a:solidFill>
              </a:rPr>
            </a:br>
            <a:r>
              <a:rPr lang="ru-RU" sz="4000" i="1" dirty="0" smtClean="0">
                <a:solidFill>
                  <a:srgbClr val="FFFF00"/>
                </a:solidFill>
              </a:rPr>
              <a:t/>
            </a:r>
            <a:br>
              <a:rPr lang="ru-RU" sz="4000" i="1" dirty="0" smtClean="0">
                <a:solidFill>
                  <a:srgbClr val="FFFF00"/>
                </a:solidFill>
              </a:rPr>
            </a:br>
            <a:r>
              <a:rPr lang="ru-RU" sz="4000" i="1" dirty="0">
                <a:solidFill>
                  <a:srgbClr val="FFFF00"/>
                </a:solidFill>
              </a:rPr>
              <a:t/>
            </a:r>
            <a:br>
              <a:rPr lang="ru-RU" sz="4000" i="1" dirty="0">
                <a:solidFill>
                  <a:srgbClr val="FFFF00"/>
                </a:solidFill>
              </a:rPr>
            </a:br>
            <a:r>
              <a:rPr lang="ru-RU" sz="4000" i="1" dirty="0" smtClean="0">
                <a:solidFill>
                  <a:srgbClr val="FFFF00"/>
                </a:solidFill>
              </a:rPr>
              <a:t/>
            </a:r>
            <a:br>
              <a:rPr lang="ru-RU" sz="4000" i="1" dirty="0" smtClean="0">
                <a:solidFill>
                  <a:srgbClr val="FFFF00"/>
                </a:solidFill>
              </a:rPr>
            </a:br>
            <a:r>
              <a:rPr lang="ru-RU" sz="4000" i="1" dirty="0">
                <a:solidFill>
                  <a:srgbClr val="FFFF00"/>
                </a:solidFill>
              </a:rPr>
              <a:t/>
            </a:r>
            <a:br>
              <a:rPr lang="ru-RU" sz="4000" i="1" dirty="0">
                <a:solidFill>
                  <a:srgbClr val="FFFF00"/>
                </a:solidFill>
              </a:rPr>
            </a:br>
            <a:r>
              <a:rPr lang="ru-RU" sz="4000" i="1" dirty="0" smtClean="0">
                <a:solidFill>
                  <a:srgbClr val="FFFF00"/>
                </a:solidFill>
              </a:rPr>
              <a:t/>
            </a:r>
            <a:br>
              <a:rPr lang="ru-RU" sz="4000" i="1" dirty="0" smtClean="0">
                <a:solidFill>
                  <a:srgbClr val="FFFF00"/>
                </a:solidFill>
              </a:rPr>
            </a:br>
            <a:r>
              <a:rPr lang="ru-RU" sz="4000" i="1" dirty="0">
                <a:solidFill>
                  <a:srgbClr val="FFFF00"/>
                </a:solidFill>
              </a:rPr>
              <a:t/>
            </a:r>
            <a:br>
              <a:rPr lang="ru-RU" sz="4000" i="1" dirty="0">
                <a:solidFill>
                  <a:srgbClr val="FFFF00"/>
                </a:solidFill>
              </a:rPr>
            </a:br>
            <a:r>
              <a:rPr lang="ru-RU" sz="4000" i="1" dirty="0" smtClean="0">
                <a:solidFill>
                  <a:srgbClr val="FFFF00"/>
                </a:solidFill>
              </a:rPr>
              <a:t>МОУ </a:t>
            </a:r>
            <a:r>
              <a:rPr lang="ru-RU" sz="4000" i="1" dirty="0" err="1" smtClean="0">
                <a:solidFill>
                  <a:srgbClr val="FFFF00"/>
                </a:solidFill>
              </a:rPr>
              <a:t>Гаврильцевская</a:t>
            </a:r>
            <a:r>
              <a:rPr lang="ru-RU" sz="4000" i="1" dirty="0" smtClean="0">
                <a:solidFill>
                  <a:srgbClr val="FFFF00"/>
                </a:solidFill>
              </a:rPr>
              <a:t> СОШ</a:t>
            </a:r>
            <a:br>
              <a:rPr lang="ru-RU" sz="4000" i="1" dirty="0" smtClean="0">
                <a:solidFill>
                  <a:srgbClr val="FFFF00"/>
                </a:solidFill>
              </a:rPr>
            </a:br>
            <a:r>
              <a:rPr lang="ru-RU" sz="4000" i="1" dirty="0" smtClean="0">
                <a:solidFill>
                  <a:srgbClr val="FFFF00"/>
                </a:solidFill>
              </a:rPr>
              <a:t>Проект :</a:t>
            </a:r>
            <a:br>
              <a:rPr lang="ru-RU" sz="4000" i="1" dirty="0" smtClean="0">
                <a:solidFill>
                  <a:srgbClr val="FFFF00"/>
                </a:solidFill>
              </a:rPr>
            </a:br>
            <a:r>
              <a:rPr lang="ru-RU" sz="4000" i="1" dirty="0" smtClean="0">
                <a:solidFill>
                  <a:srgbClr val="FFFF00"/>
                </a:solidFill>
              </a:rPr>
              <a:t>  «Все тайное становится явным</a:t>
            </a:r>
            <a:r>
              <a:rPr lang="ru-RU" sz="4000" dirty="0" smtClean="0">
                <a:solidFill>
                  <a:srgbClr val="FFFF00"/>
                </a:solidFill>
              </a:rPr>
              <a:t>»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193909" y="3429000"/>
            <a:ext cx="2756181" cy="27918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3" name="Rectangle 3"/>
          <p:cNvSpPr>
            <a:spLocks noGrp="1"/>
          </p:cNvSpPr>
          <p:nvPr>
            <p:ph idx="1"/>
          </p:nvPr>
        </p:nvSpPr>
        <p:spPr>
          <a:xfrm>
            <a:off x="522288" y="0"/>
            <a:ext cx="8621712" cy="5967413"/>
          </a:xfrm>
        </p:spPr>
        <p:txBody>
          <a:bodyPr rtlCol="0"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ru-RU" sz="6600" dirty="0" smtClean="0">
                <a:latin typeface="Arial" charset="0"/>
              </a:rPr>
              <a:t>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endParaRPr lang="ru-RU" sz="6600" b="1" dirty="0">
              <a:solidFill>
                <a:schemeClr val="accent2"/>
              </a:solidFill>
              <a:latin typeface="Trebuchet MS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ru-RU" sz="6600" b="1" dirty="0" smtClean="0">
                <a:solidFill>
                  <a:schemeClr val="accent2"/>
                </a:solidFill>
                <a:latin typeface="Trebuchet MS" pitchFamily="34" charset="0"/>
              </a:rPr>
              <a:t>      </a:t>
            </a:r>
            <a:r>
              <a:rPr lang="ru-RU" sz="14100" b="1" dirty="0" smtClean="0">
                <a:solidFill>
                  <a:srgbClr val="FFFF00"/>
                </a:solidFill>
                <a:latin typeface="Trebuchet MS" pitchFamily="34" charset="0"/>
              </a:rPr>
              <a:t>Спасибо за                                                             внимание 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26395"/>
            <a:ext cx="8229600" cy="243027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Содержание:</a:t>
            </a:r>
            <a:br>
              <a:rPr lang="ru-RU" sz="6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2011363" y="1719263"/>
            <a:ext cx="51212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Наша группа </a:t>
            </a:r>
            <a:br>
              <a:rPr lang="ru-RU" sz="3600"/>
            </a:br>
            <a:r>
              <a:rPr lang="ru-RU" sz="3600"/>
              <a:t>Исследование</a:t>
            </a:r>
            <a:br>
              <a:rPr lang="ru-RU" sz="3600"/>
            </a:br>
            <a:r>
              <a:rPr lang="ru-RU" sz="3600"/>
              <a:t>Вывод</a:t>
            </a:r>
            <a:br>
              <a:rPr lang="ru-RU" sz="3600"/>
            </a:br>
            <a:r>
              <a:rPr lang="ru-RU" sz="3600"/>
              <a:t>Задания для класса </a:t>
            </a:r>
            <a:br>
              <a:rPr lang="ru-RU" sz="3600"/>
            </a:br>
            <a:endParaRPr lang="ru-RU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657225" y="188913"/>
            <a:ext cx="78295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FFFF00"/>
                </a:solidFill>
                <a:latin typeface="Verdana" pitchFamily="34" charset="0"/>
              </a:rPr>
              <a:t>Наша группа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25207">
            <a:off x="271463" y="1514475"/>
            <a:ext cx="2655887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2625" y="4213225"/>
            <a:ext cx="3125788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55469">
            <a:off x="6413500" y="1520825"/>
            <a:ext cx="2517775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76588" y="1403350"/>
            <a:ext cx="31718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b="0">
                <a:latin typeface="Verdana" pitchFamily="34" charset="0"/>
              </a:rPr>
              <a:t>  Ермилова Софья</a:t>
            </a:r>
          </a:p>
          <a:p>
            <a:pPr algn="l"/>
            <a:r>
              <a:rPr lang="ru-RU" b="0">
                <a:latin typeface="Verdana" pitchFamily="34" charset="0"/>
              </a:rPr>
              <a:t>  Ермакова Юлия </a:t>
            </a:r>
          </a:p>
          <a:p>
            <a:pPr algn="l"/>
            <a:r>
              <a:rPr lang="ru-RU" b="0">
                <a:latin typeface="Verdana" pitchFamily="34" charset="0"/>
              </a:rPr>
              <a:t>  Исаева Алина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425" y="1448780"/>
            <a:ext cx="8185150" cy="342038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4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Тема исследования 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 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Путешествие по графику</a:t>
            </a:r>
            <a:b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Цель: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определить, от чего зависит-поднимается </a:t>
            </a:r>
            <a:r>
              <a:rPr lang="ru-RU" sz="440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путешественник по график 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гору или </a:t>
            </a:r>
            <a:r>
              <a:rPr lang="ru-RU" sz="44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спискается</a:t>
            </a: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с горы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425" y="819150"/>
            <a:ext cx="8183563" cy="3648075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en-US" dirty="0" smtClean="0"/>
              <a:t>     </a:t>
            </a:r>
            <a:r>
              <a:rPr lang="ru-RU" dirty="0" smtClean="0"/>
              <a:t>              </a:t>
            </a:r>
            <a:r>
              <a:rPr lang="en-US" dirty="0" smtClean="0"/>
              <a:t>y=-x+2      </a:t>
            </a:r>
            <a:r>
              <a:rPr lang="ru-RU" dirty="0" smtClean="0"/>
              <a:t>    </a:t>
            </a:r>
            <a:r>
              <a:rPr lang="en-US" dirty="0" smtClean="0"/>
              <a:t>         </a:t>
            </a:r>
            <a:r>
              <a:rPr lang="ru-RU" dirty="0" smtClean="0">
                <a:latin typeface="Arial" charset="0"/>
              </a:rPr>
              <a:t>                   </a:t>
            </a:r>
            <a:r>
              <a:rPr lang="en-US" dirty="0" smtClean="0"/>
              <a:t>y=</a:t>
            </a:r>
            <a:r>
              <a:rPr lang="ru-RU" dirty="0" smtClean="0"/>
              <a:t>-0,5х-1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92275" y="1943100"/>
          <a:ext cx="1439862" cy="765176"/>
        </p:xfrm>
        <a:graphic>
          <a:graphicData uri="http://schemas.openxmlformats.org/drawingml/2006/table">
            <a:tbl>
              <a:tblPr/>
              <a:tblGrid>
                <a:gridCol w="479425"/>
                <a:gridCol w="479425"/>
                <a:gridCol w="481012"/>
              </a:tblGrid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y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02350" y="1943100"/>
          <a:ext cx="1395413" cy="732473"/>
        </p:xfrm>
        <a:graphic>
          <a:graphicData uri="http://schemas.openxmlformats.org/drawingml/2006/table">
            <a:tbl>
              <a:tblPr/>
              <a:tblGrid>
                <a:gridCol w="465138"/>
                <a:gridCol w="465137"/>
                <a:gridCol w="465138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</a:rPr>
                        <a:t>y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8CC"/>
                    </a:solidFill>
                  </a:tcPr>
                </a:tc>
              </a:tr>
            </a:tbl>
          </a:graphicData>
        </a:graphic>
      </p:graphicFrame>
      <p:sp>
        <p:nvSpPr>
          <p:cNvPr id="11295" name="TextBox 5"/>
          <p:cNvSpPr txBox="1">
            <a:spLocks noChangeArrowheads="1"/>
          </p:cNvSpPr>
          <p:nvPr/>
        </p:nvSpPr>
        <p:spPr bwMode="auto">
          <a:xfrm>
            <a:off x="2636838" y="188913"/>
            <a:ext cx="38703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FFFF00"/>
                </a:solidFill>
              </a:rPr>
              <a:t>Исследование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96863" y="4914900"/>
            <a:ext cx="4275137" cy="0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6777038" y="2889250"/>
            <a:ext cx="0" cy="3689350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868863" y="4194175"/>
            <a:ext cx="4275137" cy="0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457450" y="2889250"/>
            <a:ext cx="0" cy="3689350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172450" y="4059238"/>
            <a:ext cx="0" cy="314325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642100" y="4868863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642100" y="5543550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322513" y="5589588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642100" y="3429000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322513" y="3429000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366963" y="4194175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1016000" y="4778375"/>
            <a:ext cx="0" cy="27146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646238" y="4733925"/>
            <a:ext cx="0" cy="26987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132138" y="4778375"/>
            <a:ext cx="0" cy="27146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97313" y="4778375"/>
            <a:ext cx="0" cy="27146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292725" y="4059238"/>
            <a:ext cx="0" cy="26987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407275" y="4059238"/>
            <a:ext cx="0" cy="26987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13" name="TextBox 34"/>
          <p:cNvSpPr txBox="1">
            <a:spLocks noChangeArrowheads="1"/>
          </p:cNvSpPr>
          <p:nvPr/>
        </p:nvSpPr>
        <p:spPr bwMode="auto">
          <a:xfrm>
            <a:off x="6911975" y="2798763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у</a:t>
            </a:r>
          </a:p>
        </p:txBody>
      </p:sp>
      <p:sp>
        <p:nvSpPr>
          <p:cNvPr id="11314" name="TextBox 35"/>
          <p:cNvSpPr txBox="1">
            <a:spLocks noChangeArrowheads="1"/>
          </p:cNvSpPr>
          <p:nvPr/>
        </p:nvSpPr>
        <p:spPr bwMode="auto">
          <a:xfrm>
            <a:off x="2592388" y="2754313"/>
            <a:ext cx="312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у</a:t>
            </a:r>
          </a:p>
        </p:txBody>
      </p:sp>
      <p:sp>
        <p:nvSpPr>
          <p:cNvPr id="11315" name="TextBox 36"/>
          <p:cNvSpPr txBox="1">
            <a:spLocks noChangeArrowheads="1"/>
          </p:cNvSpPr>
          <p:nvPr/>
        </p:nvSpPr>
        <p:spPr bwMode="auto">
          <a:xfrm>
            <a:off x="8577263" y="432911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err="1"/>
              <a:t>х</a:t>
            </a:r>
            <a:endParaRPr lang="ru-RU" dirty="0"/>
          </a:p>
        </p:txBody>
      </p:sp>
      <p:sp>
        <p:nvSpPr>
          <p:cNvPr id="11316" name="TextBox 37"/>
          <p:cNvSpPr txBox="1">
            <a:spLocks noChangeArrowheads="1"/>
          </p:cNvSpPr>
          <p:nvPr/>
        </p:nvSpPr>
        <p:spPr bwMode="auto">
          <a:xfrm>
            <a:off x="4259263" y="5049838"/>
            <a:ext cx="312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err="1"/>
              <a:t>х</a:t>
            </a:r>
            <a:endParaRPr lang="ru-RU" dirty="0"/>
          </a:p>
        </p:txBody>
      </p:sp>
      <p:sp>
        <p:nvSpPr>
          <p:cNvPr id="11317" name="TextBox 38"/>
          <p:cNvSpPr txBox="1">
            <a:spLocks noChangeArrowheads="1"/>
          </p:cNvSpPr>
          <p:nvPr/>
        </p:nvSpPr>
        <p:spPr bwMode="auto">
          <a:xfrm>
            <a:off x="2006600" y="495935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0</a:t>
            </a:r>
          </a:p>
        </p:txBody>
      </p:sp>
      <p:sp>
        <p:nvSpPr>
          <p:cNvPr id="11318" name="TextBox 39"/>
          <p:cNvSpPr txBox="1">
            <a:spLocks noChangeArrowheads="1"/>
          </p:cNvSpPr>
          <p:nvPr/>
        </p:nvSpPr>
        <p:spPr bwMode="auto">
          <a:xfrm>
            <a:off x="6327775" y="4238625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0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>
            <a:off x="2051050" y="2979738"/>
            <a:ext cx="2746375" cy="2744787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572000" y="3789363"/>
            <a:ext cx="4140200" cy="211455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13" grpId="0"/>
      <p:bldP spid="11314" grpId="0"/>
      <p:bldP spid="11315" grpId="0"/>
      <p:bldP spid="11316" grpId="0"/>
      <p:bldP spid="11317" grpId="0"/>
      <p:bldP spid="11318" grpId="0"/>
      <p:bldP spid="1131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3"/>
          <p:cNvSpPr>
            <a:spLocks noGrp="1"/>
          </p:cNvSpPr>
          <p:nvPr>
            <p:ph type="body" sz="half" idx="1"/>
          </p:nvPr>
        </p:nvSpPr>
        <p:spPr>
          <a:xfrm>
            <a:off x="503238" y="530225"/>
            <a:ext cx="7713662" cy="4187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mtClean="0"/>
              <a:t>           </a:t>
            </a:r>
            <a:r>
              <a:rPr lang="ru-RU" sz="3200" b="1" smtClean="0"/>
              <a:t>у</a:t>
            </a:r>
            <a:r>
              <a:rPr lang="en-US" sz="3200" b="1" smtClean="0"/>
              <a:t>=x</a:t>
            </a:r>
            <a:r>
              <a:rPr lang="ru-RU" sz="3200" b="1" smtClean="0"/>
              <a:t>-</a:t>
            </a:r>
            <a:r>
              <a:rPr lang="en-US" sz="3200" b="1" smtClean="0"/>
              <a:t>4                 </a:t>
            </a:r>
            <a:r>
              <a:rPr lang="ru-RU" sz="3200" b="1" smtClean="0"/>
              <a:t>               </a:t>
            </a:r>
            <a:r>
              <a:rPr lang="en-US" sz="3200" b="1" smtClean="0"/>
              <a:t>   y=</a:t>
            </a:r>
            <a:r>
              <a:rPr lang="ru-RU" sz="3200" b="1" smtClean="0"/>
              <a:t>2</a:t>
            </a:r>
            <a:r>
              <a:rPr lang="en-US" sz="3200" b="1" smtClean="0"/>
              <a:t>x</a:t>
            </a:r>
            <a:r>
              <a:rPr lang="ru-RU" sz="3200" b="1" smtClean="0"/>
              <a:t>+2</a:t>
            </a:r>
          </a:p>
        </p:txBody>
      </p:sp>
      <p:graphicFrame>
        <p:nvGraphicFramePr>
          <p:cNvPr id="98344" name="Group 40"/>
          <p:cNvGraphicFramePr>
            <a:graphicFrameLocks noGrp="1"/>
          </p:cNvGraphicFramePr>
          <p:nvPr>
            <p:ph sz="quarter" idx="2"/>
          </p:nvPr>
        </p:nvGraphicFramePr>
        <p:xfrm>
          <a:off x="6057900" y="1179513"/>
          <a:ext cx="2114550" cy="914400"/>
        </p:xfrm>
        <a:graphic>
          <a:graphicData uri="http://schemas.openxmlformats.org/drawingml/2006/table">
            <a:tbl>
              <a:tblPr/>
              <a:tblGrid>
                <a:gridCol w="584330"/>
                <a:gridCol w="825370"/>
                <a:gridCol w="704850"/>
              </a:tblGrid>
              <a:tr h="4492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1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 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Verdan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graphicFrame>
        <p:nvGraphicFramePr>
          <p:cNvPr id="98342" name="Group 38"/>
          <p:cNvGraphicFramePr>
            <a:graphicFrameLocks noGrp="1"/>
          </p:cNvGraphicFramePr>
          <p:nvPr>
            <p:ph sz="quarter" idx="3"/>
          </p:nvPr>
        </p:nvGraphicFramePr>
        <p:xfrm>
          <a:off x="1601788" y="1223963"/>
          <a:ext cx="2205037" cy="914400"/>
        </p:xfrm>
        <a:graphic>
          <a:graphicData uri="http://schemas.openxmlformats.org/drawingml/2006/table">
            <a:tbl>
              <a:tblPr/>
              <a:tblGrid>
                <a:gridCol w="735012"/>
                <a:gridCol w="735013"/>
                <a:gridCol w="735012"/>
              </a:tblGrid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0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X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flipV="1">
            <a:off x="2457450" y="2168525"/>
            <a:ext cx="0" cy="4410075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96863" y="3429000"/>
            <a:ext cx="4275137" cy="0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868863" y="5589588"/>
            <a:ext cx="4275137" cy="0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6777038" y="2889250"/>
            <a:ext cx="0" cy="3689350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23" name="Прямоугольник 9"/>
          <p:cNvSpPr>
            <a:spLocks noChangeArrowheads="1"/>
          </p:cNvSpPr>
          <p:nvPr/>
        </p:nvSpPr>
        <p:spPr bwMode="auto">
          <a:xfrm>
            <a:off x="2592388" y="2168525"/>
            <a:ext cx="3127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  <a:p>
            <a:endParaRPr lang="ru-RU"/>
          </a:p>
        </p:txBody>
      </p:sp>
      <p:sp>
        <p:nvSpPr>
          <p:cNvPr id="12324" name="Прямоугольник 10"/>
          <p:cNvSpPr>
            <a:spLocks noChangeArrowheads="1"/>
          </p:cNvSpPr>
          <p:nvPr/>
        </p:nvSpPr>
        <p:spPr bwMode="auto">
          <a:xfrm>
            <a:off x="6867525" y="2754313"/>
            <a:ext cx="31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12325" name="Прямоугольник 11"/>
          <p:cNvSpPr>
            <a:spLocks noChangeArrowheads="1"/>
          </p:cNvSpPr>
          <p:nvPr/>
        </p:nvSpPr>
        <p:spPr bwMode="auto">
          <a:xfrm>
            <a:off x="8831263" y="567848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х</a:t>
            </a:r>
          </a:p>
        </p:txBody>
      </p:sp>
      <p:sp>
        <p:nvSpPr>
          <p:cNvPr id="12326" name="Прямоугольник 12"/>
          <p:cNvSpPr>
            <a:spLocks noChangeArrowheads="1"/>
          </p:cNvSpPr>
          <p:nvPr/>
        </p:nvSpPr>
        <p:spPr bwMode="auto">
          <a:xfrm flipV="1">
            <a:off x="4414838" y="3429000"/>
            <a:ext cx="1571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х</a:t>
            </a:r>
          </a:p>
        </p:txBody>
      </p:sp>
      <p:sp>
        <p:nvSpPr>
          <p:cNvPr id="12327" name="Прямоугольник 13"/>
          <p:cNvSpPr>
            <a:spLocks noChangeArrowheads="1"/>
          </p:cNvSpPr>
          <p:nvPr/>
        </p:nvSpPr>
        <p:spPr bwMode="auto">
          <a:xfrm>
            <a:off x="6372225" y="5678488"/>
            <a:ext cx="3127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0</a:t>
            </a:r>
          </a:p>
        </p:txBody>
      </p:sp>
      <p:sp>
        <p:nvSpPr>
          <p:cNvPr id="12328" name="Прямоугольник 14"/>
          <p:cNvSpPr>
            <a:spLocks noChangeArrowheads="1"/>
          </p:cNvSpPr>
          <p:nvPr/>
        </p:nvSpPr>
        <p:spPr bwMode="auto">
          <a:xfrm>
            <a:off x="2051050" y="3429000"/>
            <a:ext cx="31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0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366963" y="4194175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097088" y="4238625"/>
            <a:ext cx="2474912" cy="2295525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322513" y="3429000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851275" y="3294063"/>
            <a:ext cx="0" cy="26987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016000" y="3294063"/>
            <a:ext cx="0" cy="26987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366963" y="5589588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276475" y="4868863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322513" y="6264275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132138" y="3294063"/>
            <a:ext cx="0" cy="26987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646238" y="3294063"/>
            <a:ext cx="0" cy="26987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4841875" y="3068638"/>
            <a:ext cx="3330575" cy="1620837"/>
          </a:xfrm>
          <a:prstGeom prst="line">
            <a:avLst/>
          </a:prstGeom>
          <a:ln w="3810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8262938" y="5543550"/>
            <a:ext cx="0" cy="27146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7407275" y="5499100"/>
            <a:ext cx="0" cy="26987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057900" y="5454650"/>
            <a:ext cx="0" cy="26987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686550" y="6308725"/>
            <a:ext cx="271463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6642100" y="4868863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551613" y="4103688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6642100" y="3429000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322513" y="2619375"/>
            <a:ext cx="269875" cy="0"/>
          </a:xfrm>
          <a:prstGeom prst="line">
            <a:avLst/>
          </a:prstGeom>
          <a:ln w="381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8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8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8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8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8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8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13865"/>
            <a:ext cx="5445605" cy="423047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Если путешествовать по графику слева на право, то при </a:t>
            </a:r>
            <a:r>
              <a:rPr lang="en-US" i="1" dirty="0" smtClean="0">
                <a:solidFill>
                  <a:srgbClr val="FF0000"/>
                </a:solidFill>
              </a:rPr>
              <a:t>k</a:t>
            </a:r>
            <a:r>
              <a:rPr lang="en-US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  <a:sym typeface="Symbol"/>
              </a:rPr>
              <a:t></a:t>
            </a:r>
            <a:r>
              <a:rPr lang="en-US" i="1" dirty="0" smtClean="0">
                <a:solidFill>
                  <a:srgbClr val="FF0000"/>
                </a:solidFill>
              </a:rPr>
              <a:t>0 </a:t>
            </a:r>
            <a:r>
              <a:rPr lang="ru-RU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путешественник  поднимается</a:t>
            </a:r>
            <a:br>
              <a:rPr lang="ru-RU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в гору , </a:t>
            </a:r>
            <a:br>
              <a:rPr lang="ru-RU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а если </a:t>
            </a:r>
            <a:r>
              <a:rPr lang="en-US" i="1" dirty="0" smtClean="0">
                <a:solidFill>
                  <a:srgbClr val="FF0000"/>
                </a:solidFill>
              </a:rPr>
              <a:t>k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  <a:sym typeface="Symbol"/>
              </a:rPr>
              <a:t>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0 </a:t>
            </a:r>
            <a:r>
              <a:rPr lang="ru-RU" i="1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то путешественник  съезжает с горы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13315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7288" y="368300"/>
            <a:ext cx="2084387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477838" y="863600"/>
            <a:ext cx="40941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rgbClr val="FFFF00"/>
                </a:solidFill>
                <a:latin typeface="+mn-lt"/>
              </a:rPr>
              <a:t>Вывод</a:t>
            </a:r>
            <a:r>
              <a:rPr lang="ru-RU" sz="2800" b="0" dirty="0">
                <a:solidFill>
                  <a:srgbClr val="FFFF00"/>
                </a:solidFill>
                <a:latin typeface="Verdana" pitchFamily="34" charset="0"/>
              </a:rPr>
              <a:t> :</a:t>
            </a:r>
          </a:p>
        </p:txBody>
      </p:sp>
      <p:pic>
        <p:nvPicPr>
          <p:cNvPr id="7" name="Picture 2" descr="C:\Users\Марина\Desktop\-----2~1.JPG"/>
          <p:cNvPicPr>
            <a:picLocks noChangeAspect="1" noChangeArrowheads="1"/>
          </p:cNvPicPr>
          <p:nvPr/>
        </p:nvPicPr>
        <p:blipFill>
          <a:blip r:embed="rId3" cstate="print"/>
          <a:srcRect l="59785" b="49008"/>
          <a:stretch>
            <a:fillRect/>
          </a:stretch>
        </p:blipFill>
        <p:spPr bwMode="auto">
          <a:xfrm>
            <a:off x="5786438" y="4598988"/>
            <a:ext cx="2700337" cy="185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2" descr="C:\Users\Марина\Desktop\-----2~1.JPG"/>
          <p:cNvPicPr>
            <a:picLocks noChangeAspect="1" noChangeArrowheads="1"/>
          </p:cNvPicPr>
          <p:nvPr/>
        </p:nvPicPr>
        <p:blipFill>
          <a:blip r:embed="rId3" cstate="print"/>
          <a:srcRect l="5315" t="4901" r="59785" b="49008"/>
          <a:stretch>
            <a:fillRect/>
          </a:stretch>
        </p:blipFill>
        <p:spPr bwMode="auto">
          <a:xfrm>
            <a:off x="5786438" y="2214563"/>
            <a:ext cx="2551112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53725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Задание.</a:t>
            </a:r>
            <a:b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Сравните с нулем угловой коэффициент </a:t>
            </a:r>
            <a:r>
              <a:rPr lang="en-US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k </a:t>
            </a:r>
            <a:endParaRPr lang="ru-RU" sz="48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39" name="Picture 2" descr="C:\Users\Марина\Desktop\-----2~1.JPG"/>
          <p:cNvPicPr>
            <a:picLocks noChangeAspect="1" noChangeArrowheads="1"/>
          </p:cNvPicPr>
          <p:nvPr/>
        </p:nvPicPr>
        <p:blipFill>
          <a:blip r:embed="rId2" cstate="print"/>
          <a:srcRect t="4901"/>
          <a:stretch>
            <a:fillRect/>
          </a:stretch>
        </p:blipFill>
        <p:spPr bwMode="auto">
          <a:xfrm>
            <a:off x="1150938" y="2090738"/>
            <a:ext cx="7308850" cy="376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1150938" y="2168525"/>
            <a:ext cx="377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chemeClr val="bg1"/>
                </a:solidFill>
              </a:rPr>
              <a:t>1</a:t>
            </a:r>
            <a:r>
              <a:rPr lang="ru-RU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4341" name="Прямоугольник 7"/>
          <p:cNvSpPr>
            <a:spLocks noChangeArrowheads="1"/>
          </p:cNvSpPr>
          <p:nvPr/>
        </p:nvSpPr>
        <p:spPr bwMode="auto">
          <a:xfrm>
            <a:off x="1285875" y="3924300"/>
            <a:ext cx="3571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chemeClr val="bg1"/>
                </a:solidFill>
              </a:rPr>
              <a:t>3.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Ответы</a:t>
            </a:r>
          </a:p>
        </p:txBody>
      </p:sp>
      <p:sp>
        <p:nvSpPr>
          <p:cNvPr id="23554" name="Объект 4"/>
          <p:cNvSpPr>
            <a:spLocks noGrp="1"/>
          </p:cNvSpPr>
          <p:nvPr>
            <p:ph idx="1"/>
          </p:nvPr>
        </p:nvSpPr>
        <p:spPr>
          <a:xfrm>
            <a:off x="0" y="908050"/>
            <a:ext cx="869950" cy="900113"/>
          </a:xfrm>
        </p:spPr>
        <p:txBody>
          <a:bodyPr rtlCol="0"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sz="1100" dirty="0"/>
          </a:p>
          <a:p>
            <a:pPr marL="0" indent="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ru-RU" sz="1100" dirty="0" smtClean="0"/>
              <a:t>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ru-RU" sz="1100" dirty="0" smtClean="0"/>
              <a:t>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endParaRPr lang="ru-RU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r>
              <a:rPr lang="ru-RU" sz="1200" b="1" dirty="0" smtClean="0"/>
              <a:t> </a:t>
            </a:r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</a:t>
            </a:r>
          </a:p>
        </p:txBody>
      </p:sp>
      <p:pic>
        <p:nvPicPr>
          <p:cNvPr id="15364" name="Picture 2" descr="C:\Users\Марина\Desktop\-----2~1.JPG"/>
          <p:cNvPicPr>
            <a:picLocks noChangeAspect="1" noChangeArrowheads="1"/>
          </p:cNvPicPr>
          <p:nvPr/>
        </p:nvPicPr>
        <p:blipFill>
          <a:blip r:embed="rId2" cstate="print"/>
          <a:srcRect t="4901"/>
          <a:stretch>
            <a:fillRect/>
          </a:stretch>
        </p:blipFill>
        <p:spPr bwMode="auto">
          <a:xfrm>
            <a:off x="341313" y="1628775"/>
            <a:ext cx="797083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0825" y="3252788"/>
            <a:ext cx="320675" cy="277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522288" y="1808163"/>
            <a:ext cx="376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chemeClr val="bg1"/>
                </a:solidFill>
              </a:rPr>
              <a:t>1</a:t>
            </a:r>
            <a:r>
              <a:rPr lang="ru-RU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5367" name="Прямоугольник 7"/>
          <p:cNvSpPr>
            <a:spLocks noChangeArrowheads="1"/>
          </p:cNvSpPr>
          <p:nvPr/>
        </p:nvSpPr>
        <p:spPr bwMode="auto">
          <a:xfrm>
            <a:off x="522288" y="3789363"/>
            <a:ext cx="355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>
                <a:solidFill>
                  <a:schemeClr val="bg1"/>
                </a:solidFill>
              </a:rPr>
              <a:t>3.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76475" y="1943100"/>
            <a:ext cx="7953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k</a:t>
            </a:r>
            <a:r>
              <a:rPr lang="ru-RU" sz="2800">
                <a:sym typeface="Symbol" pitchFamily="18" charset="2"/>
              </a:rPr>
              <a:t> </a:t>
            </a:r>
            <a:r>
              <a:rPr lang="ru-RU">
                <a:solidFill>
                  <a:srgbClr val="C00000"/>
                </a:solidFill>
                <a:sym typeface="Symbol" pitchFamily="18" charset="2"/>
              </a:rPr>
              <a:t></a:t>
            </a:r>
            <a:r>
              <a:rPr lang="en-US">
                <a:solidFill>
                  <a:srgbClr val="C00000"/>
                </a:solidFill>
                <a:sym typeface="Symbol" pitchFamily="18" charset="2"/>
              </a:rPr>
              <a:t> 0</a:t>
            </a:r>
            <a:r>
              <a:rPr lang="ru-RU" sz="2800">
                <a:solidFill>
                  <a:srgbClr val="C00000"/>
                </a:solidFill>
                <a:sym typeface="Symbol" pitchFamily="18" charset="2"/>
              </a:rPr>
              <a:t> </a:t>
            </a:r>
            <a:endParaRPr lang="ru-RU">
              <a:solidFill>
                <a:srgbClr val="C00000"/>
              </a:solidFill>
            </a:endParaRPr>
          </a:p>
          <a:p>
            <a:endParaRPr lang="ru-RU">
              <a:solidFill>
                <a:srgbClr val="C00000"/>
              </a:solidFill>
            </a:endParaRPr>
          </a:p>
          <a:p>
            <a:endParaRPr lang="ru-RU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322513" y="4014788"/>
            <a:ext cx="8302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C00000"/>
                </a:solidFill>
              </a:rPr>
              <a:t>k</a:t>
            </a:r>
            <a:r>
              <a:rPr lang="ru-RU" sz="2800">
                <a:sym typeface="Symbol" pitchFamily="18" charset="2"/>
              </a:rPr>
              <a:t> </a:t>
            </a:r>
            <a:r>
              <a:rPr lang="ru-RU">
                <a:solidFill>
                  <a:srgbClr val="C00000"/>
                </a:solidFill>
                <a:sym typeface="Symbol" pitchFamily="18" charset="2"/>
              </a:rPr>
              <a:t></a:t>
            </a:r>
            <a:r>
              <a:rPr lang="en-US">
                <a:solidFill>
                  <a:srgbClr val="C00000"/>
                </a:solidFill>
                <a:sym typeface="Symbol" pitchFamily="18" charset="2"/>
              </a:rPr>
              <a:t> 0</a:t>
            </a:r>
            <a:r>
              <a:rPr lang="ru-RU" sz="2800">
                <a:solidFill>
                  <a:srgbClr val="C00000"/>
                </a:solidFill>
                <a:sym typeface="Symbol" pitchFamily="18" charset="2"/>
              </a:rPr>
              <a:t> </a:t>
            </a:r>
            <a:endParaRPr lang="ru-RU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18300" y="3743325"/>
            <a:ext cx="8588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k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sym typeface="Symbol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sym typeface="Symbol"/>
              </a:rPr>
              <a:t>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sym typeface="Symbol"/>
              </a:rPr>
              <a:t> 0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sym typeface="Symbol"/>
              </a:rPr>
              <a:t>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42138" y="1808163"/>
            <a:ext cx="8604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k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sym typeface="Symbol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sym typeface="Symbol"/>
              </a:rPr>
              <a:t>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sym typeface="Symbol"/>
              </a:rPr>
              <a:t> 0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sym typeface="Symbol"/>
              </a:rPr>
              <a:t>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1_Паркет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азовая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629DD1"/>
    </a:accent1>
    <a:accent2>
      <a:srgbClr val="297FD5"/>
    </a:accent2>
    <a:accent3>
      <a:srgbClr val="7F8FA9"/>
    </a:accent3>
    <a:accent4>
      <a:srgbClr val="4A66AC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</TotalTime>
  <Words>120</Words>
  <Application>Microsoft Office PowerPoint</Application>
  <PresentationFormat>Экран (4:3)</PresentationFormat>
  <Paragraphs>69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1_Паркет</vt:lpstr>
      <vt:lpstr>        МОУ Гаврильцевская СОШ Проект :   «Все тайное становится явным»</vt:lpstr>
      <vt:lpstr>  Содержание:  </vt:lpstr>
      <vt:lpstr>Слайд 3</vt:lpstr>
      <vt:lpstr>  Тема исследования : Путешествие по графику Цель: определить, от чего зависит-поднимается путешественник по график в гору или спискается с горы </vt:lpstr>
      <vt:lpstr>Слайд 5</vt:lpstr>
      <vt:lpstr>Слайд 6</vt:lpstr>
      <vt:lpstr>Если путешествовать по графику слева на право, то при k 0 путешественник  поднимается  в гору ,   а если k  0 то путешественник  съезжает с горы</vt:lpstr>
      <vt:lpstr> Задание. Сравните с нулем угловой коэффициент  k </vt:lpstr>
      <vt:lpstr>Ответы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Школа</cp:lastModifiedBy>
  <cp:revision>54</cp:revision>
  <dcterms:created xsi:type="dcterms:W3CDTF">2014-10-16T16:08:51Z</dcterms:created>
  <dcterms:modified xsi:type="dcterms:W3CDTF">2015-11-29T08:21:36Z</dcterms:modified>
</cp:coreProperties>
</file>