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7" r:id="rId4"/>
    <p:sldId id="258" r:id="rId5"/>
    <p:sldId id="259" r:id="rId6"/>
    <p:sldId id="260" r:id="rId7"/>
    <p:sldId id="263" r:id="rId8"/>
    <p:sldId id="262" r:id="rId9"/>
    <p:sldId id="261" r:id="rId10"/>
    <p:sldId id="266" r:id="rId11"/>
    <p:sldId id="264"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A2B8"/>
    <a:srgbClr val="7A3653"/>
    <a:srgbClr val="00B0AC"/>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E16D57B-36B3-4D3A-B4C2-F30A07ACFC3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E16D57B-36B3-4D3A-B4C2-F30A07ACFC3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8" name="Номер слайда 7"/>
          <p:cNvSpPr>
            <a:spLocks noGrp="1"/>
          </p:cNvSpPr>
          <p:nvPr>
            <p:ph type="sldNum" sz="quarter" idx="11"/>
          </p:nvPr>
        </p:nvSpPr>
        <p:spPr/>
        <p:txBody>
          <a:bodyPr/>
          <a:lstStyle/>
          <a:p>
            <a:fld id="{EE16D57B-36B3-4D3A-B4C2-F30A07ACFC3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1731EC4-B3A3-4FF3-AE2D-D5FF0148A521}"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EE16D57B-36B3-4D3A-B4C2-F30A07ACFC3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81731EC4-B3A3-4FF3-AE2D-D5FF0148A521}" type="datetimeFigureOut">
              <a:rPr lang="ru-RU" smtClean="0"/>
              <a:pPr/>
              <a:t>15.01.2017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E16D57B-36B3-4D3A-B4C2-F30A07ACFC3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1731EC4-B3A3-4FF3-AE2D-D5FF0148A521}" type="datetimeFigureOut">
              <a:rPr lang="ru-RU" smtClean="0"/>
              <a:pPr/>
              <a:t>15.01.2017</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EE16D57B-36B3-4D3A-B4C2-F30A07ACFC3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06" y="285728"/>
            <a:ext cx="6500858" cy="2301240"/>
          </a:xfrm>
          <a:effectLst>
            <a:outerShdw blurRad="50800" dist="38100" dir="2700000" algn="tl" rotWithShape="0">
              <a:prstClr val="black">
                <a:alpha val="40000"/>
              </a:prstClr>
            </a:outerShdw>
          </a:effectLst>
          <a:scene3d>
            <a:camera prst="orthographicFront"/>
            <a:lightRig rig="threePt" dir="t"/>
          </a:scene3d>
          <a:sp3d>
            <a:bevelT w="0"/>
            <a:bevelB prst="relaxedInset"/>
          </a:sp3d>
        </p:spPr>
        <p:txBody>
          <a:bodyPr/>
          <a:lstStyle/>
          <a:p>
            <a:r>
              <a:rPr dirty="0" smtClean="0"/>
              <a:t>R</a:t>
            </a:r>
            <a:r>
              <a:rPr lang="en-US" dirty="0" smtClean="0"/>
              <a:t>e</a:t>
            </a:r>
            <a:r>
              <a:rPr dirty="0" smtClean="0"/>
              <a:t>sources</a:t>
            </a:r>
            <a:r>
              <a:rPr lang="ru-RU" dirty="0" smtClean="0"/>
              <a:t/>
            </a:r>
            <a:br>
              <a:rPr lang="ru-RU" dirty="0" smtClean="0"/>
            </a:br>
            <a:r>
              <a:rPr dirty="0" smtClean="0"/>
              <a:t>In </a:t>
            </a:r>
            <a:r>
              <a:rPr smtClean="0"/>
              <a:t>the world</a:t>
            </a:r>
            <a:endParaRPr lang="ru-RU" dirty="0"/>
          </a:p>
        </p:txBody>
      </p:sp>
      <p:sp>
        <p:nvSpPr>
          <p:cNvPr id="14338" name="AutoShape 2" descr="https://liter.kz/public/uploads/26501-6-mirovye_ceny_na_neft_p_ru.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4340" name="Picture 4" descr="http://www.ukrnews24.net/wp-content/uploads/2014/11/neft-image-2-1024x576.jpg"/>
          <p:cNvPicPr>
            <a:picLocks noChangeAspect="1" noChangeArrowheads="1"/>
          </p:cNvPicPr>
          <p:nvPr/>
        </p:nvPicPr>
        <p:blipFill>
          <a:blip r:embed="rId2"/>
          <a:srcRect/>
          <a:stretch>
            <a:fillRect/>
          </a:stretch>
        </p:blipFill>
        <p:spPr bwMode="auto">
          <a:xfrm>
            <a:off x="0" y="1714524"/>
            <a:ext cx="9144000" cy="5143500"/>
          </a:xfrm>
          <a:prstGeom prst="rect">
            <a:avLst/>
          </a:prstGeom>
          <a:noFill/>
        </p:spPr>
      </p:pic>
      <p:sp>
        <p:nvSpPr>
          <p:cNvPr id="5" name="TextBox 4"/>
          <p:cNvSpPr txBox="1"/>
          <p:nvPr/>
        </p:nvSpPr>
        <p:spPr>
          <a:xfrm>
            <a:off x="5868144" y="6021288"/>
            <a:ext cx="3275856" cy="707886"/>
          </a:xfrm>
          <a:prstGeom prst="rect">
            <a:avLst/>
          </a:prstGeom>
          <a:noFill/>
          <a:effectLst>
            <a:outerShdw blurRad="50800" dist="38100" dir="2700000" algn="tl" rotWithShape="0">
              <a:prstClr val="black">
                <a:alpha val="40000"/>
              </a:prstClr>
            </a:outerShdw>
          </a:effectLst>
        </p:spPr>
        <p:txBody>
          <a:bodyPr wrap="square" rtlCol="0">
            <a:spAutoFit/>
          </a:bodyPr>
          <a:lstStyle/>
          <a:p>
            <a:r>
              <a:rPr lang="en-US" sz="2000" dirty="0" smtClean="0">
                <a:latin typeface="FrankRuehl" pitchFamily="34" charset="-79"/>
                <a:cs typeface="FrankRuehl" pitchFamily="34" charset="-79"/>
              </a:rPr>
              <a:t>m</a:t>
            </a:r>
            <a:r>
              <a:rPr lang="en-US" sz="2000" dirty="0" smtClean="0">
                <a:latin typeface="FrankRuehl" pitchFamily="34" charset="-79"/>
                <a:cs typeface="FrankRuehl" pitchFamily="34" charset="-79"/>
              </a:rPr>
              <a:t>ade </a:t>
            </a:r>
            <a:r>
              <a:rPr lang="en-US" sz="2000" dirty="0" smtClean="0">
                <a:latin typeface="FrankRuehl" pitchFamily="34" charset="-79"/>
                <a:cs typeface="FrankRuehl" pitchFamily="34" charset="-79"/>
              </a:rPr>
              <a:t>by </a:t>
            </a:r>
            <a:r>
              <a:rPr lang="en-US" sz="2000" dirty="0" err="1" smtClean="0">
                <a:latin typeface="FrankRuehl" pitchFamily="34" charset="-79"/>
                <a:cs typeface="FrankRuehl" pitchFamily="34" charset="-79"/>
              </a:rPr>
              <a:t>Tsyganok</a:t>
            </a:r>
            <a:r>
              <a:rPr lang="en-US" sz="2000" dirty="0" smtClean="0">
                <a:latin typeface="FrankRuehl" pitchFamily="34" charset="-79"/>
                <a:cs typeface="FrankRuehl" pitchFamily="34" charset="-79"/>
              </a:rPr>
              <a:t> Daria and </a:t>
            </a:r>
            <a:r>
              <a:rPr lang="en-US" sz="2000" dirty="0" err="1" smtClean="0">
                <a:latin typeface="FrankRuehl" pitchFamily="34" charset="-79"/>
                <a:cs typeface="FrankRuehl" pitchFamily="34" charset="-79"/>
              </a:rPr>
              <a:t>Vasilkina</a:t>
            </a:r>
            <a:r>
              <a:rPr lang="en-US" sz="2000" dirty="0" smtClean="0">
                <a:latin typeface="FrankRuehl" pitchFamily="34" charset="-79"/>
                <a:cs typeface="FrankRuehl" pitchFamily="34" charset="-79"/>
              </a:rPr>
              <a:t> Alexandra from </a:t>
            </a:r>
            <a:r>
              <a:rPr lang="en-US" sz="2000" dirty="0" smtClean="0">
                <a:latin typeface="FrankRuehl" pitchFamily="34" charset="-79"/>
                <a:cs typeface="FrankRuehl" pitchFamily="34" charset="-79"/>
              </a:rPr>
              <a:t>10</a:t>
            </a:r>
            <a:r>
              <a:rPr lang="en-US" sz="2000" dirty="0" smtClean="0">
                <a:latin typeface="FrankRuehl" pitchFamily="34" charset="-79"/>
                <a:cs typeface="FrankRuehl" pitchFamily="34" charset="-79"/>
              </a:rPr>
              <a:t>A</a:t>
            </a:r>
            <a:endParaRPr lang="ru-RU" sz="2000" dirty="0">
              <a:cs typeface="FrankRuehl" pitchFamily="34"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8"/>
            <a:ext cx="4429124" cy="6643734"/>
          </a:xfrm>
        </p:spPr>
        <p:txBody>
          <a:bodyPr>
            <a:normAutofit fontScale="77500" lnSpcReduction="20000"/>
          </a:bodyPr>
          <a:lstStyle/>
          <a:p>
            <a:r>
              <a:rPr lang="en-US" dirty="0" smtClean="0"/>
              <a:t>Germany is rightly considered a leader in the </a:t>
            </a:r>
            <a:r>
              <a:rPr lang="en-US" dirty="0" smtClean="0">
                <a:solidFill>
                  <a:schemeClr val="accent2"/>
                </a:solidFill>
              </a:rPr>
              <a:t>production of electricity from renewable sources. </a:t>
            </a:r>
            <a:r>
              <a:rPr lang="en-US" dirty="0" smtClean="0"/>
              <a:t>The installed capacity of wind and solar generation is about 80 GW. 40% of the capacity belongs to private persons, 10% to farmers. And only half of the companies and the state. Russia </a:t>
            </a:r>
            <a:r>
              <a:rPr lang="en-US" dirty="0" smtClean="0"/>
              <a:t>is a</a:t>
            </a:r>
            <a:r>
              <a:rPr lang="en-US" dirty="0" smtClean="0"/>
              <a:t> </a:t>
            </a:r>
            <a:r>
              <a:rPr lang="en-US" dirty="0"/>
              <a:t>n</a:t>
            </a:r>
            <a:r>
              <a:rPr lang="en-US" dirty="0" smtClean="0"/>
              <a:t>orthern </a:t>
            </a:r>
            <a:r>
              <a:rPr lang="en-US" dirty="0" smtClean="0"/>
              <a:t>country, where the possibility of using solar energy is naturally limited, but Russia is one of the leaders in the generation of wind energy. </a:t>
            </a:r>
            <a:r>
              <a:rPr lang="en-US" dirty="0" smtClean="0"/>
              <a:t> </a:t>
            </a:r>
            <a:r>
              <a:rPr lang="en-US" dirty="0" smtClean="0"/>
              <a:t>Russia </a:t>
            </a:r>
            <a:r>
              <a:rPr lang="en-US" dirty="0" smtClean="0"/>
              <a:t>has a </a:t>
            </a:r>
            <a:r>
              <a:rPr lang="en-US" dirty="0" smtClean="0"/>
              <a:t>huge territory and many seas. </a:t>
            </a:r>
            <a:r>
              <a:rPr lang="en-US" dirty="0" smtClean="0">
                <a:solidFill>
                  <a:schemeClr val="accent2"/>
                </a:solidFill>
              </a:rPr>
              <a:t>Wind turbines</a:t>
            </a:r>
            <a:r>
              <a:rPr lang="en-US" dirty="0" smtClean="0"/>
              <a:t> – it’s the power generators, designed to transform wind power into electricity.</a:t>
            </a:r>
            <a:endParaRPr lang="ru-RU" dirty="0"/>
          </a:p>
        </p:txBody>
      </p:sp>
      <p:pic>
        <p:nvPicPr>
          <p:cNvPr id="23554" name="Picture 2" descr="http://onsalelife.ru/wp-content/uploads/2016/02/2-1024x577.jpg"/>
          <p:cNvPicPr>
            <a:picLocks noChangeAspect="1" noChangeArrowheads="1"/>
          </p:cNvPicPr>
          <p:nvPr/>
        </p:nvPicPr>
        <p:blipFill>
          <a:blip r:embed="rId2"/>
          <a:srcRect/>
          <a:stretch>
            <a:fillRect/>
          </a:stretch>
        </p:blipFill>
        <p:spPr bwMode="auto">
          <a:xfrm>
            <a:off x="4445567" y="3643314"/>
            <a:ext cx="4555589" cy="2566968"/>
          </a:xfrm>
          <a:prstGeom prst="rect">
            <a:avLst/>
          </a:prstGeom>
          <a:noFill/>
        </p:spPr>
      </p:pic>
      <p:sp>
        <p:nvSpPr>
          <p:cNvPr id="23558" name="AutoShape 6" descr="http://utmagazine.ru/uploads/posts/568e5075ae140.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3559" name="Picture 7" descr="C:\Users\1запуск BeCompact\Desktop\Clean-Energy-21.jpg"/>
          <p:cNvPicPr>
            <a:picLocks noChangeAspect="1" noChangeArrowheads="1"/>
          </p:cNvPicPr>
          <p:nvPr/>
        </p:nvPicPr>
        <p:blipFill>
          <a:blip r:embed="rId3" cstate="print"/>
          <a:srcRect/>
          <a:stretch>
            <a:fillRect/>
          </a:stretch>
        </p:blipFill>
        <p:spPr bwMode="auto">
          <a:xfrm>
            <a:off x="4572000" y="642918"/>
            <a:ext cx="4271908" cy="285992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283152" cy="706090"/>
          </a:xfrm>
        </p:spPr>
        <p:txBody>
          <a:bodyPr>
            <a:normAutofit fontScale="90000"/>
          </a:bodyPr>
          <a:lstStyle/>
          <a:p>
            <a:r>
              <a:rPr lang="en-US" dirty="0" smtClean="0"/>
              <a:t>Resource conservation</a:t>
            </a:r>
            <a:endParaRPr lang="ru-RU" dirty="0"/>
          </a:p>
        </p:txBody>
      </p:sp>
      <p:sp>
        <p:nvSpPr>
          <p:cNvPr id="3" name="Содержимое 2"/>
          <p:cNvSpPr>
            <a:spLocks noGrp="1"/>
          </p:cNvSpPr>
          <p:nvPr>
            <p:ph idx="1"/>
          </p:nvPr>
        </p:nvSpPr>
        <p:spPr>
          <a:xfrm>
            <a:off x="0" y="1124744"/>
            <a:ext cx="8892480" cy="3447264"/>
          </a:xfrm>
        </p:spPr>
        <p:txBody>
          <a:bodyPr>
            <a:normAutofit fontScale="77500" lnSpcReduction="20000"/>
          </a:bodyPr>
          <a:lstStyle/>
          <a:p>
            <a:r>
              <a:rPr lang="en-US" sz="4200" dirty="0" smtClean="0"/>
              <a:t>Every person in order to save resources can</a:t>
            </a:r>
            <a:r>
              <a:rPr lang="ru-RU" sz="4200" dirty="0" smtClean="0"/>
              <a:t>:</a:t>
            </a:r>
            <a:endParaRPr lang="en-US" sz="4200" dirty="0" smtClean="0"/>
          </a:p>
          <a:p>
            <a:pPr>
              <a:buNone/>
            </a:pPr>
            <a:r>
              <a:rPr lang="en-US" dirty="0" smtClean="0"/>
              <a:t>Save energy </a:t>
            </a:r>
          </a:p>
          <a:p>
            <a:pPr>
              <a:buNone/>
            </a:pPr>
            <a:r>
              <a:rPr lang="en-US" dirty="0"/>
              <a:t>U</a:t>
            </a:r>
            <a:r>
              <a:rPr lang="en-US" dirty="0" smtClean="0"/>
              <a:t>se  private cars less</a:t>
            </a:r>
          </a:p>
          <a:p>
            <a:pPr>
              <a:buNone/>
            </a:pPr>
            <a:r>
              <a:rPr lang="en-US" dirty="0" smtClean="0"/>
              <a:t>Reuse resources, if it possible</a:t>
            </a:r>
            <a:endParaRPr lang="ru-RU" dirty="0" smtClean="0"/>
          </a:p>
          <a:p>
            <a:pPr>
              <a:buNone/>
            </a:pPr>
            <a:r>
              <a:rPr lang="en-US" dirty="0" smtClean="0"/>
              <a:t>Try to use renewable resources instead of </a:t>
            </a:r>
          </a:p>
          <a:p>
            <a:pPr>
              <a:buNone/>
            </a:pPr>
            <a:r>
              <a:rPr lang="en-US" dirty="0" smtClean="0"/>
              <a:t>non-renewable</a:t>
            </a:r>
            <a:endParaRPr lang="ru-RU" dirty="0" smtClean="0"/>
          </a:p>
          <a:p>
            <a:pPr>
              <a:buNone/>
            </a:pPr>
            <a:r>
              <a:rPr lang="en-US" dirty="0" smtClean="0"/>
              <a:t>Do not litter and do not pollute the atmosphere</a:t>
            </a:r>
            <a:r>
              <a:rPr lang="ru-RU" dirty="0" smtClean="0"/>
              <a:t>.</a:t>
            </a:r>
            <a:r>
              <a:rPr lang="en-US" dirty="0" smtClean="0"/>
              <a:t/>
            </a:r>
            <a:br>
              <a:rPr lang="en-US" dirty="0" smtClean="0"/>
            </a:br>
            <a:endParaRPr lang="ru-RU" dirty="0"/>
          </a:p>
        </p:txBody>
      </p:sp>
      <p:sp>
        <p:nvSpPr>
          <p:cNvPr id="2050" name="AutoShape 2" descr="Download Wallpaper 4372x2906 Green energy light bul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 name="Рисунок 6" descr="Green-energy-light-bulb_2560x1440.jpg"/>
          <p:cNvPicPr>
            <a:picLocks noChangeAspect="1"/>
          </p:cNvPicPr>
          <p:nvPr/>
        </p:nvPicPr>
        <p:blipFill>
          <a:blip r:embed="rId2" cstate="print"/>
          <a:stretch>
            <a:fillRect/>
          </a:stretch>
        </p:blipFill>
        <p:spPr>
          <a:xfrm>
            <a:off x="142844" y="4143380"/>
            <a:ext cx="4643470" cy="2611952"/>
          </a:xfrm>
          <a:prstGeom prst="rect">
            <a:avLst/>
          </a:prstGeom>
        </p:spPr>
      </p:pic>
      <p:pic>
        <p:nvPicPr>
          <p:cNvPr id="8" name="Рисунок 7" descr="o-HEALTHY-FAMILY-facebook.jpg"/>
          <p:cNvPicPr>
            <a:picLocks noChangeAspect="1"/>
          </p:cNvPicPr>
          <p:nvPr/>
        </p:nvPicPr>
        <p:blipFill>
          <a:blip r:embed="rId3" cstate="print"/>
          <a:stretch>
            <a:fillRect/>
          </a:stretch>
        </p:blipFill>
        <p:spPr>
          <a:xfrm>
            <a:off x="5000628" y="4137375"/>
            <a:ext cx="4000528" cy="262966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85728"/>
            <a:ext cx="8043890" cy="4525963"/>
          </a:xfrm>
        </p:spPr>
        <p:txBody>
          <a:bodyPr/>
          <a:lstStyle/>
          <a:p>
            <a:r>
              <a:rPr lang="en-US" dirty="0" smtClean="0"/>
              <a:t>For </a:t>
            </a:r>
            <a:r>
              <a:rPr lang="en-US" smtClean="0"/>
              <a:t>humanity it’s </a:t>
            </a:r>
            <a:r>
              <a:rPr lang="en-US" dirty="0" smtClean="0"/>
              <a:t>time to think about the rational use of natural resources, the preservation of the environment</a:t>
            </a:r>
            <a:r>
              <a:rPr lang="ru-RU" dirty="0" smtClean="0"/>
              <a:t>!</a:t>
            </a:r>
            <a:endParaRPr lang="ru-RU" dirty="0"/>
          </a:p>
        </p:txBody>
      </p:sp>
      <p:sp>
        <p:nvSpPr>
          <p:cNvPr id="22530" name="AutoShape 2" descr="https://ecoist.com.ua/gallery/apr/info-cat/alternativnaja-energia/image_6652.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2532" name="Picture 4" descr="http://ecoconceptcars.ru/wp-content/uploads/2014/07/neft-slanec.jpg"/>
          <p:cNvPicPr>
            <a:picLocks noChangeAspect="1" noChangeArrowheads="1"/>
          </p:cNvPicPr>
          <p:nvPr/>
        </p:nvPicPr>
        <p:blipFill>
          <a:blip r:embed="rId2"/>
          <a:srcRect/>
          <a:stretch>
            <a:fillRect/>
          </a:stretch>
        </p:blipFill>
        <p:spPr bwMode="auto">
          <a:xfrm>
            <a:off x="142844" y="1857365"/>
            <a:ext cx="6111132" cy="3857652"/>
          </a:xfrm>
          <a:prstGeom prst="rect">
            <a:avLst/>
          </a:prstGeom>
          <a:noFill/>
        </p:spPr>
      </p:pic>
      <p:sp>
        <p:nvSpPr>
          <p:cNvPr id="6" name="TextBox 5"/>
          <p:cNvSpPr txBox="1"/>
          <p:nvPr/>
        </p:nvSpPr>
        <p:spPr>
          <a:xfrm>
            <a:off x="142844" y="5786454"/>
            <a:ext cx="8110490" cy="646331"/>
          </a:xfrm>
          <a:prstGeom prst="rect">
            <a:avLst/>
          </a:prstGeom>
          <a:noFill/>
        </p:spPr>
        <p:txBody>
          <a:bodyPr wrap="none" rtlCol="0">
            <a:spAutoFit/>
          </a:bodyPr>
          <a:lstStyle/>
          <a:p>
            <a:pPr algn="ctr"/>
            <a:r>
              <a:rPr lang="en-US" sz="3600" dirty="0" smtClean="0"/>
              <a:t>THAHK YOU FOR YOUR ATTENTION</a:t>
            </a:r>
            <a:endParaRPr lang="ru-RU"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noFill/>
          <a:effectLst>
            <a:innerShdw blurRad="63500" dist="50800" dir="13500000">
              <a:schemeClr val="bg1"/>
            </a:innerShdw>
          </a:effectLst>
        </p:spPr>
        <p:txBody>
          <a:bodyPr>
            <a:normAutofit/>
          </a:bodyPr>
          <a:lstStyle/>
          <a:p>
            <a:pPr algn="ctr"/>
            <a:r>
              <a:rPr lang="en-US" dirty="0" smtClean="0">
                <a:solidFill>
                  <a:schemeClr val="accent1"/>
                </a:solidFill>
              </a:rPr>
              <a:t>Renewable resources </a:t>
            </a:r>
            <a:endParaRPr lang="ru-RU" dirty="0">
              <a:solidFill>
                <a:schemeClr val="accent1"/>
              </a:solidFill>
            </a:endParaRPr>
          </a:p>
        </p:txBody>
      </p:sp>
      <p:sp>
        <p:nvSpPr>
          <p:cNvPr id="3" name="Содержимое 2"/>
          <p:cNvSpPr>
            <a:spLocks noGrp="1"/>
          </p:cNvSpPr>
          <p:nvPr>
            <p:ph idx="1"/>
          </p:nvPr>
        </p:nvSpPr>
        <p:spPr>
          <a:xfrm>
            <a:off x="-32" y="1600200"/>
            <a:ext cx="4286280" cy="4114816"/>
          </a:xfrm>
          <a:ln>
            <a:noFill/>
          </a:ln>
        </p:spPr>
        <p:txBody>
          <a:bodyPr>
            <a:normAutofit fontScale="25000" lnSpcReduction="20000"/>
          </a:bodyPr>
          <a:lstStyle/>
          <a:p>
            <a:r>
              <a:rPr lang="en-US" sz="7200" dirty="0" smtClean="0">
                <a:solidFill>
                  <a:schemeClr val="accent1"/>
                </a:solidFill>
              </a:rPr>
              <a:t>Exhaustible </a:t>
            </a:r>
            <a:r>
              <a:rPr lang="ru-RU" sz="7200" dirty="0" smtClean="0">
                <a:solidFill>
                  <a:schemeClr val="accent1"/>
                </a:solidFill>
              </a:rPr>
              <a:t>(</a:t>
            </a:r>
            <a:r>
              <a:rPr lang="en-US" sz="7200" dirty="0" smtClean="0">
                <a:solidFill>
                  <a:schemeClr val="accent1"/>
                </a:solidFill>
              </a:rPr>
              <a:t>limited) resources</a:t>
            </a:r>
            <a:r>
              <a:rPr lang="ru-RU" sz="7200" dirty="0" smtClean="0">
                <a:solidFill>
                  <a:schemeClr val="accent1"/>
                </a:solidFill>
              </a:rPr>
              <a:t>: </a:t>
            </a:r>
            <a:r>
              <a:rPr lang="ru-RU" sz="7200" dirty="0" smtClean="0"/>
              <a:t/>
            </a:r>
            <a:br>
              <a:rPr lang="ru-RU" sz="7200" dirty="0" smtClean="0"/>
            </a:br>
            <a:r>
              <a:rPr lang="en-US" sz="7200" dirty="0" smtClean="0"/>
              <a:t>Resources capable of renewal (renewable) – basically biological (plants and animals). They need to be protected from overuse. In the nature of the principal natural resources are monitored for their numbers, multiply and have many links between them. Soil refers to relatively renewable resources because their rate of formation is very small (cm </a:t>
            </a:r>
            <a:r>
              <a:rPr lang="ru-RU" sz="7200" dirty="0" smtClean="0"/>
              <a:t>(</a:t>
            </a:r>
            <a:r>
              <a:rPr lang="en-US" sz="7200" dirty="0" smtClean="0"/>
              <a:t>centimeter</a:t>
            </a:r>
            <a:r>
              <a:rPr lang="ru-RU" sz="7200" dirty="0" smtClean="0"/>
              <a:t>) </a:t>
            </a:r>
            <a:r>
              <a:rPr lang="en-US" sz="7200" dirty="0" smtClean="0"/>
              <a:t>humus is created a few hundred years, and the reconstruction after erosion of the topsoil is a few thousand years). </a:t>
            </a:r>
            <a:r>
              <a:rPr lang="en-US" sz="6400" dirty="0" smtClean="0"/>
              <a:t/>
            </a:r>
            <a:br>
              <a:rPr lang="en-US" sz="6400" dirty="0" smtClean="0"/>
            </a:br>
            <a:r>
              <a:rPr lang="en-US" sz="6400" dirty="0" smtClean="0"/>
              <a:t/>
            </a:r>
            <a:br>
              <a:rPr lang="en-US" sz="6400" dirty="0" smtClean="0"/>
            </a:br>
            <a:endParaRPr lang="en-US" sz="6400" dirty="0" smtClean="0"/>
          </a:p>
          <a:p>
            <a:pPr>
              <a:buNone/>
            </a:pPr>
            <a:r>
              <a:rPr lang="en-US" dirty="0" smtClean="0"/>
              <a:t/>
            </a:r>
            <a:br>
              <a:rPr lang="en-US" dirty="0" smtClean="0"/>
            </a:br>
            <a:r>
              <a:rPr lang="en-US" dirty="0" smtClean="0"/>
              <a:t/>
            </a:r>
            <a:br>
              <a:rPr lang="en-US" dirty="0" smtClean="0"/>
            </a:br>
            <a:r>
              <a:rPr lang="en-US" dirty="0" smtClean="0"/>
              <a:t/>
            </a:r>
            <a:br>
              <a:rPr lang="en-US" dirty="0" smtClean="0"/>
            </a:br>
            <a:endParaRPr lang="ru-RU" dirty="0"/>
          </a:p>
        </p:txBody>
      </p:sp>
      <p:sp>
        <p:nvSpPr>
          <p:cNvPr id="13316" name="AutoShape 4" descr="https://www.withfriendship.com/images/d/19162/non-renewable-resources.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3318" name="AutoShape 6" descr="https://www.withfriendship.com/images/d/19162/non-renewable-resources.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3319" name="Picture 7" descr="C:\Users\1запуск BeCompact\Desktop\635345732787802454_renewable-vs-non-renewable-energy-sources.jpg"/>
          <p:cNvPicPr>
            <a:picLocks noChangeAspect="1" noChangeArrowheads="1"/>
          </p:cNvPicPr>
          <p:nvPr/>
        </p:nvPicPr>
        <p:blipFill>
          <a:blip r:embed="rId2"/>
          <a:srcRect/>
          <a:stretch>
            <a:fillRect/>
          </a:stretch>
        </p:blipFill>
        <p:spPr bwMode="auto">
          <a:xfrm>
            <a:off x="4325973" y="3755500"/>
            <a:ext cx="4746621" cy="2602458"/>
          </a:xfrm>
          <a:prstGeom prst="rect">
            <a:avLst/>
          </a:prstGeom>
          <a:noFill/>
        </p:spPr>
      </p:pic>
      <p:sp>
        <p:nvSpPr>
          <p:cNvPr id="10" name="Прямоугольник 9"/>
          <p:cNvSpPr/>
          <p:nvPr/>
        </p:nvSpPr>
        <p:spPr>
          <a:xfrm>
            <a:off x="428596" y="5643578"/>
            <a:ext cx="5143536" cy="1077218"/>
          </a:xfrm>
          <a:prstGeom prst="rect">
            <a:avLst/>
          </a:prstGeom>
        </p:spPr>
        <p:txBody>
          <a:bodyPr wrap="square">
            <a:spAutoFit/>
          </a:bodyPr>
          <a:lstStyle/>
          <a:p>
            <a:r>
              <a:rPr lang="en-US" sz="1600" dirty="0">
                <a:solidFill>
                  <a:schemeClr val="accent1"/>
                </a:solidFill>
              </a:rPr>
              <a:t>Unlimited natural resources :</a:t>
            </a:r>
            <a:r>
              <a:rPr lang="en-US" sz="1600" dirty="0"/>
              <a:t> </a:t>
            </a:r>
            <a:r>
              <a:rPr lang="en-US" sz="1600" dirty="0" smtClean="0"/>
              <a:t/>
            </a:r>
            <a:br>
              <a:rPr lang="en-US" sz="1600" dirty="0" smtClean="0"/>
            </a:br>
            <a:r>
              <a:rPr lang="en-US" sz="1600" dirty="0"/>
              <a:t>Water (all water on the planet). </a:t>
            </a:r>
            <a:r>
              <a:rPr lang="en-US" sz="1600" dirty="0" smtClean="0"/>
              <a:t/>
            </a:r>
            <a:br>
              <a:rPr lang="en-US" sz="1600" dirty="0" smtClean="0"/>
            </a:br>
            <a:r>
              <a:rPr lang="en-US" sz="1600" dirty="0"/>
              <a:t>Space (sunlight, cosmic radiation, tides). </a:t>
            </a:r>
            <a:r>
              <a:rPr lang="en-US" sz="1600" dirty="0" smtClean="0"/>
              <a:t/>
            </a:r>
            <a:br>
              <a:rPr lang="en-US" sz="1600" dirty="0" smtClean="0"/>
            </a:br>
            <a:r>
              <a:rPr lang="en-US" sz="1600" dirty="0"/>
              <a:t>Climate (wind, temperature and atmospheric humidity).</a:t>
            </a:r>
            <a:endParaRPr lang="ru-RU" sz="1600" dirty="0"/>
          </a:p>
        </p:txBody>
      </p:sp>
      <p:pic>
        <p:nvPicPr>
          <p:cNvPr id="13321" name="Picture 9" descr="http://www.suzanneunck.nl/wp-content/uploads/2012/10/regenboog-zon.jpg"/>
          <p:cNvPicPr>
            <a:picLocks noChangeAspect="1" noChangeArrowheads="1"/>
          </p:cNvPicPr>
          <p:nvPr/>
        </p:nvPicPr>
        <p:blipFill>
          <a:blip r:embed="rId3" cstate="print"/>
          <a:srcRect/>
          <a:stretch>
            <a:fillRect/>
          </a:stretch>
        </p:blipFill>
        <p:spPr bwMode="auto">
          <a:xfrm>
            <a:off x="5000628" y="1463805"/>
            <a:ext cx="3385424" cy="225094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chemeClr val="accent1"/>
                </a:solidFill>
              </a:rPr>
              <a:t>Non-renewable resources</a:t>
            </a:r>
            <a:endParaRPr lang="ru-RU" dirty="0">
              <a:solidFill>
                <a:schemeClr val="accent1"/>
              </a:solidFill>
            </a:endParaRPr>
          </a:p>
        </p:txBody>
      </p:sp>
      <p:sp>
        <p:nvSpPr>
          <p:cNvPr id="3" name="Содержимое 2"/>
          <p:cNvSpPr>
            <a:spLocks noGrp="1"/>
          </p:cNvSpPr>
          <p:nvPr>
            <p:ph idx="1"/>
          </p:nvPr>
        </p:nvSpPr>
        <p:spPr>
          <a:xfrm>
            <a:off x="457200" y="1357298"/>
            <a:ext cx="8472518" cy="4525963"/>
          </a:xfrm>
        </p:spPr>
        <p:txBody>
          <a:bodyPr/>
          <a:lstStyle/>
          <a:p>
            <a:r>
              <a:rPr lang="en-US" sz="3200" dirty="0" smtClean="0"/>
              <a:t>Resources are not able to recover in the foreseeable future, are considered non-renewable. An example is the minerals and the landscape of the earth. All of them should be spent wisely. </a:t>
            </a:r>
            <a:endParaRPr lang="ru-RU" dirty="0"/>
          </a:p>
        </p:txBody>
      </p:sp>
      <p:pic>
        <p:nvPicPr>
          <p:cNvPr id="5" name="Picture 2" descr="http://svo.spb.ru/wp-content/uploads/2016/05/544.jpg"/>
          <p:cNvPicPr>
            <a:picLocks noChangeAspect="1" noChangeArrowheads="1"/>
          </p:cNvPicPr>
          <p:nvPr/>
        </p:nvPicPr>
        <p:blipFill>
          <a:blip r:embed="rId2"/>
          <a:srcRect/>
          <a:stretch>
            <a:fillRect/>
          </a:stretch>
        </p:blipFill>
        <p:spPr bwMode="auto">
          <a:xfrm>
            <a:off x="4643438" y="4000504"/>
            <a:ext cx="4143404" cy="2762269"/>
          </a:xfrm>
          <a:prstGeom prst="rect">
            <a:avLst/>
          </a:prstGeom>
          <a:noFill/>
        </p:spPr>
      </p:pic>
      <p:pic>
        <p:nvPicPr>
          <p:cNvPr id="24580" name="Picture 4" descr="http://www.aktual.com/wp-content/uploads/2016/02/07-SJ_Raw-Materials-719-ab.jpg"/>
          <p:cNvPicPr>
            <a:picLocks noChangeAspect="1" noChangeArrowheads="1"/>
          </p:cNvPicPr>
          <p:nvPr/>
        </p:nvPicPr>
        <p:blipFill>
          <a:blip r:embed="rId3" cstate="print"/>
          <a:srcRect/>
          <a:stretch>
            <a:fillRect/>
          </a:stretch>
        </p:blipFill>
        <p:spPr bwMode="auto">
          <a:xfrm>
            <a:off x="214282" y="4214817"/>
            <a:ext cx="4251078" cy="207170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1143000"/>
          </a:xfrm>
        </p:spPr>
        <p:txBody>
          <a:bodyPr/>
          <a:lstStyle/>
          <a:p>
            <a:r>
              <a:rPr lang="en-US" dirty="0" smtClean="0">
                <a:solidFill>
                  <a:schemeClr val="accent3"/>
                </a:solidFill>
              </a:rPr>
              <a:t>Coal Resources</a:t>
            </a:r>
            <a:endParaRPr lang="ru-RU" dirty="0">
              <a:solidFill>
                <a:schemeClr val="accent3"/>
              </a:solidFill>
            </a:endParaRPr>
          </a:p>
        </p:txBody>
      </p:sp>
      <p:sp>
        <p:nvSpPr>
          <p:cNvPr id="3" name="Содержимое 2"/>
          <p:cNvSpPr>
            <a:spLocks noGrp="1"/>
          </p:cNvSpPr>
          <p:nvPr>
            <p:ph idx="1"/>
          </p:nvPr>
        </p:nvSpPr>
        <p:spPr>
          <a:xfrm>
            <a:off x="0" y="1142984"/>
            <a:ext cx="8143900" cy="1614486"/>
          </a:xfrm>
        </p:spPr>
        <p:txBody>
          <a:bodyPr>
            <a:normAutofit fontScale="77500" lnSpcReduction="20000"/>
          </a:bodyPr>
          <a:lstStyle/>
          <a:p>
            <a:r>
              <a:rPr lang="en-US" dirty="0" smtClean="0"/>
              <a:t>A place where there are deposits of coal, called coal basin. In the world there are more than three and a half thousand. The number of global coal reserves is leading US with 2</a:t>
            </a:r>
            <a:r>
              <a:rPr lang="ru-RU" dirty="0" smtClean="0"/>
              <a:t>8</a:t>
            </a:r>
            <a:r>
              <a:rPr lang="en-US" dirty="0" smtClean="0"/>
              <a:t>%, second place Russia – 1</a:t>
            </a:r>
            <a:r>
              <a:rPr lang="ru-RU" dirty="0" smtClean="0"/>
              <a:t>9</a:t>
            </a:r>
            <a:r>
              <a:rPr lang="en-US" dirty="0" smtClean="0"/>
              <a:t>% on the third China – 1</a:t>
            </a:r>
            <a:r>
              <a:rPr lang="ru-RU" dirty="0" smtClean="0"/>
              <a:t>3</a:t>
            </a:r>
            <a:r>
              <a:rPr lang="en-US" dirty="0" smtClean="0"/>
              <a:t>%.</a:t>
            </a:r>
            <a:endParaRPr lang="ru-RU" dirty="0"/>
          </a:p>
        </p:txBody>
      </p:sp>
      <p:sp>
        <p:nvSpPr>
          <p:cNvPr id="15362" name="AutoShape 2" descr="https://pp.vk.me/c636528/v636528115/4256c/szuN0ZhyqwY.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5363" name="Picture 3" descr="C:\Users\1запуск BeCompact\Desktop\szuN0ZhyqwY.jpg"/>
          <p:cNvPicPr>
            <a:picLocks noChangeAspect="1" noChangeArrowheads="1"/>
          </p:cNvPicPr>
          <p:nvPr/>
        </p:nvPicPr>
        <p:blipFill>
          <a:blip r:embed="rId2"/>
          <a:srcRect/>
          <a:stretch>
            <a:fillRect/>
          </a:stretch>
        </p:blipFill>
        <p:spPr bwMode="auto">
          <a:xfrm>
            <a:off x="214282" y="3714752"/>
            <a:ext cx="3809990" cy="2978719"/>
          </a:xfrm>
          <a:prstGeom prst="rect">
            <a:avLst/>
          </a:prstGeom>
          <a:noFill/>
        </p:spPr>
      </p:pic>
      <p:sp>
        <p:nvSpPr>
          <p:cNvPr id="6" name="Прямоугольник 5"/>
          <p:cNvSpPr/>
          <p:nvPr/>
        </p:nvSpPr>
        <p:spPr>
          <a:xfrm>
            <a:off x="4214810" y="2664639"/>
            <a:ext cx="4572000" cy="3693319"/>
          </a:xfrm>
          <a:prstGeom prst="rect">
            <a:avLst/>
          </a:prstGeom>
        </p:spPr>
        <p:txBody>
          <a:bodyPr>
            <a:spAutoFit/>
          </a:bodyPr>
          <a:lstStyle/>
          <a:p>
            <a:pPr>
              <a:buFont typeface="Courier New" pitchFamily="49" charset="0"/>
              <a:buChar char="o"/>
            </a:pPr>
            <a:r>
              <a:rPr lang="ru-RU" dirty="0" smtClean="0"/>
              <a:t> </a:t>
            </a:r>
            <a:r>
              <a:rPr lang="en-US" dirty="0" smtClean="0">
                <a:solidFill>
                  <a:schemeClr val="accent3"/>
                </a:solidFill>
              </a:rPr>
              <a:t>The greatest amount of coal mined in the </a:t>
            </a:r>
            <a:r>
              <a:rPr lang="en-US" dirty="0" smtClean="0"/>
              <a:t>United States in fields in Kentucky and Pennsylvania, in Illinois and in Alabama, Colorado, Wyoming and Texas.</a:t>
            </a:r>
            <a:endParaRPr lang="ru-RU" dirty="0"/>
          </a:p>
          <a:p>
            <a:pPr>
              <a:buFont typeface="Courier New" pitchFamily="49" charset="0"/>
              <a:buChar char="o"/>
            </a:pPr>
            <a:r>
              <a:rPr lang="en-US" dirty="0" smtClean="0"/>
              <a:t> </a:t>
            </a:r>
            <a:r>
              <a:rPr lang="en-US" dirty="0" smtClean="0">
                <a:solidFill>
                  <a:schemeClr val="accent3"/>
                </a:solidFill>
              </a:rPr>
              <a:t>The largest Russian coal deposits:</a:t>
            </a:r>
            <a:r>
              <a:rPr lang="ru-RU" dirty="0" smtClean="0"/>
              <a:t/>
            </a:r>
            <a:br>
              <a:rPr lang="ru-RU" dirty="0" smtClean="0"/>
            </a:br>
            <a:r>
              <a:rPr lang="en-US" dirty="0" smtClean="0"/>
              <a:t>Kuznetsk basin</a:t>
            </a:r>
            <a:r>
              <a:rPr lang="ru-RU" dirty="0" smtClean="0"/>
              <a:t/>
            </a:r>
            <a:br>
              <a:rPr lang="ru-RU" dirty="0" smtClean="0"/>
            </a:br>
            <a:r>
              <a:rPr lang="en-US" dirty="0" err="1" smtClean="0"/>
              <a:t>Kansk-Achinsk</a:t>
            </a:r>
            <a:r>
              <a:rPr lang="en-US" dirty="0" smtClean="0"/>
              <a:t> basin</a:t>
            </a:r>
            <a:r>
              <a:rPr lang="ru-RU" dirty="0" smtClean="0"/>
              <a:t/>
            </a:r>
            <a:br>
              <a:rPr lang="ru-RU" dirty="0" smtClean="0"/>
            </a:br>
            <a:r>
              <a:rPr lang="en-US" dirty="0" smtClean="0"/>
              <a:t>The Tunguska basin </a:t>
            </a:r>
            <a:r>
              <a:rPr lang="ru-RU" dirty="0" smtClean="0"/>
              <a:t/>
            </a:r>
            <a:br>
              <a:rPr lang="ru-RU" dirty="0" smtClean="0"/>
            </a:br>
            <a:r>
              <a:rPr lang="en-US" dirty="0" smtClean="0"/>
              <a:t>Pechora basin </a:t>
            </a:r>
            <a:r>
              <a:rPr lang="ru-RU" dirty="0" smtClean="0"/>
              <a:t/>
            </a:r>
            <a:br>
              <a:rPr lang="ru-RU" dirty="0" smtClean="0"/>
            </a:br>
            <a:r>
              <a:rPr lang="en-US" dirty="0" smtClean="0"/>
              <a:t>Irkutsk-</a:t>
            </a:r>
            <a:r>
              <a:rPr lang="en-US" dirty="0" err="1" smtClean="0"/>
              <a:t>Cheremkhovo</a:t>
            </a:r>
            <a:r>
              <a:rPr lang="en-US" dirty="0" smtClean="0"/>
              <a:t> basin</a:t>
            </a:r>
            <a:endParaRPr lang="ru-RU" dirty="0"/>
          </a:p>
          <a:p>
            <a:pPr>
              <a:buFont typeface="Courier New" pitchFamily="49" charset="0"/>
              <a:buChar char="o"/>
            </a:pPr>
            <a:r>
              <a:rPr lang="ru-RU" dirty="0" smtClean="0"/>
              <a:t> </a:t>
            </a:r>
            <a:r>
              <a:rPr lang="en-US" dirty="0" smtClean="0">
                <a:solidFill>
                  <a:schemeClr val="accent3"/>
                </a:solidFill>
              </a:rPr>
              <a:t>China's largest deposits are in </a:t>
            </a:r>
            <a:r>
              <a:rPr lang="en-US" dirty="0" smtClean="0"/>
              <a:t>coal basin </a:t>
            </a:r>
            <a:r>
              <a:rPr lang="en-US" dirty="0" err="1" smtClean="0"/>
              <a:t>Chansina</a:t>
            </a:r>
            <a:r>
              <a:rPr lang="en-US" dirty="0" smtClean="0"/>
              <a:t>, in the great plain of China, Datong, Yangtze etc.</a:t>
            </a:r>
            <a:endParaRPr lang="ru-RU" dirty="0"/>
          </a:p>
        </p:txBody>
      </p:sp>
      <p:pic>
        <p:nvPicPr>
          <p:cNvPr id="15365" name="Picture 5" descr="http://www.history.alberta.ca/EnergyHeritage/images/content/coal/coal_ranksimage_CirisEnergy.jpg"/>
          <p:cNvPicPr>
            <a:picLocks noChangeAspect="1" noChangeArrowheads="1"/>
          </p:cNvPicPr>
          <p:nvPr/>
        </p:nvPicPr>
        <p:blipFill>
          <a:blip r:embed="rId3"/>
          <a:srcRect/>
          <a:stretch>
            <a:fillRect/>
          </a:stretch>
        </p:blipFill>
        <p:spPr bwMode="auto">
          <a:xfrm>
            <a:off x="562388" y="2643183"/>
            <a:ext cx="3080918" cy="100565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7467600" cy="1143000"/>
          </a:xfrm>
        </p:spPr>
        <p:txBody>
          <a:bodyPr/>
          <a:lstStyle/>
          <a:p>
            <a:r>
              <a:rPr lang="en-US" dirty="0" smtClean="0">
                <a:solidFill>
                  <a:schemeClr val="accent4"/>
                </a:solidFill>
              </a:rPr>
              <a:t>Natural Gas Resources </a:t>
            </a:r>
            <a:endParaRPr lang="ru-RU" dirty="0">
              <a:solidFill>
                <a:schemeClr val="accent4"/>
              </a:solidFill>
            </a:endParaRPr>
          </a:p>
        </p:txBody>
      </p:sp>
      <p:pic>
        <p:nvPicPr>
          <p:cNvPr id="4" name="Содержимое 3" descr="запасы.jpg"/>
          <p:cNvPicPr>
            <a:picLocks noGrp="1" noChangeAspect="1"/>
          </p:cNvPicPr>
          <p:nvPr>
            <p:ph idx="1"/>
          </p:nvPr>
        </p:nvPicPr>
        <p:blipFill>
          <a:blip r:embed="rId2"/>
          <a:stretch>
            <a:fillRect/>
          </a:stretch>
        </p:blipFill>
        <p:spPr>
          <a:xfrm>
            <a:off x="5000628" y="3929066"/>
            <a:ext cx="4055138" cy="2757494"/>
          </a:xfrm>
        </p:spPr>
      </p:pic>
      <p:pic>
        <p:nvPicPr>
          <p:cNvPr id="5" name="Рисунок 4" descr="газ.jpg"/>
          <p:cNvPicPr>
            <a:picLocks noChangeAspect="1"/>
          </p:cNvPicPr>
          <p:nvPr/>
        </p:nvPicPr>
        <p:blipFill>
          <a:blip r:embed="rId3"/>
          <a:stretch>
            <a:fillRect/>
          </a:stretch>
        </p:blipFill>
        <p:spPr>
          <a:xfrm>
            <a:off x="500034" y="4535902"/>
            <a:ext cx="4286280" cy="2138502"/>
          </a:xfrm>
          <a:prstGeom prst="rect">
            <a:avLst/>
          </a:prstGeom>
        </p:spPr>
      </p:pic>
      <p:sp>
        <p:nvSpPr>
          <p:cNvPr id="6" name="Прямоугольник 5"/>
          <p:cNvSpPr/>
          <p:nvPr/>
        </p:nvSpPr>
        <p:spPr>
          <a:xfrm>
            <a:off x="-71470" y="2428868"/>
            <a:ext cx="8572560" cy="2062103"/>
          </a:xfrm>
          <a:prstGeom prst="rect">
            <a:avLst/>
          </a:prstGeom>
        </p:spPr>
        <p:txBody>
          <a:bodyPr wrap="square">
            <a:spAutoFit/>
          </a:bodyPr>
          <a:lstStyle/>
          <a:p>
            <a:r>
              <a:rPr lang="ru-RU" sz="2000" dirty="0" smtClean="0">
                <a:solidFill>
                  <a:schemeClr val="accent4"/>
                </a:solidFill>
              </a:rPr>
              <a:t>                                           </a:t>
            </a:r>
            <a:r>
              <a:rPr lang="en-US" sz="2000" dirty="0" smtClean="0">
                <a:solidFill>
                  <a:schemeClr val="accent4"/>
                </a:solidFill>
              </a:rPr>
              <a:t>Deposits-giants</a:t>
            </a:r>
            <a:r>
              <a:rPr lang="ru-RU" sz="2000" dirty="0" smtClean="0">
                <a:solidFill>
                  <a:schemeClr val="accent4"/>
                </a:solidFill>
              </a:rPr>
              <a:t>.</a:t>
            </a:r>
            <a:r>
              <a:rPr lang="ru-RU" dirty="0" smtClean="0"/>
              <a:t/>
            </a:r>
            <a:br>
              <a:rPr lang="ru-RU" dirty="0" smtClean="0"/>
            </a:br>
            <a:r>
              <a:rPr lang="en-US" dirty="0" smtClean="0"/>
              <a:t>Natural gas fields in the inventory quantity classify the following groups:</a:t>
            </a:r>
            <a:r>
              <a:rPr lang="ru-RU" dirty="0" smtClean="0"/>
              <a:t/>
            </a:r>
            <a:br>
              <a:rPr lang="ru-RU" dirty="0" smtClean="0"/>
            </a:br>
            <a:r>
              <a:rPr lang="ru-RU" dirty="0" smtClean="0"/>
              <a:t>1.</a:t>
            </a:r>
            <a:r>
              <a:rPr lang="en-US" dirty="0" smtClean="0"/>
              <a:t>Small - up to 10 billion m3;</a:t>
            </a:r>
            <a:r>
              <a:rPr lang="ru-RU" dirty="0" smtClean="0"/>
              <a:t/>
            </a:r>
            <a:br>
              <a:rPr lang="ru-RU" dirty="0" smtClean="0"/>
            </a:br>
            <a:r>
              <a:rPr lang="ru-RU" dirty="0" smtClean="0"/>
              <a:t>2.</a:t>
            </a:r>
            <a:r>
              <a:rPr lang="en-US" dirty="0" smtClean="0"/>
              <a:t>Average – from 10 to 100 billion m3;</a:t>
            </a:r>
            <a:r>
              <a:rPr lang="ru-RU" dirty="0" smtClean="0"/>
              <a:t/>
            </a:r>
            <a:br>
              <a:rPr lang="ru-RU" dirty="0" smtClean="0"/>
            </a:br>
            <a:r>
              <a:rPr lang="ru-RU" dirty="0" smtClean="0"/>
              <a:t>3.</a:t>
            </a:r>
            <a:r>
              <a:rPr lang="en-US" dirty="0" smtClean="0"/>
              <a:t>Large – from 100 to 1 trillion m3;</a:t>
            </a:r>
            <a:r>
              <a:rPr lang="ru-RU" dirty="0" smtClean="0"/>
              <a:t/>
            </a:r>
            <a:br>
              <a:rPr lang="ru-RU" dirty="0" smtClean="0"/>
            </a:br>
            <a:r>
              <a:rPr lang="ru-RU" dirty="0" smtClean="0"/>
              <a:t>4.</a:t>
            </a:r>
            <a:r>
              <a:rPr lang="en-US" dirty="0" smtClean="0"/>
              <a:t>The largest (giant) - 1 to 5 trillion m3;</a:t>
            </a:r>
            <a:r>
              <a:rPr lang="ru-RU" dirty="0" smtClean="0"/>
              <a:t/>
            </a:r>
            <a:br>
              <a:rPr lang="ru-RU" dirty="0" smtClean="0"/>
            </a:br>
            <a:r>
              <a:rPr lang="ru-RU" dirty="0" smtClean="0"/>
              <a:t>5.</a:t>
            </a:r>
            <a:r>
              <a:rPr lang="en-US" dirty="0" smtClean="0"/>
              <a:t>Unique ("super-giant") - more than 5 trillion m3.</a:t>
            </a:r>
            <a:endParaRPr lang="ru-RU" dirty="0"/>
          </a:p>
        </p:txBody>
      </p:sp>
      <p:sp>
        <p:nvSpPr>
          <p:cNvPr id="8" name="Прямоугольник 7"/>
          <p:cNvSpPr/>
          <p:nvPr/>
        </p:nvSpPr>
        <p:spPr>
          <a:xfrm>
            <a:off x="71406" y="1142985"/>
            <a:ext cx="6572296" cy="1200329"/>
          </a:xfrm>
          <a:prstGeom prst="rect">
            <a:avLst/>
          </a:prstGeom>
        </p:spPr>
        <p:txBody>
          <a:bodyPr wrap="square">
            <a:spAutoFit/>
          </a:bodyPr>
          <a:lstStyle/>
          <a:p>
            <a:pPr>
              <a:buFont typeface="Courier New" pitchFamily="49" charset="0"/>
              <a:buChar char="o"/>
            </a:pPr>
            <a:r>
              <a:rPr lang="ru-RU" dirty="0" smtClean="0"/>
              <a:t> </a:t>
            </a:r>
            <a:r>
              <a:rPr lang="en-US" dirty="0" smtClean="0"/>
              <a:t>The country with the largest gas reserves (proven): Russia has the world's largest reserves of natural gas, which at 47.6 trillion. m3. Further, the Iran - 26,6; Qatar - 25,8; Turkmenistan, 17.5 and USA - 9,86 trillion. m3.</a:t>
            </a:r>
            <a:endParaRPr lang="ru-RU" dirty="0"/>
          </a:p>
        </p:txBody>
      </p:sp>
      <p:pic>
        <p:nvPicPr>
          <p:cNvPr id="9" name="Рисунок 8" descr="газ1.jpg"/>
          <p:cNvPicPr>
            <a:picLocks noChangeAspect="1"/>
          </p:cNvPicPr>
          <p:nvPr/>
        </p:nvPicPr>
        <p:blipFill>
          <a:blip r:embed="rId4"/>
          <a:stretch>
            <a:fillRect/>
          </a:stretch>
        </p:blipFill>
        <p:spPr>
          <a:xfrm>
            <a:off x="6786578" y="1071546"/>
            <a:ext cx="1785950" cy="163770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chemeClr val="accent5"/>
                </a:solidFill>
              </a:rPr>
              <a:t>Oil Resources</a:t>
            </a:r>
            <a:endParaRPr lang="ru-RU" dirty="0">
              <a:solidFill>
                <a:schemeClr val="accent5"/>
              </a:solidFill>
            </a:endParaRPr>
          </a:p>
        </p:txBody>
      </p:sp>
      <p:sp>
        <p:nvSpPr>
          <p:cNvPr id="3" name="Содержимое 2"/>
          <p:cNvSpPr>
            <a:spLocks noGrp="1"/>
          </p:cNvSpPr>
          <p:nvPr>
            <p:ph idx="1"/>
          </p:nvPr>
        </p:nvSpPr>
        <p:spPr>
          <a:xfrm>
            <a:off x="214282" y="1214422"/>
            <a:ext cx="8358246" cy="1857388"/>
          </a:xfrm>
        </p:spPr>
        <p:txBody>
          <a:bodyPr>
            <a:normAutofit/>
          </a:bodyPr>
          <a:lstStyle/>
          <a:p>
            <a:pPr algn="ctr">
              <a:buNone/>
            </a:pPr>
            <a:r>
              <a:rPr lang="en-US" sz="1400" dirty="0" smtClean="0"/>
              <a:t>Oil  is liquid, usually black or red-brown  with a specific smell and bitter feature. Today people get </a:t>
            </a:r>
            <a:r>
              <a:rPr lang="en-US" sz="1400" dirty="0" err="1" smtClean="0"/>
              <a:t>fuei</a:t>
            </a:r>
            <a:r>
              <a:rPr lang="en-US" sz="1400" dirty="0" smtClean="0"/>
              <a:t> from this</a:t>
            </a:r>
            <a:r>
              <a:rPr lang="ru-RU" sz="1400" dirty="0" smtClean="0"/>
              <a:t> </a:t>
            </a:r>
            <a:r>
              <a:rPr lang="en-US" sz="1400" dirty="0" smtClean="0"/>
              <a:t>substance so we can safely say that this is the most valuable mineral on Earth (along with natural gas). Oil deposits exist in many parts of the world.</a:t>
            </a:r>
            <a:endParaRPr lang="ru-RU" sz="1400" dirty="0" smtClean="0"/>
          </a:p>
        </p:txBody>
      </p:sp>
      <p:pic>
        <p:nvPicPr>
          <p:cNvPr id="16388" name="Picture 4" descr="C:\Users\1запуск BeCompact\Desktop\Final-Graph.jpg"/>
          <p:cNvPicPr>
            <a:picLocks noChangeAspect="1" noChangeArrowheads="1"/>
          </p:cNvPicPr>
          <p:nvPr/>
        </p:nvPicPr>
        <p:blipFill>
          <a:blip r:embed="rId2"/>
          <a:srcRect/>
          <a:stretch>
            <a:fillRect/>
          </a:stretch>
        </p:blipFill>
        <p:spPr bwMode="auto">
          <a:xfrm>
            <a:off x="5715008" y="4714884"/>
            <a:ext cx="3241782" cy="2071702"/>
          </a:xfrm>
          <a:prstGeom prst="rect">
            <a:avLst/>
          </a:prstGeom>
          <a:noFill/>
        </p:spPr>
      </p:pic>
      <p:pic>
        <p:nvPicPr>
          <p:cNvPr id="16389" name="Picture 5" descr="C:\Users\1запуск BeCompact\Desktop\percent-global-reserves-pie-chart.jpg"/>
          <p:cNvPicPr>
            <a:picLocks noChangeAspect="1" noChangeArrowheads="1"/>
          </p:cNvPicPr>
          <p:nvPr/>
        </p:nvPicPr>
        <p:blipFill>
          <a:blip r:embed="rId3" cstate="print"/>
          <a:srcRect/>
          <a:stretch>
            <a:fillRect/>
          </a:stretch>
        </p:blipFill>
        <p:spPr bwMode="auto">
          <a:xfrm>
            <a:off x="2687007" y="4714884"/>
            <a:ext cx="2956563" cy="2071701"/>
          </a:xfrm>
          <a:prstGeom prst="rect">
            <a:avLst/>
          </a:prstGeom>
          <a:noFill/>
        </p:spPr>
      </p:pic>
      <p:sp>
        <p:nvSpPr>
          <p:cNvPr id="9" name="Прямоугольник 8"/>
          <p:cNvSpPr/>
          <p:nvPr/>
        </p:nvSpPr>
        <p:spPr>
          <a:xfrm>
            <a:off x="0" y="1924000"/>
            <a:ext cx="9072594" cy="2862322"/>
          </a:xfrm>
          <a:prstGeom prst="rect">
            <a:avLst/>
          </a:prstGeom>
        </p:spPr>
        <p:txBody>
          <a:bodyPr wrap="square">
            <a:spAutoFit/>
          </a:bodyPr>
          <a:lstStyle/>
          <a:p>
            <a:r>
              <a:rPr lang="en-US" dirty="0" smtClean="0">
                <a:solidFill>
                  <a:schemeClr val="accent5"/>
                </a:solidFill>
              </a:rPr>
              <a:t>The largest deposits of oil</a:t>
            </a:r>
            <a:r>
              <a:rPr lang="ru-RU" dirty="0" smtClean="0">
                <a:solidFill>
                  <a:schemeClr val="accent5"/>
                </a:solidFill>
              </a:rPr>
              <a:t>:</a:t>
            </a:r>
          </a:p>
          <a:p>
            <a:pPr>
              <a:buNone/>
            </a:pPr>
            <a:r>
              <a:rPr lang="ru-RU" dirty="0" smtClean="0"/>
              <a:t>1.</a:t>
            </a:r>
            <a:r>
              <a:rPr lang="en-US" dirty="0" err="1" smtClean="0"/>
              <a:t>Chicontepec</a:t>
            </a:r>
            <a:r>
              <a:rPr lang="ru-RU" dirty="0" smtClean="0"/>
              <a:t> </a:t>
            </a:r>
            <a:r>
              <a:rPr lang="en-US" dirty="0" smtClean="0"/>
              <a:t>(Mexico)</a:t>
            </a:r>
            <a:endParaRPr lang="ru-RU" dirty="0" smtClean="0"/>
          </a:p>
          <a:p>
            <a:pPr>
              <a:buNone/>
            </a:pPr>
            <a:r>
              <a:rPr lang="en-US" dirty="0" smtClean="0"/>
              <a:t>Oil </a:t>
            </a:r>
            <a:r>
              <a:rPr lang="en-US" dirty="0"/>
              <a:t>i</a:t>
            </a:r>
            <a:r>
              <a:rPr lang="en-US" dirty="0" smtClean="0"/>
              <a:t>n this place was found in 1926,  the current stock of the resource ranges from 19 to 22 billion tons.</a:t>
            </a:r>
            <a:br>
              <a:rPr lang="en-US" dirty="0" smtClean="0"/>
            </a:br>
            <a:r>
              <a:rPr lang="en-US" dirty="0" smtClean="0"/>
              <a:t>2. Al-</a:t>
            </a:r>
            <a:r>
              <a:rPr lang="en-US" dirty="0" err="1" smtClean="0"/>
              <a:t>Ghawar</a:t>
            </a:r>
            <a:r>
              <a:rPr lang="en-US" dirty="0" smtClean="0"/>
              <a:t> (Saudi Arabia) </a:t>
            </a:r>
            <a:r>
              <a:rPr lang="ru-RU" dirty="0" smtClean="0"/>
              <a:t/>
            </a:r>
            <a:br>
              <a:rPr lang="ru-RU" dirty="0" smtClean="0"/>
            </a:br>
            <a:r>
              <a:rPr lang="en-US" dirty="0" smtClean="0"/>
              <a:t>Unique oil field located in Saudi Arabia, the Persian Gulf. Oil reserves are estimated at 20 billion tons. It is the largest developed deposits of black gold in the world, its dimensions are 280 by 30 km.</a:t>
            </a:r>
            <a:r>
              <a:rPr lang="ru-RU" dirty="0" smtClean="0"/>
              <a:t/>
            </a:r>
            <a:br>
              <a:rPr lang="ru-RU" dirty="0" smtClean="0"/>
            </a:br>
            <a:r>
              <a:rPr lang="ru-RU" dirty="0" smtClean="0"/>
              <a:t>3. </a:t>
            </a:r>
            <a:r>
              <a:rPr lang="en-US" dirty="0" smtClean="0"/>
              <a:t>Big Burgan (Kuwait)</a:t>
            </a:r>
            <a:r>
              <a:rPr lang="ru-RU" dirty="0" smtClean="0"/>
              <a:t/>
            </a:r>
            <a:br>
              <a:rPr lang="ru-RU" dirty="0" smtClean="0"/>
            </a:br>
            <a:r>
              <a:rPr lang="en-US" dirty="0" smtClean="0"/>
              <a:t>Fuel reserves amount is up  to 13 billion tons. Oil production in </a:t>
            </a:r>
            <a:r>
              <a:rPr lang="en-US" dirty="0" err="1" smtClean="0"/>
              <a:t>Borgani</a:t>
            </a:r>
            <a:r>
              <a:rPr lang="en-US" dirty="0" smtClean="0"/>
              <a:t> began in 1946.</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357298"/>
            <a:ext cx="8501122" cy="2571768"/>
          </a:xfrm>
        </p:spPr>
        <p:txBody>
          <a:bodyPr>
            <a:normAutofit fontScale="55000" lnSpcReduction="20000"/>
          </a:bodyPr>
          <a:lstStyle/>
          <a:p>
            <a:r>
              <a:rPr lang="en-US" dirty="0" smtClean="0"/>
              <a:t>Gasoline is got by refining oil, natural gas, peat, coal, etc. Raw material which is used for the production of gasoline - oil: more than 20% of the oil which is produced in the world is processed into gasoline. In our time we are familiar with gasoline due to the use of cars. There is also natural gasoline. Such gasoline is used as a raw material in the chemical industry. World consumption of gasoline was 975.1 million. The U.S. is the largest consumer of gasoline in the world, consuming annually about 40% of the gasoline. Asia and Oceania consume 210 million tons, accounting for 21.6% of world consumption of gasoline, slightly less than half of this consumption comes from China – 61.8 million tons and Japan – 35.9 million tons. In Western and Eastern Europe, including the CIS, accounted for about 17% of world gasoline consumption.</a:t>
            </a:r>
            <a:endParaRPr lang="ru-RU" dirty="0"/>
          </a:p>
        </p:txBody>
      </p:sp>
      <p:sp>
        <p:nvSpPr>
          <p:cNvPr id="4" name="Заголовок 3"/>
          <p:cNvSpPr>
            <a:spLocks noGrp="1"/>
          </p:cNvSpPr>
          <p:nvPr>
            <p:ph type="title"/>
          </p:nvPr>
        </p:nvSpPr>
        <p:spPr>
          <a:xfrm>
            <a:off x="457200" y="274638"/>
            <a:ext cx="5156220" cy="800219"/>
          </a:xfrm>
          <a:prstGeom prst="rect">
            <a:avLst/>
          </a:prstGeom>
        </p:spPr>
        <p:txBody>
          <a:bodyPr wrap="none">
            <a:spAutoFit/>
          </a:bodyPr>
          <a:lstStyle/>
          <a:p>
            <a:r>
              <a:rPr lang="en-US" dirty="0" smtClean="0">
                <a:solidFill>
                  <a:srgbClr val="D6A2B8"/>
                </a:solidFill>
              </a:rPr>
              <a:t>Gasoline</a:t>
            </a:r>
            <a:r>
              <a:rPr lang="ru-RU" dirty="0" smtClean="0">
                <a:solidFill>
                  <a:srgbClr val="7A3653"/>
                </a:solidFill>
              </a:rPr>
              <a:t> </a:t>
            </a:r>
            <a:r>
              <a:rPr lang="en-US" dirty="0" smtClean="0">
                <a:solidFill>
                  <a:srgbClr val="D6A2B8"/>
                </a:solidFill>
              </a:rPr>
              <a:t>Resources</a:t>
            </a:r>
            <a:endParaRPr lang="ru-RU" dirty="0">
              <a:solidFill>
                <a:srgbClr val="D6A2B8"/>
              </a:solidFill>
            </a:endParaRPr>
          </a:p>
        </p:txBody>
      </p:sp>
      <p:pic>
        <p:nvPicPr>
          <p:cNvPr id="6" name="Рисунок 5" descr="бензин.jpg"/>
          <p:cNvPicPr>
            <a:picLocks noChangeAspect="1"/>
          </p:cNvPicPr>
          <p:nvPr/>
        </p:nvPicPr>
        <p:blipFill>
          <a:blip r:embed="rId2"/>
          <a:stretch>
            <a:fillRect/>
          </a:stretch>
        </p:blipFill>
        <p:spPr>
          <a:xfrm>
            <a:off x="1714480" y="3786190"/>
            <a:ext cx="5643602" cy="298661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1143000"/>
          </a:xfrm>
        </p:spPr>
        <p:txBody>
          <a:bodyPr>
            <a:normAutofit/>
          </a:bodyPr>
          <a:lstStyle/>
          <a:p>
            <a:r>
              <a:rPr lang="en-US" dirty="0" smtClean="0"/>
              <a:t>Resources in the future</a:t>
            </a:r>
            <a:endParaRPr lang="ru-RU" dirty="0"/>
          </a:p>
        </p:txBody>
      </p:sp>
      <p:sp>
        <p:nvSpPr>
          <p:cNvPr id="3" name="Содержимое 2"/>
          <p:cNvSpPr>
            <a:spLocks noGrp="1"/>
          </p:cNvSpPr>
          <p:nvPr>
            <p:ph idx="1"/>
          </p:nvPr>
        </p:nvSpPr>
        <p:spPr>
          <a:xfrm>
            <a:off x="214282" y="1571612"/>
            <a:ext cx="7467600" cy="4525963"/>
          </a:xfrm>
        </p:spPr>
        <p:txBody>
          <a:bodyPr/>
          <a:lstStyle/>
          <a:p>
            <a:pPr>
              <a:buNone/>
            </a:pPr>
            <a:r>
              <a:rPr lang="en-US" dirty="0" smtClean="0"/>
              <a:t> </a:t>
            </a:r>
          </a:p>
          <a:p>
            <a:pPr>
              <a:buNone/>
            </a:pPr>
            <a:endParaRPr lang="ru-RU" dirty="0"/>
          </a:p>
        </p:txBody>
      </p:sp>
      <p:sp>
        <p:nvSpPr>
          <p:cNvPr id="4" name="Прямоугольник 3"/>
          <p:cNvSpPr/>
          <p:nvPr/>
        </p:nvSpPr>
        <p:spPr>
          <a:xfrm>
            <a:off x="71406" y="1071546"/>
            <a:ext cx="8643998" cy="3231654"/>
          </a:xfrm>
          <a:prstGeom prst="rect">
            <a:avLst/>
          </a:prstGeom>
        </p:spPr>
        <p:txBody>
          <a:bodyPr wrap="square">
            <a:spAutoFit/>
          </a:bodyPr>
          <a:lstStyle/>
          <a:p>
            <a:pPr>
              <a:buFont typeface="Courier New" pitchFamily="49" charset="0"/>
              <a:buChar char="o"/>
            </a:pPr>
            <a:r>
              <a:rPr lang="en-US" sz="2400" dirty="0" smtClean="0"/>
              <a:t> </a:t>
            </a:r>
            <a:r>
              <a:rPr lang="en-US" sz="2000" dirty="0" smtClean="0"/>
              <a:t>The growing shortage of traditional energy sources will be felt much sooner than in 60 years. Experts estimate that proven reserves of oil and natural gas humanity can last only 56 years.</a:t>
            </a:r>
            <a:r>
              <a:rPr lang="ru-RU" sz="2000" dirty="0" smtClean="0"/>
              <a:t> </a:t>
            </a:r>
            <a:r>
              <a:rPr lang="en-US" sz="2000" dirty="0" smtClean="0"/>
              <a:t>If the truth is on the side of the biogenic theory, oil reserves are nonrenewable and all its deposits will end very soon. If the truth is on </a:t>
            </a:r>
            <a:r>
              <a:rPr lang="en-US" sz="2000" dirty="0" err="1" smtClean="0"/>
              <a:t>abiogenic</a:t>
            </a:r>
            <a:r>
              <a:rPr lang="en-US" sz="2000" dirty="0" smtClean="0"/>
              <a:t> theory, then the oil and natural gas — renewable resource. And it’s possible that at greater depths, which only began to be studied, oil and natural gas deposits await discovery. In this case, "peak oil and gas" recedes into an indefinite period of time.</a:t>
            </a:r>
            <a:r>
              <a:rPr lang="ru-RU" sz="2000" dirty="0" smtClean="0"/>
              <a:t> </a:t>
            </a:r>
            <a:r>
              <a:rPr lang="en-US" sz="2000" dirty="0" smtClean="0"/>
              <a:t>Coal continues to be the most important and promising source of energy on Earth: coal reserves will be enough for at least 270 years.</a:t>
            </a:r>
            <a:r>
              <a:rPr lang="ru-RU" sz="2000" dirty="0" smtClean="0"/>
              <a:t> </a:t>
            </a:r>
            <a:endParaRPr lang="ru-RU" sz="2000" dirty="0"/>
          </a:p>
        </p:txBody>
      </p:sp>
      <p:pic>
        <p:nvPicPr>
          <p:cNvPr id="21506" name="Picture 2" descr="http://www.denorex.com/hs-fs/hubfs/Blog_Images/September_2015/Coal_Tar.jpg?t=1467323606640&amp;width=1452&amp;name=Coal_Tar.jpg"/>
          <p:cNvPicPr>
            <a:picLocks noChangeAspect="1" noChangeArrowheads="1"/>
          </p:cNvPicPr>
          <p:nvPr/>
        </p:nvPicPr>
        <p:blipFill>
          <a:blip r:embed="rId2"/>
          <a:srcRect/>
          <a:stretch>
            <a:fillRect/>
          </a:stretch>
        </p:blipFill>
        <p:spPr bwMode="auto">
          <a:xfrm>
            <a:off x="71406" y="4429132"/>
            <a:ext cx="4262426" cy="2359834"/>
          </a:xfrm>
          <a:prstGeom prst="rect">
            <a:avLst/>
          </a:prstGeom>
          <a:noFill/>
        </p:spPr>
      </p:pic>
      <p:sp>
        <p:nvSpPr>
          <p:cNvPr id="7" name="Прямоугольник 6"/>
          <p:cNvSpPr/>
          <p:nvPr/>
        </p:nvSpPr>
        <p:spPr>
          <a:xfrm>
            <a:off x="4500562" y="4214818"/>
            <a:ext cx="4053225" cy="369332"/>
          </a:xfrm>
          <a:prstGeom prst="rect">
            <a:avLst/>
          </a:prstGeom>
        </p:spPr>
        <p:txBody>
          <a:bodyPr wrap="none">
            <a:spAutoFit/>
          </a:bodyPr>
          <a:lstStyle/>
          <a:p>
            <a:r>
              <a:rPr lang="en-US" dirty="0" smtClean="0"/>
              <a:t>In the world today coal power is 40%.</a:t>
            </a:r>
            <a:endParaRPr lang="ru-RU" dirty="0"/>
          </a:p>
        </p:txBody>
      </p:sp>
      <p:pic>
        <p:nvPicPr>
          <p:cNvPr id="8" name="Picture 4" descr="http://polytika.ru/wp-content/uploads/2015/12/1447941656_1.jpg"/>
          <p:cNvPicPr>
            <a:picLocks noChangeAspect="1" noChangeArrowheads="1"/>
          </p:cNvPicPr>
          <p:nvPr/>
        </p:nvPicPr>
        <p:blipFill>
          <a:blip r:embed="rId3" cstate="print"/>
          <a:srcRect/>
          <a:stretch>
            <a:fillRect/>
          </a:stretch>
        </p:blipFill>
        <p:spPr bwMode="auto">
          <a:xfrm>
            <a:off x="4786314" y="4548242"/>
            <a:ext cx="3357586" cy="224062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7467600" cy="1143000"/>
          </a:xfrm>
        </p:spPr>
        <p:txBody>
          <a:bodyPr/>
          <a:lstStyle/>
          <a:p>
            <a:r>
              <a:rPr lang="en-US" dirty="0" smtClean="0">
                <a:solidFill>
                  <a:schemeClr val="accent2"/>
                </a:solidFill>
              </a:rPr>
              <a:t>Alternative energy sources</a:t>
            </a:r>
            <a:endParaRPr lang="ru-RU" dirty="0">
              <a:solidFill>
                <a:schemeClr val="accent2"/>
              </a:solidFill>
            </a:endParaRPr>
          </a:p>
        </p:txBody>
      </p:sp>
      <p:sp>
        <p:nvSpPr>
          <p:cNvPr id="3" name="Содержимое 2"/>
          <p:cNvSpPr>
            <a:spLocks noGrp="1"/>
          </p:cNvSpPr>
          <p:nvPr>
            <p:ph idx="1"/>
          </p:nvPr>
        </p:nvSpPr>
        <p:spPr>
          <a:xfrm>
            <a:off x="214282" y="1142984"/>
            <a:ext cx="7710518" cy="1143008"/>
          </a:xfrm>
        </p:spPr>
        <p:txBody>
          <a:bodyPr>
            <a:normAutofit fontScale="55000" lnSpcReduction="20000"/>
          </a:bodyPr>
          <a:lstStyle/>
          <a:p>
            <a:r>
              <a:rPr lang="en-US" dirty="0" smtClean="0"/>
              <a:t>Today energy in the world uses non-renewable energy sources. The main energy sources are oil, gas and coal. Great expectations in the world rely on alternative energy sources, the advantage of which is their renewability and the fact that it is ecologically pure energy sources.</a:t>
            </a:r>
            <a:r>
              <a:rPr lang="ru-RU" dirty="0" smtClean="0"/>
              <a:t/>
            </a:r>
            <a:br>
              <a:rPr lang="ru-RU" dirty="0" smtClean="0"/>
            </a:br>
            <a:endParaRPr lang="ru-RU" dirty="0"/>
          </a:p>
        </p:txBody>
      </p:sp>
      <p:sp>
        <p:nvSpPr>
          <p:cNvPr id="5" name="Прямоугольник 4"/>
          <p:cNvSpPr/>
          <p:nvPr/>
        </p:nvSpPr>
        <p:spPr>
          <a:xfrm>
            <a:off x="142844" y="2214554"/>
            <a:ext cx="4572000" cy="1754326"/>
          </a:xfrm>
          <a:prstGeom prst="rect">
            <a:avLst/>
          </a:prstGeom>
        </p:spPr>
        <p:txBody>
          <a:bodyPr>
            <a:spAutoFit/>
          </a:bodyPr>
          <a:lstStyle/>
          <a:p>
            <a:r>
              <a:rPr lang="en-US" dirty="0" smtClean="0">
                <a:solidFill>
                  <a:schemeClr val="accent2"/>
                </a:solidFill>
              </a:rPr>
              <a:t>Such sources include:</a:t>
            </a:r>
            <a:endParaRPr lang="ru-RU" dirty="0" smtClean="0"/>
          </a:p>
          <a:p>
            <a:pPr>
              <a:buFont typeface="Courier New" pitchFamily="49" charset="0"/>
              <a:buChar char="o"/>
            </a:pPr>
            <a:r>
              <a:rPr lang="ru-RU" dirty="0" smtClean="0"/>
              <a:t> </a:t>
            </a:r>
            <a:r>
              <a:rPr lang="en-US" dirty="0" smtClean="0"/>
              <a:t>the sun's energy</a:t>
            </a:r>
            <a:endParaRPr lang="ru-RU" dirty="0" smtClean="0"/>
          </a:p>
          <a:p>
            <a:pPr>
              <a:buFont typeface="Courier New" pitchFamily="49" charset="0"/>
              <a:buChar char="o"/>
            </a:pPr>
            <a:r>
              <a:rPr lang="ru-RU" dirty="0" smtClean="0"/>
              <a:t> </a:t>
            </a:r>
            <a:r>
              <a:rPr lang="en-US" dirty="0" smtClean="0"/>
              <a:t>wind energy</a:t>
            </a:r>
            <a:endParaRPr lang="ru-RU" dirty="0" smtClean="0"/>
          </a:p>
          <a:p>
            <a:pPr>
              <a:buFont typeface="Courier New" pitchFamily="49" charset="0"/>
              <a:buChar char="o"/>
            </a:pPr>
            <a:r>
              <a:rPr lang="ru-RU" dirty="0" smtClean="0"/>
              <a:t> </a:t>
            </a:r>
            <a:r>
              <a:rPr lang="en-US" dirty="0" smtClean="0"/>
              <a:t>the energy of the oceans </a:t>
            </a:r>
            <a:endParaRPr lang="ru-RU" dirty="0" smtClean="0"/>
          </a:p>
          <a:p>
            <a:pPr>
              <a:buFont typeface="Courier New" pitchFamily="49" charset="0"/>
              <a:buChar char="o"/>
            </a:pPr>
            <a:r>
              <a:rPr lang="ru-RU" dirty="0" smtClean="0"/>
              <a:t> </a:t>
            </a:r>
            <a:r>
              <a:rPr lang="en-US" dirty="0" smtClean="0"/>
              <a:t>the deep heat of the Earth</a:t>
            </a:r>
            <a:endParaRPr lang="ru-RU" dirty="0" smtClean="0"/>
          </a:p>
          <a:p>
            <a:pPr>
              <a:buFont typeface="Courier New" pitchFamily="49" charset="0"/>
              <a:buChar char="o"/>
            </a:pPr>
            <a:r>
              <a:rPr lang="ru-RU" dirty="0" smtClean="0"/>
              <a:t> </a:t>
            </a:r>
            <a:r>
              <a:rPr lang="en-US" dirty="0" smtClean="0"/>
              <a:t>fuel from biomass</a:t>
            </a:r>
            <a:endParaRPr lang="ru-RU" dirty="0"/>
          </a:p>
        </p:txBody>
      </p:sp>
      <p:pic>
        <p:nvPicPr>
          <p:cNvPr id="17410" name="Picture 2" descr="http://snit-alliance.ru/wp-content/uploads/2016/03/01.jpg"/>
          <p:cNvPicPr>
            <a:picLocks noChangeAspect="1" noChangeArrowheads="1"/>
          </p:cNvPicPr>
          <p:nvPr/>
        </p:nvPicPr>
        <p:blipFill>
          <a:blip r:embed="rId2" cstate="print"/>
          <a:srcRect/>
          <a:stretch>
            <a:fillRect/>
          </a:stretch>
        </p:blipFill>
        <p:spPr bwMode="auto">
          <a:xfrm>
            <a:off x="214282" y="4000504"/>
            <a:ext cx="3357586" cy="2174562"/>
          </a:xfrm>
          <a:prstGeom prst="rect">
            <a:avLst/>
          </a:prstGeom>
          <a:noFill/>
        </p:spPr>
      </p:pic>
      <p:pic>
        <p:nvPicPr>
          <p:cNvPr id="7" name="Рисунок 6" descr="alternativeenergysouces.jpg"/>
          <p:cNvPicPr>
            <a:picLocks noChangeAspect="1"/>
          </p:cNvPicPr>
          <p:nvPr/>
        </p:nvPicPr>
        <p:blipFill>
          <a:blip r:embed="rId3" cstate="print"/>
          <a:stretch>
            <a:fillRect/>
          </a:stretch>
        </p:blipFill>
        <p:spPr>
          <a:xfrm>
            <a:off x="3786182" y="2143116"/>
            <a:ext cx="2357454" cy="2357454"/>
          </a:xfrm>
          <a:prstGeom prst="rect">
            <a:avLst/>
          </a:prstGeom>
        </p:spPr>
      </p:pic>
      <p:sp>
        <p:nvSpPr>
          <p:cNvPr id="9" name="Прямоугольник 8"/>
          <p:cNvSpPr/>
          <p:nvPr/>
        </p:nvSpPr>
        <p:spPr>
          <a:xfrm>
            <a:off x="3643306" y="4809192"/>
            <a:ext cx="4000528" cy="1477328"/>
          </a:xfrm>
          <a:prstGeom prst="rect">
            <a:avLst/>
          </a:prstGeom>
        </p:spPr>
        <p:txBody>
          <a:bodyPr wrap="square">
            <a:spAutoFit/>
          </a:bodyPr>
          <a:lstStyle/>
          <a:p>
            <a:r>
              <a:rPr lang="en-US" dirty="0" smtClean="0">
                <a:solidFill>
                  <a:schemeClr val="accent2"/>
                </a:solidFill>
              </a:rPr>
              <a:t>Ways to save resources is </a:t>
            </a:r>
            <a:r>
              <a:rPr lang="en-US" dirty="0" smtClean="0"/>
              <a:t>to save the existing minerals and the use of alternative energy: solar panels, wind farms, electric cars and fuel from the inexhaustible resources.</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791</TotalTime>
  <Words>918</Words>
  <Application>Microsoft Office PowerPoint</Application>
  <PresentationFormat>Экран (4:3)</PresentationFormat>
  <Paragraphs>47</Paragraphs>
  <Slides>12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Courier New</vt:lpstr>
      <vt:lpstr>Franklin Gothic Book</vt:lpstr>
      <vt:lpstr>FrankRuehl</vt:lpstr>
      <vt:lpstr>Wingdings 2</vt:lpstr>
      <vt:lpstr>Техническая</vt:lpstr>
      <vt:lpstr>Resources In the world</vt:lpstr>
      <vt:lpstr>Renewable resources </vt:lpstr>
      <vt:lpstr>Non-renewable resources</vt:lpstr>
      <vt:lpstr>Coal Resources</vt:lpstr>
      <vt:lpstr>Natural Gas Resources </vt:lpstr>
      <vt:lpstr>Oil Resources</vt:lpstr>
      <vt:lpstr>Gasoline Resources</vt:lpstr>
      <vt:lpstr>Resources in the future</vt:lpstr>
      <vt:lpstr>Alternative energy sources</vt:lpstr>
      <vt:lpstr>Презентация PowerPoint</vt:lpstr>
      <vt:lpstr>Resource conservation</vt:lpstr>
      <vt:lpstr>Презентация PowerPoint</vt:lpstr>
    </vt:vector>
  </TitlesOfParts>
  <Company>Reanimator Extreme Edition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1запуск BeCompact</dc:creator>
  <cp:lastModifiedBy>Tatiana Astretsova</cp:lastModifiedBy>
  <cp:revision>84</cp:revision>
  <dcterms:created xsi:type="dcterms:W3CDTF">2017-01-14T10:18:20Z</dcterms:created>
  <dcterms:modified xsi:type="dcterms:W3CDTF">2017-01-15T19:58:40Z</dcterms:modified>
</cp:coreProperties>
</file>