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9" r:id="rId3"/>
    <p:sldId id="257" r:id="rId4"/>
    <p:sldId id="260" r:id="rId5"/>
    <p:sldId id="263" r:id="rId6"/>
    <p:sldId id="264" r:id="rId7"/>
    <p:sldId id="265" r:id="rId8"/>
    <p:sldId id="266" r:id="rId9"/>
    <p:sldId id="294" r:id="rId10"/>
    <p:sldId id="278" r:id="rId11"/>
    <p:sldId id="271" r:id="rId12"/>
    <p:sldId id="273" r:id="rId13"/>
    <p:sldId id="274" r:id="rId14"/>
    <p:sldId id="295" r:id="rId15"/>
    <p:sldId id="292" r:id="rId16"/>
    <p:sldId id="293" r:id="rId17"/>
    <p:sldId id="284" r:id="rId18"/>
    <p:sldId id="296" r:id="rId19"/>
    <p:sldId id="297" r:id="rId20"/>
    <p:sldId id="288" r:id="rId21"/>
    <p:sldId id="290" r:id="rId22"/>
    <p:sldId id="289" r:id="rId23"/>
    <p:sldId id="285" r:id="rId24"/>
    <p:sldId id="277" r:id="rId25"/>
  </p:sldIdLst>
  <p:sldSz cx="9144000" cy="6858000" type="screen4x3"/>
  <p:notesSz cx="6770688" cy="99028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719" autoAdjust="0"/>
  </p:normalViewPr>
  <p:slideViewPr>
    <p:cSldViewPr>
      <p:cViewPr varScale="1">
        <p:scale>
          <a:sx n="107" d="100"/>
          <a:sy n="107" d="100"/>
        </p:scale>
        <p:origin x="-17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858" y="-78"/>
      </p:cViewPr>
      <p:guideLst>
        <p:guide orient="horz" pos="3119"/>
        <p:guide pos="2133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37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35400" y="0"/>
            <a:ext cx="29337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BE7B04-961A-4F72-85D1-4BE14D3ADB7D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05938"/>
            <a:ext cx="29337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35400" y="9405938"/>
            <a:ext cx="29337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0FCEF8-1EC4-4636-9785-BB93F3651B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179054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3965" cy="4951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35156" y="0"/>
            <a:ext cx="2933965" cy="4951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3200E7-DA22-4347-96F7-93D339082570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2950"/>
            <a:ext cx="4948238" cy="3713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7069" y="4703842"/>
            <a:ext cx="5416550" cy="44562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05965"/>
            <a:ext cx="2933965" cy="4951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35156" y="9405965"/>
            <a:ext cx="2933965" cy="4951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1707F6-BA93-4B3D-891C-307FFBA381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780247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45361-B0C6-4CA6-A447-380CBC22C7C8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49FCC-196B-42FE-9AAF-A3DC337956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45361-B0C6-4CA6-A447-380CBC22C7C8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49FCC-196B-42FE-9AAF-A3DC337956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45361-B0C6-4CA6-A447-380CBC22C7C8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49FCC-196B-42FE-9AAF-A3DC337956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45361-B0C6-4CA6-A447-380CBC22C7C8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49FCC-196B-42FE-9AAF-A3DC337956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45361-B0C6-4CA6-A447-380CBC22C7C8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49FCC-196B-42FE-9AAF-A3DC337956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45361-B0C6-4CA6-A447-380CBC22C7C8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49FCC-196B-42FE-9AAF-A3DC337956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45361-B0C6-4CA6-A447-380CBC22C7C8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49FCC-196B-42FE-9AAF-A3DC337956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45361-B0C6-4CA6-A447-380CBC22C7C8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49FCC-196B-42FE-9AAF-A3DC337956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45361-B0C6-4CA6-A447-380CBC22C7C8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49FCC-196B-42FE-9AAF-A3DC337956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45361-B0C6-4CA6-A447-380CBC22C7C8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49FCC-196B-42FE-9AAF-A3DC337956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45361-B0C6-4CA6-A447-380CBC22C7C8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49FCC-196B-42FE-9AAF-A3DC337956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B45361-B0C6-4CA6-A447-380CBC22C7C8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49FCC-196B-42FE-9AAF-A3DC337956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shablon-deti-prevyu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6064"/>
            <a:ext cx="9135929" cy="68640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692696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rgbClr val="C00000"/>
                </a:solidFill>
                <a:latin typeface="Comic Sans MS" pitchFamily="66" charset="0"/>
              </a:rPr>
              <a:t>«ДИДАКТИЧЕСКИЕ ИГРЫ ДЛЯ РАЗВИТИЯ ПСИХИЧЕСКИХ ФУНКЦИЙ ДЕТЕЙ»</a:t>
            </a:r>
            <a:endParaRPr lang="ru-RU" sz="32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32040" y="3284984"/>
            <a:ext cx="3960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  <a:t>Педагог-психолог ГБДОУ </a:t>
            </a:r>
            <a:r>
              <a:rPr lang="ru-RU" b="1" dirty="0" err="1" smtClean="0">
                <a:solidFill>
                  <a:srgbClr val="0070C0"/>
                </a:solidFill>
                <a:latin typeface="Comic Sans MS" pitchFamily="66" charset="0"/>
              </a:rPr>
              <a:t>ц.р.р</a:t>
            </a:r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  <a:t>., детский сад №129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  <a:t>Кузнецова Вероника Аркадьевна</a:t>
            </a:r>
          </a:p>
          <a:p>
            <a:endParaRPr lang="ru-RU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фон для презентаци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71" y="0"/>
            <a:ext cx="9127858" cy="6858000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95536" y="2305034"/>
            <a:ext cx="835292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6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0" name="Picture 2" descr="http://umochki.ru/images/golovolomki/naydi-otlichie/golovolomli-naydi-otlichie-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32957" y="-171400"/>
            <a:ext cx="5611043" cy="748139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1844824"/>
            <a:ext cx="34918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66"/>
                </a:solidFill>
              </a:rPr>
              <a:t>ИГРА «НАЙДИ ОТЛИЧИЯ»</a:t>
            </a:r>
          </a:p>
          <a:p>
            <a:pPr algn="ctr"/>
            <a:r>
              <a:rPr lang="ru-RU" sz="2400" b="1" dirty="0" smtClean="0">
                <a:solidFill>
                  <a:srgbClr val="FF0066"/>
                </a:solidFill>
              </a:rPr>
              <a:t>(вариант с рисунком)</a:t>
            </a:r>
            <a:endParaRPr lang="ru-RU" sz="2400" b="1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66"/>
                </a:solidFill>
              </a:rPr>
              <a:t>ИГРА «ЛАБИРИНТ»</a:t>
            </a:r>
            <a:br>
              <a:rPr lang="ru-RU" b="1" dirty="0" smtClean="0">
                <a:solidFill>
                  <a:srgbClr val="FF0066"/>
                </a:solidFill>
              </a:rPr>
            </a:br>
            <a:r>
              <a:rPr lang="ru-RU" dirty="0" smtClean="0"/>
              <a:t>АБИРИНТ</a:t>
            </a:r>
            <a:endParaRPr lang="ru-RU" dirty="0"/>
          </a:p>
        </p:txBody>
      </p:sp>
      <p:pic>
        <p:nvPicPr>
          <p:cNvPr id="8" name="Содержимое 7" descr="хозяева и животны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80728"/>
            <a:ext cx="9186989" cy="58772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18-018-Pamja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83356" cy="6887517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19-019-Razvitie-poznavatelnykh-protsesso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9357" y="-27384"/>
            <a:ext cx="9183357" cy="688751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hablon-deti-prevyu-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1217" y="-37430"/>
            <a:ext cx="9175217" cy="8578998"/>
          </a:xfrm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324528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Comic Sans MS" pitchFamily="66" charset="0"/>
              </a:rPr>
              <a:t>ИГРЫ И УПРАЖНЕНИЯ, СПОСОБСТВУЮЩИЕ РАЗВИТИЮ ПАМЯТИ</a:t>
            </a:r>
            <a:r>
              <a:rPr lang="en-US" sz="2000" b="1" dirty="0" smtClean="0">
                <a:solidFill>
                  <a:srgbClr val="FF0000"/>
                </a:solidFill>
                <a:latin typeface="Comic Sans MS" pitchFamily="66" charset="0"/>
              </a:rPr>
              <a:t>:</a:t>
            </a:r>
            <a:endParaRPr lang="ru-RU" sz="2000" b="1" dirty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 «Запомни предметы» (учить ребёнка запоминать и воспроизводить информацию)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 «Детектив» (развитие произвольного запоминания</a:t>
            </a:r>
            <a:r>
              <a:rPr lang="en-US" sz="1600" b="1" dirty="0" smtClean="0">
                <a:solidFill>
                  <a:schemeClr val="tx2"/>
                </a:solidFill>
                <a:latin typeface="Comic Sans MS" pitchFamily="66" charset="0"/>
              </a:rPr>
              <a:t>;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 ребёнок в течение 5 минут рассматривает 10 картинок, после чего картинки убирают</a:t>
            </a:r>
            <a:r>
              <a:rPr lang="en-US" sz="1600" b="1" dirty="0" smtClean="0">
                <a:solidFill>
                  <a:schemeClr val="tx2"/>
                </a:solidFill>
                <a:latin typeface="Comic Sans MS" pitchFamily="66" charset="0"/>
              </a:rPr>
              <a:t>;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 ребёнок должен назвать картинки, которые запомнил)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«Пирамида» (развитие краткосрочной механической памяти. Взрослый называет ребёнку сначала одно слово, ребёнок должен сразу же повторить его</a:t>
            </a:r>
            <a:r>
              <a:rPr lang="en-US" sz="1600" b="1" dirty="0" smtClean="0">
                <a:solidFill>
                  <a:schemeClr val="tx2"/>
                </a:solidFill>
                <a:latin typeface="Comic Sans MS" pitchFamily="66" charset="0"/>
              </a:rPr>
              <a:t>;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 затем взрослый называет три слова, ребёнок – повторяет и т.д. Сколько лет – столько и слов)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«Что ты видел в отпуске?» (взрослый задает ребёнку вопросы о происходящих в отпуске событиях).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 «Следопыт» (взрослый показывает ребёнку игрушку и говорит, что сейчас ее спрячет в комнате</a:t>
            </a:r>
            <a:r>
              <a:rPr lang="en-US" sz="1600" b="1" dirty="0" smtClean="0">
                <a:solidFill>
                  <a:schemeClr val="tx2"/>
                </a:solidFill>
                <a:latin typeface="Comic Sans MS" pitchFamily="66" charset="0"/>
              </a:rPr>
              <a:t>;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 ребёнок отворачивается</a:t>
            </a:r>
            <a:r>
              <a:rPr lang="en-US" sz="1600" b="1" dirty="0" smtClean="0">
                <a:solidFill>
                  <a:schemeClr val="tx2"/>
                </a:solidFill>
                <a:latin typeface="Comic Sans MS" pitchFamily="66" charset="0"/>
              </a:rPr>
              <a:t>;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взрослый прячет игрушку</a:t>
            </a:r>
            <a:r>
              <a:rPr lang="en-US" sz="1600" b="1" dirty="0" smtClean="0">
                <a:solidFill>
                  <a:schemeClr val="tx2"/>
                </a:solidFill>
                <a:latin typeface="Comic Sans MS" pitchFamily="66" charset="0"/>
              </a:rPr>
              <a:t>;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 ребёнок должен ее найти)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«Нарисуй такой же» (ребёнок рисует на листе бумаги какой-либо простой предмет</a:t>
            </a:r>
            <a:r>
              <a:rPr lang="en-US" sz="1600" b="1" dirty="0" smtClean="0">
                <a:solidFill>
                  <a:schemeClr val="tx2"/>
                </a:solidFill>
                <a:latin typeface="Comic Sans MS" pitchFamily="66" charset="0"/>
              </a:rPr>
              <a:t>;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затем лист переворачивается и ребёнок должен нарисовать точно такой же предмет)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«Я положил в мешок» (взрослый на глазах ребёнка кладёт в мешок разные предметы</a:t>
            </a:r>
            <a:r>
              <a:rPr lang="en-US" sz="1600" b="1" dirty="0" smtClean="0">
                <a:solidFill>
                  <a:schemeClr val="tx2"/>
                </a:solidFill>
                <a:latin typeface="Comic Sans MS" pitchFamily="66" charset="0"/>
              </a:rPr>
              <a:t>;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 ребёнок должен вспомнить, что лежит в мешке)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«Короткий рассказ» (взрослый читает короткий рассказ</a:t>
            </a:r>
            <a:r>
              <a:rPr lang="en-US" sz="1600" b="1" dirty="0" smtClean="0">
                <a:solidFill>
                  <a:schemeClr val="tx2"/>
                </a:solidFill>
                <a:latin typeface="Comic Sans MS" pitchFamily="66" charset="0"/>
              </a:rPr>
              <a:t>;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ребёнок должен воспроизвести его)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«Башня» (ребёнку показывают схематическое изображение башни, состоящей из множества геометрических фигур</a:t>
            </a:r>
            <a:r>
              <a:rPr lang="en-US" sz="1600" b="1" dirty="0" smtClean="0">
                <a:solidFill>
                  <a:schemeClr val="tx2"/>
                </a:solidFill>
                <a:latin typeface="Comic Sans MS" pitchFamily="66" charset="0"/>
              </a:rPr>
              <a:t>;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 ребёнок должен запомнить эти фигуры и назвать)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 «Фигура из палочек» (взрослый выкладывает фигуру из палочек</a:t>
            </a:r>
            <a:r>
              <a:rPr lang="en-US" sz="1600" b="1" dirty="0" smtClean="0">
                <a:solidFill>
                  <a:schemeClr val="tx2"/>
                </a:solidFill>
                <a:latin typeface="Comic Sans MS" pitchFamily="66" charset="0"/>
              </a:rPr>
              <a:t>;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 ребёнок запоминает ее и по памяти выкладывает такую же).</a:t>
            </a:r>
            <a:endParaRPr lang="en-US" sz="1600" b="1" dirty="0" smtClean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амять зайка 2.jpe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835696" y="0"/>
            <a:ext cx="5359844" cy="74614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9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память - зай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3728" y="0"/>
            <a:ext cx="5076055" cy="7000156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23-023-Myshleni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844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hablon-deti-prevyu-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1217" y="-37430"/>
            <a:ext cx="9175217" cy="6895430"/>
          </a:xfrm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Comic Sans MS" pitchFamily="66" charset="0"/>
              </a:rPr>
              <a:t>ИГРЫ И УПРАЖНЕНИЯ, СПОСОБСТВУЮЩИЕ РАЗВИТИЮ МЫШЛЕНИЯ</a:t>
            </a:r>
            <a:r>
              <a:rPr lang="en-US" sz="2000" b="1" dirty="0" smtClean="0">
                <a:solidFill>
                  <a:srgbClr val="FF0000"/>
                </a:solidFill>
                <a:latin typeface="Comic Sans MS" pitchFamily="66" charset="0"/>
              </a:rPr>
              <a:t>:</a:t>
            </a:r>
            <a:endParaRPr lang="ru-RU" sz="2000" b="1" dirty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 «Что сначала, что потом?» (учить ребёнка учитывать последовательность событий)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 «Закончи слово» (учить заканчивать слово по начальному слогу)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«Найди лишний предмет», «Найди в ряду лишнюю фигуру» (учить детей классифицировать предметы по признакам и назначению) Темы</a:t>
            </a:r>
            <a:r>
              <a:rPr lang="en-US" sz="1600" b="1" dirty="0" smtClean="0">
                <a:solidFill>
                  <a:schemeClr val="tx2"/>
                </a:solidFill>
                <a:latin typeface="Comic Sans MS" pitchFamily="66" charset="0"/>
              </a:rPr>
              <a:t>: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мебель, посуда, одежда, обувь, еда, головные уборы, транспорт, овощи, фрукты, животные, птицы, цветы, деревья, грибы, инструменты, электроприборы, школьные принадлежности и т.д.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«Творческий подход» (ребёнку показывают предметы, не имеющие определённого назначения</a:t>
            </a:r>
            <a:r>
              <a:rPr lang="en-US" sz="1600" b="1" dirty="0" smtClean="0">
                <a:solidFill>
                  <a:schemeClr val="tx2"/>
                </a:solidFill>
                <a:latin typeface="Comic Sans MS" pitchFamily="66" charset="0"/>
              </a:rPr>
              <a:t>;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ребёнок должен придумать, как можно использовать данный предмет)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 «Антонимы» (ребёнку называют слово, а он должен назвать противоположное по смыслу слово</a:t>
            </a:r>
            <a:r>
              <a:rPr lang="en-US" sz="1600" b="1" dirty="0" smtClean="0">
                <a:solidFill>
                  <a:schemeClr val="tx2"/>
                </a:solidFill>
                <a:latin typeface="Comic Sans MS" pitchFamily="66" charset="0"/>
              </a:rPr>
              <a:t>: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«</a:t>
            </a:r>
            <a:r>
              <a:rPr lang="ru-RU" sz="1600" b="1" dirty="0" err="1" smtClean="0">
                <a:solidFill>
                  <a:schemeClr val="tx2"/>
                </a:solidFill>
                <a:latin typeface="Comic Sans MS" pitchFamily="66" charset="0"/>
              </a:rPr>
              <a:t>тяжёлый-лёгкий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», «</a:t>
            </a:r>
            <a:r>
              <a:rPr lang="ru-RU" sz="1600" b="1" dirty="0" err="1" smtClean="0">
                <a:solidFill>
                  <a:schemeClr val="tx2"/>
                </a:solidFill>
                <a:latin typeface="Comic Sans MS" pitchFamily="66" charset="0"/>
              </a:rPr>
              <a:t>сильный-слабый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», «</a:t>
            </a:r>
            <a:r>
              <a:rPr lang="ru-RU" sz="1600" b="1" dirty="0" err="1" smtClean="0">
                <a:solidFill>
                  <a:schemeClr val="tx2"/>
                </a:solidFill>
                <a:latin typeface="Comic Sans MS" pitchFamily="66" charset="0"/>
              </a:rPr>
              <a:t>лёгкий-тяжёлый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», «</a:t>
            </a:r>
            <a:r>
              <a:rPr lang="ru-RU" sz="1600" b="1" dirty="0" err="1" smtClean="0">
                <a:solidFill>
                  <a:schemeClr val="tx2"/>
                </a:solidFill>
                <a:latin typeface="Comic Sans MS" pitchFamily="66" charset="0"/>
              </a:rPr>
              <a:t>сильный-слабый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», «</a:t>
            </a:r>
            <a:r>
              <a:rPr lang="ru-RU" sz="1600" b="1" dirty="0" err="1" smtClean="0">
                <a:solidFill>
                  <a:schemeClr val="tx2"/>
                </a:solidFill>
                <a:latin typeface="Comic Sans MS" pitchFamily="66" charset="0"/>
              </a:rPr>
              <a:t>храбрый-трусливый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»</a:t>
            </a:r>
            <a:r>
              <a:rPr lang="en-US" sz="1600" b="1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и др.)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«Ассоциации»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 «Загадки»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«</a:t>
            </a:r>
            <a:r>
              <a:rPr lang="ru-RU" sz="1600" b="1" dirty="0" err="1" smtClean="0">
                <a:solidFill>
                  <a:schemeClr val="tx2"/>
                </a:solidFill>
                <a:latin typeface="Comic Sans MS" pitchFamily="66" charset="0"/>
              </a:rPr>
              <a:t>Уникуб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», «Лото», «Домино», </a:t>
            </a:r>
            <a:r>
              <a:rPr lang="ru-RU" sz="1600" b="1" dirty="0" err="1" smtClean="0">
                <a:solidFill>
                  <a:schemeClr val="tx2"/>
                </a:solidFill>
                <a:latin typeface="Comic Sans MS" pitchFamily="66" charset="0"/>
              </a:rPr>
              <a:t>пазлы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, конструкторы, кубики «Выложи узор» + альбомы, соты </a:t>
            </a:r>
            <a:r>
              <a:rPr lang="ru-RU" sz="1600" b="1" dirty="0" err="1" smtClean="0">
                <a:solidFill>
                  <a:schemeClr val="tx2"/>
                </a:solidFill>
                <a:latin typeface="Comic Sans MS" pitchFamily="66" charset="0"/>
              </a:rPr>
              <a:t>Кайе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 и т.д.</a:t>
            </a:r>
            <a:endParaRPr lang="en-US" sz="1600" b="1" dirty="0" smtClean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что сначала, что потом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751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shablon-deti-prevyu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6064"/>
            <a:ext cx="9135929" cy="6864064"/>
          </a:xfrm>
          <a:prstGeom prst="rect">
            <a:avLst/>
          </a:prstGeom>
        </p:spPr>
      </p:pic>
      <p:pic>
        <p:nvPicPr>
          <p:cNvPr id="5" name="Рисунок 4" descr="0002-002-Razvitie-poznavatelnykh-protsesso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28-028-Razvitie-poznavatelnykh-protsesso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32500"/>
            <a:ext cx="9144000" cy="6990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30-030-Voobrazhenie-psikhicheskij-protsess-sozdanija-obraza-predmet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800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31-031-Obrazy-na-osnove-slovesnogo-opisani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55364" cy="6941523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32-032-Na-chto-eto-pokhozh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83357" cy="688751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900igr.net/datas/doshkolnoe-obrazovanie/Intellektualnoe-razvitie-starshikh-doshkolnikov/0004-004-Igr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875" y="-19843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shablon-deti-prevyu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6064"/>
            <a:ext cx="9135929" cy="6864064"/>
          </a:xfrm>
          <a:prstGeom prst="rect">
            <a:avLst/>
          </a:prstGeom>
        </p:spPr>
      </p:pic>
      <p:pic>
        <p:nvPicPr>
          <p:cNvPr id="9" name="Рисунок 8" descr="шаблон 2 в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10" name="Рисунок 9" descr="0003-003-Razvitie-poznavatelnykh-protsessov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shablon-deti-prevyu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6064"/>
            <a:ext cx="9135929" cy="6864064"/>
          </a:xfrm>
          <a:prstGeom prst="rect">
            <a:avLst/>
          </a:prstGeom>
        </p:spPr>
      </p:pic>
      <p:pic>
        <p:nvPicPr>
          <p:cNvPr id="5" name="Содержимое 3" descr="0005-005-Vosprijatie-v-doshkolnom-vozraste-stanovitsja-osmyslenny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-111150"/>
            <a:ext cx="9136689" cy="696915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hablon-deti-prevyu-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1217" y="-37430"/>
            <a:ext cx="9175217" cy="6893582"/>
          </a:xfrm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Comic Sans MS" pitchFamily="66" charset="0"/>
              </a:rPr>
              <a:t>ИГРЫ И УПРАЖНЕНИЯ, СПОСОБСТВУЮЩИЕ РАЗВИТИЮ ВОСПРИЯТИЯ</a:t>
            </a:r>
            <a:r>
              <a:rPr lang="en-US" sz="2000" b="1" dirty="0" smtClean="0">
                <a:solidFill>
                  <a:srgbClr val="FF0000"/>
                </a:solidFill>
                <a:latin typeface="Comic Sans MS" pitchFamily="66" charset="0"/>
              </a:rPr>
              <a:t>:</a:t>
            </a:r>
            <a:endParaRPr lang="ru-RU" sz="20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endParaRPr lang="ru-RU" sz="2000" b="1" dirty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 «Перевёртыши» (превратить круг, треугольник, квадрат в любой рисунок)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«Как пройти зайке</a:t>
            </a:r>
            <a:r>
              <a:rPr lang="en-US" sz="1600" b="1" dirty="0" smtClean="0">
                <a:solidFill>
                  <a:schemeClr val="tx2"/>
                </a:solidFill>
                <a:latin typeface="Comic Sans MS" pitchFamily="66" charset="0"/>
              </a:rPr>
              <a:t>?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», «Путешествие по комнате», «Куда пойдёшь, что найдёшь?» (ориентация в пространстве по плану-схеме)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«Узнай форму» (узнать в окружающих предметах форму геометрической фигуры)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 «Построй по росту» (построить предметы, соответственно их высоте)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«Сложи картинку» (составить из частей целую картинку)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«О чём я говорю?» (взрослый описывает какой-либо предмет</a:t>
            </a:r>
            <a:r>
              <a:rPr lang="en-US" sz="1600" b="1" dirty="0" smtClean="0">
                <a:solidFill>
                  <a:schemeClr val="tx2"/>
                </a:solidFill>
                <a:latin typeface="Comic Sans MS" pitchFamily="66" charset="0"/>
              </a:rPr>
              <a:t>;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 ребёнок должен угадать, о каком предмете идёт речь)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«Какое время года?» (взрослый называет время года, а ребёнок называет признаки этого времени года)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«Угадай предмет» (взрослый рисует пунктирной линией или точками очертание предмета</a:t>
            </a:r>
            <a:r>
              <a:rPr lang="en-US" sz="1600" b="1" dirty="0" smtClean="0">
                <a:solidFill>
                  <a:schemeClr val="tx2"/>
                </a:solidFill>
                <a:latin typeface="Comic Sans MS" pitchFamily="66" charset="0"/>
              </a:rPr>
              <a:t>;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 ребёнок должен узнать предмет).</a:t>
            </a:r>
            <a:endParaRPr lang="en-US" sz="1600" b="1" dirty="0" smtClean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8-008-Razvivajuschaja-igra-Kto-gde-nakhodits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24488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0009-009-CHej-kontu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83356" cy="688751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0011-011-Vnimanie-psikhicheskij-protses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9357" y="-54006"/>
            <a:ext cx="9183357" cy="688751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hablon-deti-prevyu-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1217" y="-37430"/>
            <a:ext cx="9175217" cy="7354862"/>
          </a:xfrm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Comic Sans MS" pitchFamily="66" charset="0"/>
              </a:rPr>
              <a:t>ИГРЫ И УПРАЖНЕНИЯ, СПОСОБСТВУЮЩИЕ РАЗВИТИЮ ВНИМАНИЯ</a:t>
            </a:r>
            <a:r>
              <a:rPr lang="en-US" sz="2000" b="1" dirty="0" smtClean="0">
                <a:solidFill>
                  <a:srgbClr val="FF0000"/>
                </a:solidFill>
                <a:latin typeface="Comic Sans MS" pitchFamily="66" charset="0"/>
              </a:rPr>
              <a:t>:</a:t>
            </a:r>
            <a:endParaRPr lang="ru-RU" sz="2000" b="1" dirty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 «Да и нет не говорите. Белого и чёрного не носите». (Взрослый задаёт ребёнку вопросы. Ребёнок отвечает на них, но при этом не должен называть запрещённые цвета и не говорить «да» и «нет»)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 «Загадки»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«Найди отличия», «Найди два одинаковых предмета»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 Игры - головоломки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 «Будь внимателен» (выполнение гимнастических упражнений по словесной команде)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«Волшебное слово» (взрослый показывает упражнения, а ребёнок их повторяет только в том случае, если взрослый говорит «Пожалуйста!»)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«Где что было?» (ребёнок запоминает предметы, лежащие на столе, ребёнок отворачивается, взрослый передвигает предметы, ребёнок указывает что изменилось)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«Лабиринты»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«Назови, что ты видишь» (ребёнок за одну минуту должен назвать, как можно больше предметов, находящихся в комнате)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1600" b="1" dirty="0" smtClean="0">
                <a:solidFill>
                  <a:schemeClr val="tx2"/>
                </a:solidFill>
                <a:latin typeface="Comic Sans MS" pitchFamily="66" charset="0"/>
              </a:rPr>
              <a:t>«Карлики и великаны» (ребёнок должен слушать словесную инструкцию взрослого, не обращая внимание на его действия).</a:t>
            </a:r>
            <a:endParaRPr lang="en-US" sz="1600" b="1" dirty="0" smtClean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</TotalTime>
  <Words>831</Words>
  <Application>Microsoft Office PowerPoint</Application>
  <PresentationFormat>Экран (4:3)</PresentationFormat>
  <Paragraphs>48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ИГРА «ЛАБИРИНТ» АБИРИНТ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олег</dc:creator>
  <cp:lastModifiedBy>олег</cp:lastModifiedBy>
  <cp:revision>45</cp:revision>
  <dcterms:created xsi:type="dcterms:W3CDTF">2017-11-12T19:38:10Z</dcterms:created>
  <dcterms:modified xsi:type="dcterms:W3CDTF">2017-12-16T17:16:58Z</dcterms:modified>
</cp:coreProperties>
</file>