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8" r:id="rId2"/>
    <p:sldId id="260" r:id="rId3"/>
    <p:sldId id="261" r:id="rId4"/>
    <p:sldId id="265" r:id="rId5"/>
    <p:sldId id="263" r:id="rId6"/>
    <p:sldId id="268" r:id="rId7"/>
    <p:sldId id="264" r:id="rId8"/>
    <p:sldId id="273" r:id="rId9"/>
    <p:sldId id="269" r:id="rId10"/>
    <p:sldId id="270" r:id="rId11"/>
    <p:sldId id="271" r:id="rId12"/>
    <p:sldId id="272" r:id="rId13"/>
    <p:sldId id="277" r:id="rId14"/>
    <p:sldId id="278" r:id="rId15"/>
    <p:sldId id="279" r:id="rId16"/>
    <p:sldId id="281" r:id="rId17"/>
    <p:sldId id="282" r:id="rId18"/>
    <p:sldId id="283" r:id="rId19"/>
    <p:sldId id="284" r:id="rId20"/>
    <p:sldId id="28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7DD0A-81DD-43D4-91B6-963D1B6C554D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5BD4E-2DCF-4745-AB58-A7435E1BF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4F6CB-CF37-45B4-B002-B1663BA42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2ED6C-A425-4F96-8AA6-3E76029DD5AB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1EF1A-DA06-49DF-AF52-8A7D249C3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7" descr="lermontov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484313"/>
            <a:ext cx="3343275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WordArt 8"/>
          <p:cNvSpPr>
            <a:spLocks noChangeArrowheads="1" noChangeShapeType="1" noTextEdit="1"/>
          </p:cNvSpPr>
          <p:nvPr/>
        </p:nvSpPr>
        <p:spPr bwMode="auto">
          <a:xfrm>
            <a:off x="1908175" y="908050"/>
            <a:ext cx="5688013" cy="14414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Лермонтов М.Ю.</a:t>
            </a:r>
          </a:p>
        </p:txBody>
      </p:sp>
      <p:sp>
        <p:nvSpPr>
          <p:cNvPr id="2053" name="Text Box 9"/>
          <p:cNvSpPr txBox="1">
            <a:spLocks noChangeArrowheads="1"/>
          </p:cNvSpPr>
          <p:nvPr/>
        </p:nvSpPr>
        <p:spPr bwMode="auto">
          <a:xfrm>
            <a:off x="3635375" y="5516563"/>
            <a:ext cx="2305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800000"/>
                </a:solidFill>
              </a:rPr>
              <a:t>1814 - 1841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Мос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836613"/>
            <a:ext cx="4392613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00113" y="3789363"/>
            <a:ext cx="72199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Лермонтов учился прилежно и был не однажды награждён призами, чем очень годился. Выйдя из пансиона в 1830 г., он сразу же подал прошение о приёме его студентом в Московский университет.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6" descr="Школа прапорщиков в Петербург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765175"/>
            <a:ext cx="36988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0" descr="Лермонтов ху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1412875"/>
            <a:ext cx="306387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11"/>
          <p:cNvSpPr txBox="1">
            <a:spLocks noChangeArrowheads="1"/>
          </p:cNvSpPr>
          <p:nvPr/>
        </p:nvSpPr>
        <p:spPr bwMode="auto">
          <a:xfrm>
            <a:off x="4211638" y="2420938"/>
            <a:ext cx="3979862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Через год, в 1832 году, Лермонтов ушёл из университета и выехал в Петербург. Там он поступил в Школу гвардейских подпрапорщиков и кавалерийских юнкеров, где также отличился, успешно выдержал экзамен при переходе в старший класс и по окончании был произведён в корнеты лейб-гвардии Гусарского полка.</a:t>
            </a:r>
          </a:p>
        </p:txBody>
      </p:sp>
      <p:sp>
        <p:nvSpPr>
          <p:cNvPr id="10246" name="Text Box 12"/>
          <p:cNvSpPr txBox="1">
            <a:spLocks noChangeArrowheads="1"/>
          </p:cNvSpPr>
          <p:nvPr/>
        </p:nvSpPr>
        <p:spPr bwMode="auto">
          <a:xfrm>
            <a:off x="971550" y="5373688"/>
            <a:ext cx="316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портрет кисти Ф.Будкина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1267" name="Picture 4" descr="lermontov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268413"/>
            <a:ext cx="284638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3786182" y="857232"/>
            <a:ext cx="471490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>
                <a:latin typeface="Times New Roman" pitchFamily="18" charset="0"/>
              </a:rPr>
              <a:t>В 1837 году имя Лермонтова </a:t>
            </a:r>
            <a:r>
              <a:rPr lang="ru-RU" sz="2200" b="1" dirty="0" smtClean="0">
                <a:latin typeface="Times New Roman" pitchFamily="18" charset="0"/>
              </a:rPr>
              <a:t>стало </a:t>
            </a:r>
            <a:r>
              <a:rPr lang="ru-RU" sz="2200" b="1" dirty="0">
                <a:latin typeface="Times New Roman" pitchFamily="18" charset="0"/>
              </a:rPr>
              <a:t>известно всей образованной России благодаря стихотворению «Смерть поэта», написанному по поводу кончины А.С.Пушкина. Это </a:t>
            </a:r>
            <a:r>
              <a:rPr lang="ru-RU" sz="2200" b="1" dirty="0" err="1" smtClean="0">
                <a:latin typeface="Times New Roman" pitchFamily="18" charset="0"/>
              </a:rPr>
              <a:t>сти-хотворение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вызвало </a:t>
            </a:r>
            <a:r>
              <a:rPr lang="ru-RU" sz="2200" b="1" dirty="0" err="1" smtClean="0">
                <a:latin typeface="Times New Roman" pitchFamily="18" charset="0"/>
              </a:rPr>
              <a:t>неудовольст-вие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царского двора. </a:t>
            </a:r>
            <a:r>
              <a:rPr lang="ru-RU" sz="2200" b="1" dirty="0" smtClean="0">
                <a:latin typeface="Times New Roman" pitchFamily="18" charset="0"/>
              </a:rPr>
              <a:t>Лермонтов вскоре </a:t>
            </a:r>
            <a:r>
              <a:rPr lang="ru-RU" sz="2200" b="1" dirty="0">
                <a:latin typeface="Times New Roman" pitchFamily="18" charset="0"/>
              </a:rPr>
              <a:t>был </a:t>
            </a:r>
            <a:r>
              <a:rPr lang="ru-RU" sz="2200" b="1" dirty="0" smtClean="0">
                <a:latin typeface="Times New Roman" pitchFamily="18" charset="0"/>
              </a:rPr>
              <a:t>арестован</a:t>
            </a:r>
            <a:r>
              <a:rPr lang="ru-RU" sz="2200" b="1" dirty="0">
                <a:latin typeface="Times New Roman" pitchFamily="18" charset="0"/>
              </a:rPr>
              <a:t>, а потом переведён в </a:t>
            </a:r>
            <a:r>
              <a:rPr lang="ru-RU" sz="2200" b="1" dirty="0" smtClean="0">
                <a:latin typeface="Times New Roman" pitchFamily="18" charset="0"/>
              </a:rPr>
              <a:t>Нижегородский </a:t>
            </a:r>
            <a:r>
              <a:rPr lang="ru-RU" sz="2200" b="1" dirty="0" err="1" smtClean="0">
                <a:latin typeface="Times New Roman" pitchFamily="18" charset="0"/>
              </a:rPr>
              <a:t>дра-гунский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полк, располагавшийся на Кавказе. </a:t>
            </a:r>
          </a:p>
          <a:p>
            <a:r>
              <a:rPr lang="ru-RU" sz="2200" b="1" dirty="0">
                <a:latin typeface="Times New Roman" pitchFamily="18" charset="0"/>
              </a:rPr>
              <a:t>Весной 1838 г. , благодаря хлопотам бабушки, Лермонтова возвратили в гвардию, в тот же лейб-гвардейский гусарский полк.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95288" y="3786191"/>
            <a:ext cx="8497887" cy="2428891"/>
          </a:xfrm>
        </p:spPr>
        <p:txBody>
          <a:bodyPr rtlCol="0">
            <a:normAutofit fontScale="6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</a:t>
            </a:r>
            <a:r>
              <a:rPr lang="ru-RU" b="1" i="1" dirty="0" smtClean="0"/>
              <a:t>В произведениях Михаила Лермонтова постоянно </a:t>
            </a:r>
            <a:r>
              <a:rPr lang="ru-RU" b="1" i="1" dirty="0" err="1" smtClean="0"/>
              <a:t>присут-ствует</a:t>
            </a:r>
            <a:r>
              <a:rPr lang="ru-RU" b="1" i="1" dirty="0" smtClean="0"/>
              <a:t> тема Кавказа, его природы, обычаев и характеров местных жителей. Впервые Кавказ поразил мальчика еще в детстве. К тому же, на Кавказе Лермонтов впервые ощутил чувство влюбленности. Первая любовь, слившаяся с </a:t>
            </a:r>
            <a:r>
              <a:rPr lang="ru-RU" b="1" i="1" dirty="0" err="1" smtClean="0"/>
              <a:t>глубо-кими</a:t>
            </a:r>
            <a:r>
              <a:rPr lang="ru-RU" b="1" i="1" dirty="0" smtClean="0"/>
              <a:t> впечатлениями от Кавказа, оставила в душе </a:t>
            </a:r>
            <a:r>
              <a:rPr lang="ru-RU" b="1" i="1" dirty="0" err="1" smtClean="0"/>
              <a:t>Лермон-това</a:t>
            </a:r>
            <a:r>
              <a:rPr lang="ru-RU" b="1" i="1" dirty="0" smtClean="0"/>
              <a:t> неизгладимые впечатления, отразившиеся на его литературном творчестве.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6" name="Рисунок 5" descr="кавказ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928670"/>
            <a:ext cx="6000792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DD0102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вказ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1128" y="571480"/>
            <a:ext cx="6000792" cy="2643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714348" y="3357562"/>
            <a:ext cx="77153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200" b="1" i="1" dirty="0"/>
              <a:t>В произведениях Михаила Лермонтова постоянно </a:t>
            </a:r>
            <a:r>
              <a:rPr lang="ru-RU" sz="2200" b="1" i="1" dirty="0" err="1" smtClean="0"/>
              <a:t>присут-ствует</a:t>
            </a:r>
            <a:r>
              <a:rPr lang="ru-RU" sz="2200" b="1" i="1" dirty="0" smtClean="0"/>
              <a:t> </a:t>
            </a:r>
            <a:r>
              <a:rPr lang="ru-RU" sz="2200" b="1" i="1" dirty="0"/>
              <a:t>тема Кавказа, его природы, обычаев и характеров местных </a:t>
            </a:r>
            <a:r>
              <a:rPr lang="ru-RU" sz="2200" b="1" i="1" dirty="0" smtClean="0"/>
              <a:t>жителей</a:t>
            </a:r>
            <a:r>
              <a:rPr lang="ru-RU" sz="2200" b="1" i="1" dirty="0"/>
              <a:t>. Впервые Кавказ поразил мальчика еще в детстве. К тому же, на Кавказе Лермонтов впервые </a:t>
            </a:r>
            <a:r>
              <a:rPr lang="ru-RU" sz="2200" b="1" i="1" dirty="0" smtClean="0"/>
              <a:t>ощутил </a:t>
            </a:r>
            <a:r>
              <a:rPr lang="ru-RU" sz="2200" b="1" i="1" dirty="0"/>
              <a:t>чувство </a:t>
            </a:r>
            <a:r>
              <a:rPr lang="ru-RU" sz="2200" b="1" i="1" dirty="0" smtClean="0"/>
              <a:t>влюбленности</a:t>
            </a:r>
            <a:r>
              <a:rPr lang="ru-RU" sz="2200" b="1" i="1" dirty="0"/>
              <a:t>. Первая любовь, слившаяся с глубокими впечатлениями от Кавказа, оставила в душе Лермонтова неизгладимые впечатления, отразившиеся на его литературном творчестве.</a:t>
            </a:r>
          </a:p>
          <a:p>
            <a:pPr>
              <a:defRPr/>
            </a:pPr>
            <a:endParaRPr lang="ru-RU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428604"/>
            <a:ext cx="8229600" cy="85725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Картины Лермонтова</a:t>
            </a:r>
          </a:p>
        </p:txBody>
      </p:sp>
      <p:pic>
        <p:nvPicPr>
          <p:cNvPr id="11267" name="Picture 9" descr="picture_0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52" y="1412875"/>
            <a:ext cx="2857520" cy="2198688"/>
          </a:xfrm>
          <a:noFill/>
        </p:spPr>
      </p:pic>
      <p:pic>
        <p:nvPicPr>
          <p:cNvPr id="11268" name="Picture 10" descr="picture_0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90" y="1341438"/>
            <a:ext cx="3000396" cy="2230438"/>
          </a:xfrm>
          <a:noFill/>
        </p:spPr>
      </p:pic>
      <p:pic>
        <p:nvPicPr>
          <p:cNvPr id="11269" name="Picture 11" descr="picture_1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1285852" y="3924300"/>
            <a:ext cx="2928957" cy="2171700"/>
          </a:xfrm>
          <a:noFill/>
        </p:spPr>
      </p:pic>
      <p:pic>
        <p:nvPicPr>
          <p:cNvPr id="11270" name="Picture 12" descr="picture_2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4857753" y="4076701"/>
            <a:ext cx="3071834" cy="1924067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550" y="1916113"/>
            <a:ext cx="7056438" cy="4608512"/>
          </a:xfrm>
        </p:spPr>
        <p:txBody>
          <a:bodyPr rtlCol="0">
            <a:normAutofit fontScale="850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	В этом же году поэт публикует  гениальное стихотворение «Бородино» – это поэма о бессмертном народном подвиге. И вместе с тем это слово грусти и тоски о невозвратимых героических днях. В стихотворении изображена самая гуща боя, показан ратный труд. Историческое значение «Бородино» состоит в том, что в этом произведении поэт утверждает мысль о народе как главном деятеле всемирной истории. 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627313" y="549275"/>
            <a:ext cx="3960812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rgbClr val="FF0000"/>
                </a:solidFill>
                <a:latin typeface="+mj-lt"/>
                <a:cs typeface="+mn-cs"/>
              </a:rPr>
              <a:t>Бородино</a:t>
            </a:r>
          </a:p>
        </p:txBody>
      </p:sp>
      <p:pic>
        <p:nvPicPr>
          <p:cNvPr id="7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928662" y="1643050"/>
            <a:ext cx="72866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/>
              <a:t>В этом же году поэт публикует  гениальное </a:t>
            </a:r>
            <a:r>
              <a:rPr lang="ru-RU" sz="2400" b="1" i="1" dirty="0" err="1" smtClean="0"/>
              <a:t>сти-хотворение</a:t>
            </a:r>
            <a:r>
              <a:rPr lang="ru-RU" sz="2400" b="1" i="1" dirty="0" smtClean="0"/>
              <a:t> «Бородино» – это поэма о </a:t>
            </a:r>
            <a:r>
              <a:rPr lang="ru-RU" sz="2400" b="1" i="1" dirty="0" err="1" smtClean="0"/>
              <a:t>бессмерт-ном</a:t>
            </a:r>
            <a:r>
              <a:rPr lang="ru-RU" sz="2400" b="1" i="1" dirty="0" smtClean="0"/>
              <a:t> народном подвиге. И вместе с тем это слово грусти и тоски о невозвратимых героических днях. В стихотворении изображена самая гуща боя, показан ратный труд. Историческое значение «Бородино» состоит в том, что в этом </a:t>
            </a:r>
            <a:r>
              <a:rPr lang="ru-RU" sz="2400" b="1" i="1" dirty="0" err="1" smtClean="0"/>
              <a:t>произве-дении</a:t>
            </a:r>
            <a:r>
              <a:rPr lang="ru-RU" sz="2400" b="1" i="1" dirty="0" smtClean="0"/>
              <a:t> поэт утверждает мысль о народе как главном деятеле всемирной истории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928670"/>
            <a:ext cx="3286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FF0000"/>
                </a:solidFill>
                <a:latin typeface="Arial Black" pitchFamily="34" charset="0"/>
              </a:rPr>
              <a:t>Бородино</a:t>
            </a:r>
            <a:endParaRPr lang="ru-RU" sz="24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роди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075" y="1052513"/>
            <a:ext cx="5111750" cy="4752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3" name="Рисунок 2" descr="рамка 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4" descr="lermontov гравюра 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1268413"/>
            <a:ext cx="25812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950913" y="1216025"/>
            <a:ext cx="4478343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>
                <a:latin typeface="Times New Roman" pitchFamily="18" charset="0"/>
              </a:rPr>
              <a:t>В Петербурге Лермонтов сразу вошёл в свет, его видели во </a:t>
            </a:r>
            <a:r>
              <a:rPr lang="ru-RU" sz="2200" b="1" dirty="0" err="1" smtClean="0">
                <a:latin typeface="Times New Roman" pitchFamily="18" charset="0"/>
              </a:rPr>
              <a:t>мно-гих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аристократических домах. Он </a:t>
            </a:r>
            <a:r>
              <a:rPr lang="ru-RU" sz="2200" b="1" dirty="0" smtClean="0">
                <a:latin typeface="Times New Roman" pitchFamily="18" charset="0"/>
              </a:rPr>
              <a:t>входит </a:t>
            </a:r>
            <a:r>
              <a:rPr lang="ru-RU" sz="2200" b="1" dirty="0">
                <a:latin typeface="Times New Roman" pitchFamily="18" charset="0"/>
              </a:rPr>
              <a:t>в пушкинский круг </a:t>
            </a:r>
            <a:r>
              <a:rPr lang="ru-RU" sz="2200" b="1" dirty="0" err="1" smtClean="0">
                <a:latin typeface="Times New Roman" pitchFamily="18" charset="0"/>
              </a:rPr>
              <a:t>писа-телей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и знакомится с Жуковским, </a:t>
            </a:r>
            <a:r>
              <a:rPr lang="ru-RU" sz="2200" b="1" dirty="0" smtClean="0">
                <a:latin typeface="Times New Roman" pitchFamily="18" charset="0"/>
              </a:rPr>
              <a:t>Вяземским</a:t>
            </a:r>
            <a:r>
              <a:rPr lang="ru-RU" sz="2200" b="1" dirty="0">
                <a:latin typeface="Times New Roman" pitchFamily="18" charset="0"/>
              </a:rPr>
              <a:t>, Плетнёвым, </a:t>
            </a:r>
            <a:r>
              <a:rPr lang="ru-RU" sz="2200" b="1" dirty="0" err="1" smtClean="0">
                <a:latin typeface="Times New Roman" pitchFamily="18" charset="0"/>
              </a:rPr>
              <a:t>Бара-тынским</a:t>
            </a:r>
            <a:r>
              <a:rPr lang="ru-RU" sz="2200" b="1" dirty="0">
                <a:latin typeface="Times New Roman" pitchFamily="18" charset="0"/>
              </a:rPr>
              <a:t>.  </a:t>
            </a:r>
            <a:endParaRPr lang="ru-RU" sz="2200" b="1" dirty="0" smtClean="0">
              <a:latin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</a:rPr>
              <a:t>Поэта </a:t>
            </a:r>
            <a:r>
              <a:rPr lang="ru-RU" sz="2200" b="1" dirty="0">
                <a:latin typeface="Times New Roman" pitchFamily="18" charset="0"/>
              </a:rPr>
              <a:t>снова отправили на </a:t>
            </a:r>
            <a:r>
              <a:rPr lang="ru-RU" sz="2200" b="1" dirty="0" err="1" smtClean="0">
                <a:latin typeface="Times New Roman" pitchFamily="18" charset="0"/>
              </a:rPr>
              <a:t>Кав-каз</a:t>
            </a:r>
            <a:r>
              <a:rPr lang="ru-RU" sz="2200" b="1" dirty="0">
                <a:latin typeface="Times New Roman" pitchFamily="18" charset="0"/>
              </a:rPr>
              <a:t>, в действующую армию. Он </a:t>
            </a:r>
            <a:r>
              <a:rPr lang="ru-RU" sz="2200" b="1" dirty="0" smtClean="0">
                <a:latin typeface="Times New Roman" pitchFamily="18" charset="0"/>
              </a:rPr>
              <a:t>участвовал </a:t>
            </a:r>
            <a:r>
              <a:rPr lang="ru-RU" sz="2200" b="1" dirty="0">
                <a:latin typeface="Times New Roman" pitchFamily="18" charset="0"/>
              </a:rPr>
              <a:t>в боевых действиях, </a:t>
            </a:r>
            <a:r>
              <a:rPr lang="ru-RU" sz="2200" b="1" dirty="0" smtClean="0">
                <a:latin typeface="Times New Roman" pitchFamily="18" charset="0"/>
              </a:rPr>
              <a:t>проявил </a:t>
            </a:r>
            <a:r>
              <a:rPr lang="ru-RU" sz="2200" b="1" dirty="0">
                <a:latin typeface="Times New Roman" pitchFamily="18" charset="0"/>
              </a:rPr>
              <a:t>себя исключительно храбрым и блестящим офицером, был </a:t>
            </a:r>
            <a:r>
              <a:rPr lang="ru-RU" sz="2200" b="1" dirty="0" smtClean="0">
                <a:latin typeface="Times New Roman" pitchFamily="18" charset="0"/>
              </a:rPr>
              <a:t>награждён </a:t>
            </a:r>
            <a:r>
              <a:rPr lang="ru-RU" sz="2200" b="1" dirty="0">
                <a:latin typeface="Times New Roman" pitchFamily="18" charset="0"/>
              </a:rPr>
              <a:t>золотой саблей с надписью «За храбрость».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6"/>
          <p:cNvSpPr txBox="1">
            <a:spLocks noChangeArrowheads="1"/>
          </p:cNvSpPr>
          <p:nvPr/>
        </p:nvSpPr>
        <p:spPr bwMode="auto">
          <a:xfrm>
            <a:off x="1187450" y="3644900"/>
            <a:ext cx="68405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</a:rPr>
              <a:t>В апреле 1841 г. Лермонтов пытался выйти в отставку. Не получив положительного ответа, опять вынужден был уехать на Кавказ. Здесь  произошёл конфликт  Лермонтова  с Мартыновым, переросший в дуэль.  Лермонтов считал ссору незначительной, а примирение необходимым, но Мартынов считал по-другому. </a:t>
            </a:r>
          </a:p>
          <a:p>
            <a:pPr algn="just"/>
            <a:r>
              <a:rPr lang="ru-RU" sz="2000" b="1" dirty="0">
                <a:latin typeface="Times New Roman" pitchFamily="18" charset="0"/>
              </a:rPr>
              <a:t>15 июля 1841 г. состоялась дуэль. Лермонтов был убит.</a:t>
            </a:r>
          </a:p>
          <a:p>
            <a:pPr algn="just"/>
            <a:endParaRPr lang="ru-RU" sz="2000" b="1" dirty="0">
              <a:latin typeface="Times New Roman" pitchFamily="18" charset="0"/>
            </a:endParaRPr>
          </a:p>
        </p:txBody>
      </p:sp>
      <p:pic>
        <p:nvPicPr>
          <p:cNvPr id="13316" name="Picture 7" descr="Вид Пятигорс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836613"/>
            <a:ext cx="2949575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8" descr="Вид Тифлис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836613"/>
            <a:ext cx="2786063" cy="223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2051050" y="3141663"/>
            <a:ext cx="1944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«Вид Тифлиса»</a:t>
            </a:r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5076825" y="3141663"/>
            <a:ext cx="2232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Times New Roman" pitchFamily="18" charset="0"/>
              </a:rPr>
              <a:t>«Вид Пятигорска»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могила Часовня в Тархана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125538"/>
            <a:ext cx="2820987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995738" y="1557338"/>
            <a:ext cx="419735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Бабушка обратилась к Николаю </a:t>
            </a:r>
            <a:r>
              <a:rPr lang="ru-RU" sz="2400" b="1">
                <a:latin typeface="Times New Roman" pitchFamily="18" charset="0"/>
                <a:cs typeface="Arial" charset="0"/>
              </a:rPr>
              <a:t>І  с просьбой перевезти тело Лермонтова из Пятигорска в Тарханы. Поэт был погребён в фамильном склепе Арсеньевых в Тарханах, где он покоится и сейчас. </a:t>
            </a:r>
          </a:p>
        </p:txBody>
      </p:sp>
      <p:pic>
        <p:nvPicPr>
          <p:cNvPr id="5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213" y="333375"/>
            <a:ext cx="4608512" cy="7191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Поэт поколения</a:t>
            </a:r>
            <a:endParaRPr lang="ru-RU" b="1" i="1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875" y="4581525"/>
            <a:ext cx="6130925" cy="194310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</a:t>
            </a:r>
            <a:r>
              <a:rPr lang="ru-RU" i="1" dirty="0" smtClean="0"/>
              <a:t>Слава к Лермонтову приходит в одночасье со стихотворением "Смерть поэта" (1837), откликом на последнюю дуэль Пушкина. </a:t>
            </a:r>
            <a:endParaRPr lang="ru-RU" i="1" dirty="0"/>
          </a:p>
        </p:txBody>
      </p:sp>
      <p:pic>
        <p:nvPicPr>
          <p:cNvPr id="7" name="Рисунок 6" descr="лермонтов стих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413" y="1268413"/>
            <a:ext cx="5040312" cy="30241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4" descr="DD0102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Презентацию составила 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Медведева Галина Анатольевна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884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6225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5"/>
            <a:ext cx="264320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3214679" y="981075"/>
            <a:ext cx="557216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Окончил Первый кадетский корпус в </a:t>
            </a:r>
            <a:r>
              <a:rPr lang="ru-RU" sz="2000" b="1" dirty="0" err="1" smtClean="0"/>
              <a:t>Петербур-ге</a:t>
            </a:r>
            <a:r>
              <a:rPr lang="ru-RU" sz="2000" b="1" dirty="0"/>
              <a:t>, в 1804г. в чине прапорщика выпущен в </a:t>
            </a:r>
            <a:r>
              <a:rPr lang="ru-RU" sz="2000" b="1" dirty="0" err="1" smtClean="0"/>
              <a:t>Кекс-гольмский</a:t>
            </a:r>
            <a:r>
              <a:rPr lang="ru-RU" sz="2000" b="1" dirty="0" smtClean="0"/>
              <a:t> </a:t>
            </a:r>
            <a:r>
              <a:rPr lang="ru-RU" sz="2000" b="1" dirty="0"/>
              <a:t>пехотный полк, служил в том же </a:t>
            </a:r>
            <a:r>
              <a:rPr lang="ru-RU" sz="2000" b="1" dirty="0" err="1" smtClean="0"/>
              <a:t>кор-пусе</a:t>
            </a:r>
            <a:r>
              <a:rPr lang="ru-RU" sz="2000" b="1" dirty="0" smtClean="0"/>
              <a:t> </a:t>
            </a:r>
            <a:r>
              <a:rPr lang="ru-RU" sz="2000" b="1" dirty="0"/>
              <a:t>воспитателем; в 1811г. по болезни вышел в отставку в чине капитана; в 1812г. вступил в </a:t>
            </a:r>
            <a:r>
              <a:rPr lang="ru-RU" sz="2000" b="1" dirty="0" smtClean="0"/>
              <a:t>тульское </a:t>
            </a:r>
            <a:r>
              <a:rPr lang="ru-RU" sz="2000" b="1" dirty="0"/>
              <a:t>дворянское ополчение; в 1813г. </a:t>
            </a:r>
            <a:r>
              <a:rPr lang="ru-RU" sz="2000" b="1" dirty="0" err="1"/>
              <a:t>н</a:t>
            </a:r>
            <a:r>
              <a:rPr lang="ru-RU" sz="2000" b="1" dirty="0" err="1" smtClean="0"/>
              <a:t>ахо-дился</a:t>
            </a:r>
            <a:r>
              <a:rPr lang="ru-RU" sz="2000" b="1" dirty="0" smtClean="0"/>
              <a:t> </a:t>
            </a:r>
            <a:r>
              <a:rPr lang="ru-RU" sz="2000" b="1" dirty="0"/>
              <a:t>на излечении в Витебске. Бывая в </a:t>
            </a:r>
            <a:r>
              <a:rPr lang="ru-RU" sz="2000" b="1" dirty="0" err="1" smtClean="0"/>
              <a:t>с.Васи-льевском</a:t>
            </a:r>
            <a:r>
              <a:rPr lang="ru-RU" sz="2000" b="1" dirty="0"/>
              <a:t>, родовом имении Арсеньевых, </a:t>
            </a:r>
            <a:r>
              <a:rPr lang="ru-RU" sz="2000" b="1" dirty="0" err="1" smtClean="0"/>
              <a:t>позна-комился</a:t>
            </a:r>
            <a:r>
              <a:rPr lang="ru-RU" sz="2000" b="1" dirty="0" smtClean="0"/>
              <a:t> </a:t>
            </a:r>
            <a:r>
              <a:rPr lang="ru-RU" sz="2000" b="1" dirty="0"/>
              <a:t>с М.М.Арсеньевой и женился на ней. После свадьбы жил в Тарханах. Семейная жизнь родителей поэта не была счастливой. После смерти юной жены в 1817г. отношения Юрия Петровича с тещей обострились. Он уехал в свое имение </a:t>
            </a:r>
            <a:r>
              <a:rPr lang="ru-RU" sz="2000" b="1" dirty="0" err="1"/>
              <a:t>Кропотово</a:t>
            </a:r>
            <a:r>
              <a:rPr lang="ru-RU" sz="2000" b="1" dirty="0"/>
              <a:t>, а сына оставил на </a:t>
            </a:r>
            <a:r>
              <a:rPr lang="ru-RU" sz="2000" b="1" dirty="0" smtClean="0"/>
              <a:t>воспитание </a:t>
            </a:r>
            <a:r>
              <a:rPr lang="ru-RU" sz="2000" b="1" dirty="0"/>
              <a:t>бабушке согласно условию, </a:t>
            </a:r>
            <a:r>
              <a:rPr lang="ru-RU" sz="2000" b="1" dirty="0" err="1" smtClean="0"/>
              <a:t>постав-ленному</a:t>
            </a:r>
            <a:r>
              <a:rPr lang="ru-RU" sz="2000" b="1" dirty="0" smtClean="0"/>
              <a:t> </a:t>
            </a:r>
            <a:r>
              <a:rPr lang="ru-RU" sz="2000" b="1" dirty="0"/>
              <a:t>ею в завещании. </a:t>
            </a:r>
          </a:p>
          <a:p>
            <a:pPr algn="just"/>
            <a:endParaRPr lang="ru-RU" sz="2000" b="1" dirty="0"/>
          </a:p>
          <a:p>
            <a:pPr algn="just"/>
            <a:r>
              <a:rPr lang="ru-RU" sz="2000" b="1" dirty="0"/>
              <a:t> 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928662" y="4786323"/>
            <a:ext cx="242889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3399"/>
                </a:solidFill>
              </a:rPr>
              <a:t>Юрий Петрович Лермонтов </a:t>
            </a:r>
          </a:p>
          <a:p>
            <a:r>
              <a:rPr lang="ru-RU" sz="2000" b="1" dirty="0">
                <a:solidFill>
                  <a:srgbClr val="003399"/>
                </a:solidFill>
              </a:rPr>
              <a:t>(1787-1831)</a:t>
            </a:r>
            <a:r>
              <a:rPr lang="ru-RU" sz="2000" b="1" dirty="0"/>
              <a:t> </a:t>
            </a:r>
          </a:p>
          <a:p>
            <a:endParaRPr lang="ru-RU" sz="1400" b="1" dirty="0"/>
          </a:p>
          <a:p>
            <a:r>
              <a:rPr lang="ru-RU" sz="1400" b="1" dirty="0"/>
              <a:t> </a:t>
            </a:r>
          </a:p>
        </p:txBody>
      </p:sp>
      <p:sp>
        <p:nvSpPr>
          <p:cNvPr id="5125" name="WordArt 7"/>
          <p:cNvSpPr>
            <a:spLocks noChangeArrowheads="1" noChangeShapeType="1" noTextEdit="1"/>
          </p:cNvSpPr>
          <p:nvPr/>
        </p:nvSpPr>
        <p:spPr bwMode="auto">
          <a:xfrm>
            <a:off x="4000496" y="500042"/>
            <a:ext cx="2357454" cy="3365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DS Coptic"/>
              </a:rPr>
              <a:t>отец поэта</a:t>
            </a:r>
          </a:p>
        </p:txBody>
      </p:sp>
      <p:pic>
        <p:nvPicPr>
          <p:cNvPr id="12" name="Picture 4" descr="DD0102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6" descr="arseneva_e_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908050"/>
            <a:ext cx="264477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3924300" y="928671"/>
            <a:ext cx="424973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Бабушка Лермонтова, Елизавета Алексеевна Арсеньева, решительно </a:t>
            </a:r>
            <a:r>
              <a:rPr lang="ru-RU" sz="2400" b="1" dirty="0" err="1" smtClean="0">
                <a:latin typeface="Times New Roman" pitchFamily="18" charset="0"/>
              </a:rPr>
              <a:t>от-казала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Юрию Петровичу в желании оставить сына у </a:t>
            </a:r>
            <a:r>
              <a:rPr lang="ru-RU" sz="2400" b="1" dirty="0" err="1" smtClean="0">
                <a:latin typeface="Times New Roman" pitchFamily="18" charset="0"/>
              </a:rPr>
              <a:t>не-го</a:t>
            </a:r>
            <a:r>
              <a:rPr lang="ru-RU" sz="2400" b="1" dirty="0">
                <a:latin typeface="Times New Roman" pitchFamily="18" charset="0"/>
              </a:rPr>
              <a:t>, ссылаясь на бедность </a:t>
            </a:r>
            <a:r>
              <a:rPr lang="ru-RU" sz="2400" b="1" dirty="0" err="1" smtClean="0">
                <a:latin typeface="Times New Roman" pitchFamily="18" charset="0"/>
              </a:rPr>
              <a:t>ар-мейского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</a:rPr>
              <a:t>капитана. Она </a:t>
            </a:r>
            <a:r>
              <a:rPr lang="ru-RU" sz="2400" b="1" dirty="0" smtClean="0">
                <a:latin typeface="Times New Roman" pitchFamily="18" charset="0"/>
              </a:rPr>
              <a:t>увезла </a:t>
            </a:r>
            <a:r>
              <a:rPr lang="ru-RU" sz="2400" b="1" dirty="0">
                <a:latin typeface="Times New Roman" pitchFamily="18" charset="0"/>
              </a:rPr>
              <a:t>внука в своё имение Тарханы в Пензенской губернии.</a:t>
            </a:r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900113" y="4786322"/>
            <a:ext cx="727233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>
                <a:latin typeface="Times New Roman" pitchFamily="18" charset="0"/>
              </a:rPr>
              <a:t>Семейная драма наложила отпечаток на  характер Лермонтова. Сердце мальчика  разрывалось между доброй бабушкой и любимым отцом.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Тархан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1341438"/>
            <a:ext cx="3160712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2987675" y="549275"/>
            <a:ext cx="3024188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Тарханы</a:t>
            </a:r>
          </a:p>
        </p:txBody>
      </p:sp>
      <p:pic>
        <p:nvPicPr>
          <p:cNvPr id="6149" name="Picture 5" descr="house_01_h8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2133600"/>
            <a:ext cx="19558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house_04_h8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2276475"/>
            <a:ext cx="17399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8" descr="house_02_h8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3933825"/>
            <a:ext cx="26035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9" descr="house_03_h8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47813" y="3933825"/>
            <a:ext cx="26035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419474" y="836613"/>
            <a:ext cx="4938739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200" b="1" dirty="0">
                <a:latin typeface="Times New Roman" pitchFamily="18" charset="0"/>
              </a:rPr>
              <a:t>Бабушка окружила внука заботой и лаской, не жалела средств для </a:t>
            </a:r>
            <a:r>
              <a:rPr lang="ru-RU" sz="2200" b="1" dirty="0" err="1" smtClean="0">
                <a:latin typeface="Times New Roman" pitchFamily="18" charset="0"/>
              </a:rPr>
              <a:t>разви-тия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многообразных талантов </a:t>
            </a:r>
            <a:r>
              <a:rPr lang="ru-RU" sz="2200" b="1" dirty="0" err="1" smtClean="0">
                <a:latin typeface="Times New Roman" pitchFamily="18" charset="0"/>
              </a:rPr>
              <a:t>маль-чика</a:t>
            </a:r>
            <a:r>
              <a:rPr lang="ru-RU" sz="2200" b="1" dirty="0">
                <a:latin typeface="Times New Roman" pitchFamily="18" charset="0"/>
              </a:rPr>
              <a:t>, рано проснувшихся в нём.  Она наняла учителей, и Лермонтов на </a:t>
            </a:r>
            <a:r>
              <a:rPr lang="ru-RU" sz="2200" b="1" dirty="0" err="1" smtClean="0">
                <a:latin typeface="Times New Roman" pitchFamily="18" charset="0"/>
              </a:rPr>
              <a:t>до-му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получил образование, не хуже </a:t>
            </a:r>
            <a:r>
              <a:rPr lang="ru-RU" sz="2200" b="1" dirty="0" err="1" smtClean="0">
                <a:latin typeface="Times New Roman" pitchFamily="18" charset="0"/>
              </a:rPr>
              <a:t>сто-личного</a:t>
            </a:r>
            <a:r>
              <a:rPr lang="ru-RU" sz="2200" b="1" dirty="0">
                <a:latin typeface="Times New Roman" pitchFamily="18" charset="0"/>
              </a:rPr>
              <a:t>. С детских лет он писал </a:t>
            </a:r>
            <a:r>
              <a:rPr lang="ru-RU" sz="2200" b="1" dirty="0" err="1" smtClean="0">
                <a:latin typeface="Times New Roman" pitchFamily="18" charset="0"/>
              </a:rPr>
              <a:t>сти-хи</a:t>
            </a:r>
            <a:r>
              <a:rPr lang="ru-RU" sz="2200" b="1" dirty="0">
                <a:latin typeface="Times New Roman" pitchFamily="18" charset="0"/>
              </a:rPr>
              <a:t>, рисовал, увлекался музыкой</a:t>
            </a:r>
            <a:r>
              <a:rPr lang="ru-RU" sz="2000" b="1" dirty="0">
                <a:latin typeface="Times New Roman" pitchFamily="18" charset="0"/>
              </a:rPr>
              <a:t>. 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14348" y="4143379"/>
            <a:ext cx="764386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>
                <a:latin typeface="Times New Roman" pitchFamily="18" charset="0"/>
              </a:rPr>
              <a:t>В детстве Лермонтов много болел. Тяжелый ревматизм надолго приковывал мальчика к постели, приучал к </a:t>
            </a:r>
            <a:r>
              <a:rPr lang="ru-RU" sz="2200" b="1" dirty="0" err="1" smtClean="0">
                <a:latin typeface="Times New Roman" pitchFamily="18" charset="0"/>
              </a:rPr>
              <a:t>за-думчивости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и одиночеству. Когда Лермонтову </a:t>
            </a:r>
            <a:r>
              <a:rPr lang="ru-RU" sz="2200" b="1" dirty="0" err="1" smtClean="0">
                <a:latin typeface="Times New Roman" pitchFamily="18" charset="0"/>
              </a:rPr>
              <a:t>исполни-лось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10 лет, бабушка увезла мальчика на Кавказ лечить ревматическую болезнь. </a:t>
            </a:r>
          </a:p>
        </p:txBody>
      </p:sp>
      <p:pic>
        <p:nvPicPr>
          <p:cNvPr id="6" name="Рисунок 5" descr="маленький лермонт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1" y="1000108"/>
            <a:ext cx="2714643" cy="30003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4138613" y="1125538"/>
            <a:ext cx="446563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sz="2000" dirty="0"/>
          </a:p>
          <a:p>
            <a:pPr algn="r"/>
            <a:r>
              <a:rPr lang="ru-RU" sz="2000" b="1" dirty="0" smtClean="0"/>
              <a:t>Единственная </a:t>
            </a:r>
            <a:r>
              <a:rPr lang="ru-RU" sz="2000" b="1" dirty="0"/>
              <a:t>дочь Михаила Васильевича и Елизаветы Алексеевны Арсеньевых. Получила домашнее образование и воспитание</a:t>
            </a:r>
            <a:r>
              <a:rPr lang="ru-RU" sz="2000" dirty="0"/>
              <a:t>.</a:t>
            </a:r>
          </a:p>
        </p:txBody>
      </p:sp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4357686" y="785794"/>
            <a:ext cx="3714776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99"/>
                </a:solidFill>
                <a:latin typeface="DS Coptic"/>
              </a:rPr>
              <a:t>мать поэта</a:t>
            </a:r>
          </a:p>
        </p:txBody>
      </p:sp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3714745" y="2857496"/>
            <a:ext cx="4857783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b="1" dirty="0"/>
              <a:t>Современники рассказывали о доброте Марии Михайловны, лечившей </a:t>
            </a:r>
            <a:r>
              <a:rPr lang="ru-RU" sz="2000" b="1" dirty="0" smtClean="0"/>
              <a:t>крестьян, вспоминали</a:t>
            </a:r>
            <a:r>
              <a:rPr lang="ru-RU" sz="2000" b="1" dirty="0"/>
              <a:t>, что нередко она играла на фортепьяно и пела, взяв на колени сына. "Когда я был трех лет, - вспоминал Лермонтов, - то была песня, от которой я плакал... Ее певала мне покойная мать". Нежность к матери и тоска по ней нашли отражение во многих произведениях поэта.</a:t>
            </a:r>
          </a:p>
        </p:txBody>
      </p:sp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5"/>
            <a:ext cx="314327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90" name="Group 22"/>
          <p:cNvGraphicFramePr>
            <a:graphicFrameLocks noGrp="1"/>
          </p:cNvGraphicFramePr>
          <p:nvPr/>
        </p:nvGraphicFramePr>
        <p:xfrm>
          <a:off x="900113" y="4786322"/>
          <a:ext cx="2592387" cy="1158240"/>
        </p:xfrm>
        <a:graphic>
          <a:graphicData uri="http://schemas.openxmlformats.org/drawingml/2006/table">
            <a:tbl>
              <a:tblPr/>
              <a:tblGrid>
                <a:gridCol w="2592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430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Мария Михайловна Лермонтова — мать поэта. </a:t>
                      </a: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Портрет работы неизвестного художника.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Масло.</a:t>
                      </a:r>
                      <a:r>
                        <a:rPr kumimoji="0" lang="ru-RU" sz="1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1810-е г.г.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152" name="Rectangle 17"/>
          <p:cNvSpPr>
            <a:spLocks noChangeArrowheads="1"/>
          </p:cNvSpPr>
          <p:nvPr/>
        </p:nvSpPr>
        <p:spPr bwMode="auto">
          <a:xfrm>
            <a:off x="1744663" y="3292475"/>
            <a:ext cx="184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900">
                <a:latin typeface="Arial" charset="0"/>
              </a:rPr>
              <a:t/>
            </a:r>
            <a:br>
              <a:rPr lang="ru-RU" sz="900">
                <a:latin typeface="Arial" charset="0"/>
              </a:rPr>
            </a:br>
            <a:endParaRPr lang="ru-RU">
              <a:latin typeface="Arial" charset="0"/>
            </a:endParaRPr>
          </a:p>
        </p:txBody>
      </p:sp>
      <p:pic>
        <p:nvPicPr>
          <p:cNvPr id="10" name="Picture 4" descr="DD0102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908050"/>
            <a:ext cx="8229600" cy="6492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Раннее творчество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3" y="2133600"/>
            <a:ext cx="4000527" cy="381635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	</a:t>
            </a:r>
            <a:r>
              <a:rPr lang="ru-RU" b="1" i="1" dirty="0" smtClean="0"/>
              <a:t>Не думая всерьез о </a:t>
            </a:r>
            <a:r>
              <a:rPr lang="ru-RU" b="1" i="1" dirty="0" err="1" smtClean="0"/>
              <a:t>литера-турном</a:t>
            </a:r>
            <a:r>
              <a:rPr lang="ru-RU" b="1" i="1" dirty="0" smtClean="0"/>
              <a:t> поприще, поэт </a:t>
            </a:r>
            <a:r>
              <a:rPr lang="ru-RU" b="1" i="1" dirty="0" err="1" smtClean="0"/>
              <a:t>ве-дет</a:t>
            </a:r>
            <a:r>
              <a:rPr lang="ru-RU" b="1" i="1" dirty="0" smtClean="0"/>
              <a:t> лирический дневник. Пережитые им увлечения становятся материалом для раннего творчества Лермонтова. Лирический дневник юноши – </a:t>
            </a:r>
            <a:r>
              <a:rPr lang="ru-RU" b="1" i="1" dirty="0" err="1" smtClean="0"/>
              <a:t>зарожде-ние</a:t>
            </a:r>
            <a:r>
              <a:rPr lang="ru-RU" b="1" i="1" dirty="0" smtClean="0"/>
              <a:t> чувства, которое сам поэт еще не решается назвать любовью.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	</a:t>
            </a:r>
            <a:endParaRPr lang="ru-RU" b="1" i="1" dirty="0"/>
          </a:p>
        </p:txBody>
      </p:sp>
      <p:pic>
        <p:nvPicPr>
          <p:cNvPr id="4" name="Рисунок 3" descr="лирический дневн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133600"/>
            <a:ext cx="3500462" cy="34559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2" descr="DD0102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D0102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6" descr="Лермонт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1341438"/>
            <a:ext cx="2786062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4214810" y="3500438"/>
            <a:ext cx="421484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dirty="0">
                <a:latin typeface="Times New Roman" pitchFamily="18" charset="0"/>
              </a:rPr>
              <a:t>Лермонтов, получив </a:t>
            </a:r>
            <a:r>
              <a:rPr lang="ru-RU" sz="2200" b="1" dirty="0" err="1" smtClean="0">
                <a:latin typeface="Times New Roman" pitchFamily="18" charset="0"/>
              </a:rPr>
              <a:t>прекрас-ное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домашнее образование, подготовился для поступления в Московский </a:t>
            </a:r>
            <a:r>
              <a:rPr lang="ru-RU" sz="2200" b="1" dirty="0" err="1" smtClean="0">
                <a:latin typeface="Times New Roman" pitchFamily="18" charset="0"/>
              </a:rPr>
              <a:t>университет-ский</a:t>
            </a:r>
            <a:r>
              <a:rPr lang="ru-RU" sz="2200" b="1" dirty="0" smtClean="0">
                <a:latin typeface="Times New Roman" pitchFamily="18" charset="0"/>
              </a:rPr>
              <a:t> </a:t>
            </a:r>
            <a:r>
              <a:rPr lang="ru-RU" sz="2200" b="1" dirty="0">
                <a:latin typeface="Times New Roman" pitchFamily="18" charset="0"/>
              </a:rPr>
              <a:t>пансион, куда был зачислен 1 сентября 1828 года в четвёртый класс.</a:t>
            </a:r>
          </a:p>
        </p:txBody>
      </p:sp>
      <p:pic>
        <p:nvPicPr>
          <p:cNvPr id="8197" name="Picture 8" descr="Московский университетский благород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765175"/>
            <a:ext cx="3317875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B4ECFC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858</Words>
  <Application>Microsoft Office PowerPoint</Application>
  <PresentationFormat>Экран (4:3)</PresentationFormat>
  <Paragraphs>47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Arial Black</vt:lpstr>
      <vt:lpstr>Calibri</vt:lpstr>
      <vt:lpstr>DS Coptic</vt:lpstr>
      <vt:lpstr>Times New Roman</vt:lpstr>
      <vt:lpstr>Тема Office</vt:lpstr>
      <vt:lpstr>Презентация PowerPoint</vt:lpstr>
      <vt:lpstr>Поэт поколения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Раннее творчество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Картины Лермонтова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Презентацию составила  Медведева Галина Анатольевна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Александр</cp:lastModifiedBy>
  <cp:revision>3</cp:revision>
  <dcterms:created xsi:type="dcterms:W3CDTF">2014-10-13T16:14:32Z</dcterms:created>
  <dcterms:modified xsi:type="dcterms:W3CDTF">2017-12-15T20:52:01Z</dcterms:modified>
</cp:coreProperties>
</file>