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1A9566-B690-40CF-940A-39236CA275CB}" type="datetimeFigureOut">
              <a:rPr lang="ru-RU" smtClean="0"/>
              <a:t>29.03.2015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097FBAC-67DD-462D-AF19-1FD7EAFEBED3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ЛИНЕЙНАЯ ФУНКЦИЯ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5791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Определение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/>
              <a:t>Линейная</a:t>
            </a:r>
            <a:r>
              <a:rPr lang="en-US" sz="1800" b="1" dirty="0"/>
              <a:t> функция </a:t>
            </a:r>
            <a:r>
              <a:rPr lang="en-US" sz="1800" dirty="0"/>
              <a:t>— ф</a:t>
            </a:r>
            <a:r>
              <a:rPr lang="ru-RU" sz="1800" dirty="0"/>
              <a:t>ункция</a:t>
            </a:r>
            <a:r>
              <a:rPr lang="ru-RU" sz="1800" dirty="0"/>
              <a:t> </a:t>
            </a:r>
            <a:r>
              <a:rPr lang="en-US" sz="1800" dirty="0"/>
              <a:t>вида y = </a:t>
            </a:r>
            <a:r>
              <a:rPr lang="en-US" sz="1800" dirty="0"/>
              <a:t>kx</a:t>
            </a:r>
            <a:r>
              <a:rPr lang="en-US" sz="1800" dirty="0"/>
              <a:t> + b (для функций одной переменной</a:t>
            </a:r>
            <a:r>
              <a:rPr lang="en-US" sz="1800" dirty="0" smtClean="0"/>
              <a:t>).</a:t>
            </a:r>
            <a:r>
              <a:rPr lang="ru-RU" sz="1800" dirty="0" smtClean="0"/>
              <a:t> где </a:t>
            </a:r>
            <a:r>
              <a:rPr lang="en-US" sz="1800" dirty="0" smtClean="0"/>
              <a:t>y-</a:t>
            </a:r>
            <a:r>
              <a:rPr lang="ru-RU" sz="1800" dirty="0" smtClean="0"/>
              <a:t>зависимая величина</a:t>
            </a:r>
            <a:r>
              <a:rPr lang="en-US" sz="1800" dirty="0" smtClean="0"/>
              <a:t>      </a:t>
            </a:r>
            <a:r>
              <a:rPr lang="ru-RU" sz="1800" dirty="0" smtClean="0"/>
              <a:t>       </a:t>
            </a:r>
            <a:r>
              <a:rPr lang="en-US" sz="1800" dirty="0" smtClean="0"/>
              <a:t> </a:t>
            </a:r>
          </a:p>
          <a:p>
            <a:pPr marL="36576" indent="0">
              <a:buNone/>
            </a:pPr>
            <a:r>
              <a:rPr lang="en-US" sz="1800" dirty="0" smtClean="0"/>
              <a:t>      x</a:t>
            </a:r>
            <a:r>
              <a:rPr lang="ru-RU" sz="1800" dirty="0" smtClean="0"/>
              <a:t>-</a:t>
            </a:r>
            <a:r>
              <a:rPr lang="ru-RU" sz="1800" dirty="0" smtClean="0"/>
              <a:t>независимая величина</a:t>
            </a:r>
            <a:r>
              <a:rPr lang="en-US" sz="1800" dirty="0" smtClean="0"/>
              <a:t>    k</a:t>
            </a:r>
            <a:r>
              <a:rPr lang="ru-RU" sz="1800" dirty="0" smtClean="0"/>
              <a:t> и</a:t>
            </a:r>
            <a:r>
              <a:rPr lang="en-US" sz="1800" dirty="0" smtClean="0"/>
              <a:t> b</a:t>
            </a:r>
            <a:r>
              <a:rPr lang="ru-RU" sz="1800" dirty="0" smtClean="0"/>
              <a:t>-некоторые числа</a:t>
            </a:r>
          </a:p>
          <a:p>
            <a:r>
              <a:rPr lang="ru-RU" sz="1800" dirty="0" smtClean="0"/>
              <a:t>графиком функции является прямая</a:t>
            </a:r>
          </a:p>
          <a:p>
            <a:endParaRPr lang="ru-RU" dirty="0"/>
          </a:p>
        </p:txBody>
      </p:sp>
      <p:pic>
        <p:nvPicPr>
          <p:cNvPr id="5122" name="Picture 2" descr="C:\Users\Сева\Pictures\Безымянный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30887"/>
            <a:ext cx="4163243" cy="338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585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Угловой коэффициент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925144"/>
          </a:xfrm>
        </p:spPr>
        <p:txBody>
          <a:bodyPr>
            <a:normAutofit/>
          </a:bodyPr>
          <a:lstStyle/>
          <a:p>
            <a:r>
              <a:rPr lang="en-US" sz="2000" dirty="0"/>
              <a:t>k-</a:t>
            </a:r>
            <a:r>
              <a:rPr lang="ru-RU" sz="2000" dirty="0"/>
              <a:t>угловой коэффициент </a:t>
            </a:r>
            <a:r>
              <a:rPr lang="en-US" sz="2000" dirty="0"/>
              <a:t>прямой</a:t>
            </a:r>
            <a:r>
              <a:rPr lang="ru-RU" sz="2000" dirty="0"/>
              <a:t>.Определяет угол между прямой и положительным направлением оси абсцисс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Является </a:t>
            </a:r>
            <a:r>
              <a:rPr lang="ru-RU" sz="2000" dirty="0"/>
              <a:t>отношением </a:t>
            </a:r>
            <a:r>
              <a:rPr lang="en-US" sz="2000" dirty="0"/>
              <a:t>AB</a:t>
            </a:r>
            <a:r>
              <a:rPr lang="ru-RU" sz="2000" dirty="0"/>
              <a:t> к </a:t>
            </a:r>
            <a:r>
              <a:rPr lang="en-US" sz="2000" dirty="0"/>
              <a:t>AC.</a:t>
            </a:r>
            <a:endParaRPr lang="ru-RU" sz="2000" dirty="0"/>
          </a:p>
        </p:txBody>
      </p:sp>
      <p:pic>
        <p:nvPicPr>
          <p:cNvPr id="1026" name="Picture 2" descr="C:\Users\Сева\Pictures\Безымянный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66939"/>
            <a:ext cx="4595291" cy="373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9948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Расположение графика функции</a:t>
            </a:r>
            <a:br>
              <a:rPr lang="ru-RU" sz="3200" dirty="0" smtClean="0"/>
            </a:br>
            <a:r>
              <a:rPr lang="ru-RU" sz="3200" dirty="0" smtClean="0"/>
              <a:t>при различных значениях </a:t>
            </a:r>
            <a:r>
              <a:rPr lang="en-US" sz="3200" dirty="0" smtClean="0"/>
              <a:t>k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822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При k&gt;0 </a:t>
            </a:r>
            <a:r>
              <a:rPr lang="ru-RU" sz="2000" dirty="0" smtClean="0"/>
              <a:t>,прямая</a:t>
            </a:r>
            <a:r>
              <a:rPr lang="en-US" sz="2000" dirty="0" smtClean="0"/>
              <a:t>ямая </a:t>
            </a:r>
            <a:r>
              <a:rPr lang="en-US" sz="2000" dirty="0"/>
              <a:t>образует острый угол с осью </a:t>
            </a:r>
            <a:r>
              <a:rPr lang="ru-RU" sz="2000" dirty="0"/>
              <a:t>абсцисс</a:t>
            </a:r>
            <a:r>
              <a:rPr lang="en-US" sz="2000" dirty="0"/>
              <a:t>. 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При k&lt;0 </a:t>
            </a:r>
            <a:r>
              <a:rPr lang="ru-RU" sz="2000" dirty="0" smtClean="0"/>
              <a:t>,п</a:t>
            </a:r>
            <a:r>
              <a:rPr lang="en-US" sz="2000" dirty="0" smtClean="0"/>
              <a:t>рямая </a:t>
            </a:r>
            <a:r>
              <a:rPr lang="en-US" sz="2000" dirty="0"/>
              <a:t>образует тупой угол с осью </a:t>
            </a:r>
            <a:r>
              <a:rPr lang="ru-RU" sz="2000" dirty="0"/>
              <a:t>абсцисс</a:t>
            </a:r>
            <a:r>
              <a:rPr lang="en-US" sz="2000" dirty="0"/>
              <a:t>. </a:t>
            </a:r>
            <a:r>
              <a:rPr lang="ru-RU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При k=0 </a:t>
            </a:r>
            <a:r>
              <a:rPr lang="ru-RU" sz="2000" dirty="0" smtClean="0"/>
              <a:t>,п</a:t>
            </a:r>
            <a:r>
              <a:rPr lang="en-US" sz="2000" dirty="0" smtClean="0"/>
              <a:t>рямая </a:t>
            </a:r>
            <a:r>
              <a:rPr lang="en-US" sz="2000" dirty="0"/>
              <a:t>параллельна оси </a:t>
            </a:r>
            <a:r>
              <a:rPr lang="ru-RU" sz="2000" dirty="0"/>
              <a:t>абсцисс</a:t>
            </a:r>
            <a:r>
              <a:rPr lang="en-US" sz="2000" dirty="0"/>
              <a:t>.</a:t>
            </a:r>
            <a:endParaRPr lang="ru-RU" sz="2000" dirty="0"/>
          </a:p>
          <a:p>
            <a:pPr marL="0" indent="0">
              <a:buNone/>
            </a:pPr>
            <a:r>
              <a:rPr lang="en-US" sz="2000" dirty="0"/>
              <a:t> </a:t>
            </a:r>
            <a:endParaRPr lang="ru-RU" sz="2000" dirty="0"/>
          </a:p>
          <a:p>
            <a:endParaRPr lang="ru-RU" dirty="0"/>
          </a:p>
        </p:txBody>
      </p:sp>
      <p:pic>
        <p:nvPicPr>
          <p:cNvPr id="2050" name="Picture 2" descr="C:\Users\Сева\Pictures\Безымянный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65" y="2996952"/>
            <a:ext cx="3384376" cy="274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ва\Pictures\Безымянный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44" y="2996952"/>
            <a:ext cx="3768357" cy="2774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ева\Pictures\Безымянный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69" y="2924943"/>
            <a:ext cx="3827032" cy="306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657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ru-RU" dirty="0" smtClean="0"/>
              <a:t> и</a:t>
            </a:r>
            <a:r>
              <a:rPr lang="en-US" dirty="0" smtClean="0"/>
              <a:t> </a:t>
            </a:r>
            <a:r>
              <a:rPr lang="ru-RU" dirty="0" smtClean="0"/>
              <a:t>график функции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b </a:t>
            </a:r>
            <a:r>
              <a:rPr lang="ru-RU" sz="2000" dirty="0"/>
              <a:t>определяет расположение точки пересечения графика функции с осью ординат по отношению к началу координат</a:t>
            </a:r>
          </a:p>
          <a:p>
            <a:endParaRPr lang="ru-RU" dirty="0"/>
          </a:p>
        </p:txBody>
      </p:sp>
      <p:pic>
        <p:nvPicPr>
          <p:cNvPr id="3074" name="Picture 2" descr="C:\Users\Сева\Pictures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4595291" cy="3733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470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Прямо пропорциональная зависимость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при </a:t>
            </a:r>
            <a:r>
              <a:rPr lang="en-US" sz="2000" dirty="0"/>
              <a:t>b=0 </a:t>
            </a:r>
            <a:r>
              <a:rPr lang="ru-RU" sz="2000" dirty="0"/>
              <a:t>функция принемает вид прямо пропорциональной </a:t>
            </a:r>
            <a:r>
              <a:rPr lang="ru-RU" sz="2000" dirty="0" smtClean="0"/>
              <a:t>зависимости , которая задаётся формулой </a:t>
            </a:r>
            <a:r>
              <a:rPr lang="en-US" sz="2000" dirty="0" smtClean="0"/>
              <a:t>y=</a:t>
            </a:r>
            <a:r>
              <a:rPr lang="en-US" sz="2000" dirty="0" err="1" smtClean="0"/>
              <a:t>kx</a:t>
            </a:r>
            <a:r>
              <a:rPr lang="ru-RU" sz="2000" dirty="0" smtClean="0"/>
              <a:t>.Её график проходит через точку (0</a:t>
            </a:r>
            <a:r>
              <a:rPr lang="en-US" sz="2000" dirty="0" smtClean="0"/>
              <a:t>;</a:t>
            </a:r>
            <a:r>
              <a:rPr lang="ru-RU" sz="2000" dirty="0" smtClean="0"/>
              <a:t>0) </a:t>
            </a:r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4098" name="Picture 2" descr="C:\Users\Сева\Pictures\Безымянный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4011900" cy="325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027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Примеры использования в физике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S=</a:t>
            </a:r>
            <a:r>
              <a:rPr lang="en-US" sz="2000" dirty="0" err="1" smtClean="0"/>
              <a:t>vt</a:t>
            </a:r>
            <a:r>
              <a:rPr lang="en-US" sz="2000" dirty="0" smtClean="0"/>
              <a:t> – </a:t>
            </a:r>
            <a:r>
              <a:rPr lang="ru-RU" sz="2000" dirty="0" smtClean="0"/>
              <a:t>равномерное движение</a:t>
            </a:r>
          </a:p>
          <a:p>
            <a:r>
              <a:rPr lang="en-US" sz="2000" dirty="0" smtClean="0"/>
              <a:t>F=</a:t>
            </a:r>
            <a:r>
              <a:rPr lang="en-US" sz="2000" dirty="0" err="1" smtClean="0"/>
              <a:t>k|x</a:t>
            </a:r>
            <a:r>
              <a:rPr lang="en-US" sz="2000" dirty="0"/>
              <a:t>| - </a:t>
            </a:r>
            <a:r>
              <a:rPr lang="ru-RU" sz="2000" dirty="0"/>
              <a:t>сила упругости</a:t>
            </a:r>
          </a:p>
          <a:p>
            <a:r>
              <a:rPr lang="en-US" sz="2000" dirty="0"/>
              <a:t>F=</a:t>
            </a:r>
            <a:r>
              <a:rPr lang="ru-RU" sz="2000" dirty="0"/>
              <a:t>м</a:t>
            </a:r>
            <a:r>
              <a:rPr lang="en-US" sz="2000" dirty="0"/>
              <a:t>P  - </a:t>
            </a:r>
            <a:r>
              <a:rPr lang="ru-RU" sz="2000" dirty="0"/>
              <a:t>сила трения</a:t>
            </a:r>
          </a:p>
          <a:p>
            <a:r>
              <a:rPr lang="en-US" sz="2000" dirty="0"/>
              <a:t>F=ma - </a:t>
            </a:r>
            <a:r>
              <a:rPr lang="ru-RU" sz="2000" dirty="0"/>
              <a:t>сила действующая на тело</a:t>
            </a:r>
          </a:p>
          <a:p>
            <a:r>
              <a:rPr lang="ru-RU" sz="2000" dirty="0"/>
              <a:t>также с понятием линейной функции связаны понятия дифференциала и производной а с ними скорость и ускорение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906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6882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185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ЛИНЕЙНАЯ ФУНКЦИЯ</vt:lpstr>
      <vt:lpstr>Определение</vt:lpstr>
      <vt:lpstr>Угловой коэффициент</vt:lpstr>
      <vt:lpstr>Расположение графика функции при различных значениях k</vt:lpstr>
      <vt:lpstr>b и график функции</vt:lpstr>
      <vt:lpstr>Прямо пропорциональная зависимость</vt:lpstr>
      <vt:lpstr>Примеры использования в физике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Сева</dc:creator>
  <cp:lastModifiedBy>Сева</cp:lastModifiedBy>
  <cp:revision>8</cp:revision>
  <dcterms:created xsi:type="dcterms:W3CDTF">2015-03-29T11:54:17Z</dcterms:created>
  <dcterms:modified xsi:type="dcterms:W3CDTF">2015-03-29T13:28:42Z</dcterms:modified>
</cp:coreProperties>
</file>