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384FA-A349-445E-8AAD-21720D587AEA}" type="datetimeFigureOut">
              <a:rPr lang="ru-RU" smtClean="0"/>
              <a:t>16.12.2017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DBF3C-3854-4BFD-973A-F98AB121F46A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736"/>
            <a:ext cx="8215370" cy="3500462"/>
          </a:xfrm>
        </p:spPr>
        <p:txBody>
          <a:bodyPr>
            <a:normAutofit/>
          </a:bodyPr>
          <a:lstStyle/>
          <a:p>
            <a:r>
              <a:rPr lang="ru-RU" i="1" dirty="0">
                <a:latin typeface="Georgia" pitchFamily="18" charset="0"/>
              </a:rPr>
              <a:t>Новогодняя </a:t>
            </a:r>
            <a:r>
              <a:rPr lang="ru-RU" i="1" dirty="0" smtClean="0">
                <a:latin typeface="Georgia" pitchFamily="18" charset="0"/>
              </a:rPr>
              <a:t>презентация Новый </a:t>
            </a:r>
            <a:r>
              <a:rPr lang="ru-RU" i="1" dirty="0">
                <a:latin typeface="Georgia" pitchFamily="18" charset="0"/>
              </a:rPr>
              <a:t>год, Рождес</a:t>
            </a:r>
            <a:r>
              <a:rPr lang="ru-RU" dirty="0"/>
              <a:t>тво, </a:t>
            </a:r>
            <a:r>
              <a:rPr lang="ru-RU" i="1" dirty="0">
                <a:latin typeface="Georgia" pitchFamily="18" charset="0"/>
              </a:rPr>
              <a:t>Старый Новый год.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i="1" dirty="0">
                <a:latin typeface="Georgia" pitchFamily="18" charset="0"/>
              </a:rPr>
              <a:t>Почему же так почитаем христианами праздник </a:t>
            </a:r>
            <a:r>
              <a:rPr lang="ru-RU" sz="3200" i="1" dirty="0" smtClean="0">
                <a:latin typeface="Georgia" pitchFamily="18" charset="0"/>
              </a:rPr>
              <a:t>Рождества? </a:t>
            </a:r>
            <a:br>
              <a:rPr lang="ru-RU" sz="3200" i="1" dirty="0" smtClean="0">
                <a:latin typeface="Georgia" pitchFamily="18" charset="0"/>
              </a:rPr>
            </a:br>
            <a:r>
              <a:rPr lang="ru-RU" sz="3200" i="1" dirty="0" smtClean="0">
                <a:latin typeface="Georgia" pitchFamily="18" charset="0"/>
              </a:rPr>
              <a:t>В </a:t>
            </a:r>
            <a:r>
              <a:rPr lang="ru-RU" sz="3200" i="1" dirty="0">
                <a:latin typeface="Georgia" pitchFamily="18" charset="0"/>
              </a:rPr>
              <a:t>эту ночь в небе зажглась новая звезда, возвестившая миру о приходе Спасителя рода человеческого – Иисуса Христа. На Руси накануне Рождества в домах украшали ёлки – символ вечной обновляющей жизни. Наверх вешали звезду из бумаги или дерева. Она изображала евангельскую звезду , которая показала волхвам путь к родившемуся Иисусу.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Georgia" pitchFamily="18" charset="0"/>
              </a:rPr>
              <a:t/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Б.Пастернак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Стояли </a:t>
            </a:r>
            <a:r>
              <a:rPr lang="ru-RU" i="1" dirty="0">
                <a:latin typeface="Georgia" pitchFamily="18" charset="0"/>
              </a:rPr>
              <a:t>в тени, словно в сумерках хлева, Шептались, едва подбирая слова. Вдруг кто –то в потемках , немного налево От яслей рукой отодвинул волхва, И тот оглянулся: с порога на деву, Как гостья, смотрела звезда Рождества.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2743192" cy="32432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0"/>
            <a:ext cx="4429124" cy="68580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i="1" dirty="0">
                <a:latin typeface="Georgia" pitchFamily="18" charset="0"/>
              </a:rPr>
              <a:t>Празднование Рождества на </a:t>
            </a:r>
            <a:r>
              <a:rPr lang="ru-RU" i="1" dirty="0" smtClean="0">
                <a:latin typeface="Georgia" pitchFamily="18" charset="0"/>
              </a:rPr>
              <a:t>Руси.</a:t>
            </a:r>
          </a:p>
          <a:p>
            <a:r>
              <a:rPr lang="ru-RU" i="1" dirty="0" smtClean="0">
                <a:latin typeface="Georgia" pitchFamily="18" charset="0"/>
              </a:rPr>
              <a:t>На </a:t>
            </a:r>
            <a:r>
              <a:rPr lang="ru-RU" i="1" dirty="0">
                <a:latin typeface="Georgia" pitchFamily="18" charset="0"/>
              </a:rPr>
              <a:t>Руси народ праздновал Рождество торжественно. В первый день после богослужения молодежь, взрослые и даже пожилые люди ходили «славить Христа».Детвора разучивала песнопения, вроде такого: «Волхвов привечайте, святое встречайте, пришло Рождество, начинаем торжество! С нами звезда идет, молитву поёт.»</a:t>
            </a:r>
          </a:p>
        </p:txBody>
      </p:sp>
      <p:pic>
        <p:nvPicPr>
          <p:cNvPr id="4098" name="Picture 2" descr="C:\Users\1\Downloads\18322_novyj-god_rozhdestvo_santa-klaus_podarki_1280x1024_(www.GetBg.net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12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5929354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Georgia" pitchFamily="18" charset="0"/>
              </a:rPr>
              <a:t>Христианская </a:t>
            </a:r>
            <a:r>
              <a:rPr lang="ru-RU" sz="2800" i="1" dirty="0" smtClean="0">
                <a:latin typeface="Georgia" pitchFamily="18" charset="0"/>
              </a:rPr>
              <a:t>традиция.</a:t>
            </a:r>
            <a:br>
              <a:rPr lang="ru-RU" sz="2800" i="1" dirty="0" smtClean="0">
                <a:latin typeface="Georgia" pitchFamily="18" charset="0"/>
              </a:rPr>
            </a:br>
            <a:r>
              <a:rPr lang="ru-RU" sz="2800" i="1" dirty="0" smtClean="0">
                <a:latin typeface="Georgia" pitchFamily="18" charset="0"/>
              </a:rPr>
              <a:t>Рождеству </a:t>
            </a:r>
            <a:r>
              <a:rPr lang="ru-RU" sz="2800" i="1" dirty="0">
                <a:latin typeface="Georgia" pitchFamily="18" charset="0"/>
              </a:rPr>
              <a:t>предшествовал длительный (40- </a:t>
            </a:r>
            <a:r>
              <a:rPr lang="ru-RU" sz="2800" i="1" dirty="0" err="1">
                <a:latin typeface="Georgia" pitchFamily="18" charset="0"/>
              </a:rPr>
              <a:t>дневный</a:t>
            </a:r>
            <a:r>
              <a:rPr lang="ru-RU" sz="2800" i="1" dirty="0">
                <a:latin typeface="Georgia" pitchFamily="18" charset="0"/>
              </a:rPr>
              <a:t> ) пост, во время которого еда ограничивалась. В день накануне Рождества не ели ничего до появления первой звезды. В старину после её восхода семья собиралась на молитву перед образами. Затем старший в доме вносил охапку соломы. Её расстилали на столе, покрыв скатертью. Вечером ели только овощи и «кутью»(кашу). Тем желаннее были лакомства, которые хозяйки стряпали к началу празднества.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66"/>
            <a:ext cx="8358246" cy="6000792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Рождественские </a:t>
            </a:r>
            <a:r>
              <a:rPr lang="ru-RU" i="1" dirty="0" err="1" smtClean="0">
                <a:latin typeface="Georgia" pitchFamily="18" charset="0"/>
              </a:rPr>
              <a:t>лакомстваВ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северо</a:t>
            </a:r>
            <a:r>
              <a:rPr lang="ru-RU" i="1" dirty="0" smtClean="0">
                <a:latin typeface="Georgia" pitchFamily="18" charset="0"/>
              </a:rPr>
              <a:t> – русских губерниях делали особое печенье «</a:t>
            </a:r>
            <a:r>
              <a:rPr lang="ru-RU" i="1" dirty="0" err="1" smtClean="0">
                <a:latin typeface="Georgia" pitchFamily="18" charset="0"/>
              </a:rPr>
              <a:t>козульки</a:t>
            </a:r>
            <a:r>
              <a:rPr lang="ru-RU" i="1" dirty="0" smtClean="0">
                <a:latin typeface="Georgia" pitchFamily="18" charset="0"/>
              </a:rPr>
              <a:t>» в виде фигурок </a:t>
            </a:r>
            <a:r>
              <a:rPr lang="ru-RU" i="1" dirty="0" err="1" smtClean="0">
                <a:latin typeface="Georgia" pitchFamily="18" charset="0"/>
              </a:rPr>
              <a:t>животных.Их</a:t>
            </a:r>
            <a:r>
              <a:rPr lang="ru-RU" i="1" dirty="0" smtClean="0">
                <a:latin typeface="Georgia" pitchFamily="18" charset="0"/>
              </a:rPr>
              <a:t> делали детям или выставляли в оконцах. В Нижегородской губернии выпечку из фигурок называли «</a:t>
            </a:r>
            <a:r>
              <a:rPr lang="ru-RU" i="1" dirty="0" err="1" smtClean="0">
                <a:latin typeface="Georgia" pitchFamily="18" charset="0"/>
              </a:rPr>
              <a:t>колядушки</a:t>
            </a:r>
            <a:r>
              <a:rPr lang="ru-RU" i="1" dirty="0" smtClean="0">
                <a:latin typeface="Georgia" pitchFamily="18" charset="0"/>
              </a:rPr>
              <a:t>», в Рязанской – «</a:t>
            </a:r>
            <a:r>
              <a:rPr lang="ru-RU" i="1" dirty="0" err="1" smtClean="0">
                <a:latin typeface="Georgia" pitchFamily="18" charset="0"/>
              </a:rPr>
              <a:t>овсеньки</a:t>
            </a:r>
            <a:r>
              <a:rPr lang="ru-RU" i="1" dirty="0" smtClean="0">
                <a:latin typeface="Georgia" pitchFamily="18" charset="0"/>
              </a:rPr>
              <a:t>». В Сибири лепили «</a:t>
            </a:r>
            <a:r>
              <a:rPr lang="ru-RU" i="1" dirty="0" err="1" smtClean="0">
                <a:latin typeface="Georgia" pitchFamily="18" charset="0"/>
              </a:rPr>
              <a:t>сырчики</a:t>
            </a:r>
            <a:r>
              <a:rPr lang="ru-RU" i="1" dirty="0" smtClean="0">
                <a:latin typeface="Georgia" pitchFamily="18" charset="0"/>
              </a:rPr>
              <a:t>» — замороженные колобки из творога. Такие лакомства укладывали в мешки поздравлявших. Одаривали не только </a:t>
            </a:r>
            <a:r>
              <a:rPr lang="ru-RU" i="1" dirty="0" err="1" smtClean="0">
                <a:latin typeface="Georgia" pitchFamily="18" charset="0"/>
              </a:rPr>
              <a:t>славельщиков</a:t>
            </a:r>
            <a:r>
              <a:rPr lang="ru-RU" i="1" dirty="0" smtClean="0">
                <a:latin typeface="Georgia" pitchFamily="18" charset="0"/>
              </a:rPr>
              <a:t>, сладостями делились с бедняками, больными.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358246" cy="5715039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Georgia" pitchFamily="18" charset="0"/>
              </a:rPr>
              <a:t>Святочные </a:t>
            </a:r>
            <a:r>
              <a:rPr lang="ru-RU" sz="2400" i="1" dirty="0" smtClean="0">
                <a:latin typeface="Georgia" pitchFamily="18" charset="0"/>
              </a:rPr>
              <a:t>гуляния.</a:t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>Прихожане </a:t>
            </a:r>
            <a:r>
              <a:rPr lang="ru-RU" sz="2400" i="1" dirty="0">
                <a:latin typeface="Georgia" pitchFamily="18" charset="0"/>
              </a:rPr>
              <a:t>приглашали знакомых и родственников на святочные гуляния. И стар, и млад славил рождение Христа на улицах и перекрестках. Дети ходили по домам с раскрашенной бумажной рождественской звездой и вертепом – ящиком в виде пещеры, где родился Иисус. Этот обычай появился в 16 – 17 вв. в Малороссии. Дети пели о рождении спасителя мира, добавляя от себя песни – колядки. Взрослые одаривали маленьких христославов деньгами и пирогами.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429684" cy="5857915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Georgia" pitchFamily="18" charset="0"/>
              </a:rPr>
              <a:t>Святочные </a:t>
            </a:r>
            <a:r>
              <a:rPr lang="ru-RU" sz="2800" i="1" dirty="0" smtClean="0">
                <a:latin typeface="Georgia" pitchFamily="18" charset="0"/>
              </a:rPr>
              <a:t>гуляния.</a:t>
            </a:r>
            <a:br>
              <a:rPr lang="ru-RU" sz="2800" i="1" dirty="0" smtClean="0">
                <a:latin typeface="Georgia" pitchFamily="18" charset="0"/>
              </a:rPr>
            </a:br>
            <a:r>
              <a:rPr lang="ru-RU" sz="2800" i="1" dirty="0" smtClean="0">
                <a:latin typeface="Georgia" pitchFamily="18" charset="0"/>
              </a:rPr>
              <a:t>На </a:t>
            </a:r>
            <a:r>
              <a:rPr lang="ru-RU" sz="2800" i="1" dirty="0">
                <a:latin typeface="Georgia" pitchFamily="18" charset="0"/>
              </a:rPr>
              <a:t>улицах толпы ряженых плясали и пели песни «игривого содержания».Их щедро одаривали сладостями, а те в благодарность желали всем здоровья и благополучия. Дети качались на качелях и катались на досках – обычная праздничная забава. Особенно веселили народ скоморохи – песенники, музыканты, плясуны и кукольники.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4100514" cy="6357981"/>
          </a:xfrm>
        </p:spPr>
        <p:txBody>
          <a:bodyPr>
            <a:normAutofit/>
          </a:bodyPr>
          <a:lstStyle/>
          <a:p>
            <a:r>
              <a:rPr lang="ru-RU" sz="2700" dirty="0">
                <a:latin typeface="Georgia" pitchFamily="18" charset="0"/>
              </a:rPr>
              <a:t>После новогодней </a:t>
            </a:r>
            <a:r>
              <a:rPr lang="ru-RU" sz="2700" dirty="0" smtClean="0">
                <a:latin typeface="Georgia" pitchFamily="18" charset="0"/>
              </a:rPr>
              <a:t>ночи.</a:t>
            </a:r>
            <a:br>
              <a:rPr lang="ru-RU" sz="2700" dirty="0" smtClean="0">
                <a:latin typeface="Georgia" pitchFamily="18" charset="0"/>
              </a:rPr>
            </a:br>
            <a:r>
              <a:rPr lang="ru-RU" sz="2700" dirty="0" smtClean="0">
                <a:latin typeface="Georgia" pitchFamily="18" charset="0"/>
              </a:rPr>
              <a:t>Обычно </a:t>
            </a:r>
            <a:r>
              <a:rPr lang="ru-RU" sz="2700" dirty="0">
                <a:latin typeface="Georgia" pitchFamily="18" charset="0"/>
              </a:rPr>
              <a:t>в первый день после рождественской ночи , едва только родители просыпались, к ним шли молодые с просьбами, детишки ждали новогодних </a:t>
            </a:r>
            <a:r>
              <a:rPr lang="ru-RU" i="1" dirty="0">
                <a:latin typeface="Georgia" pitchFamily="18" charset="0"/>
              </a:rPr>
              <a:t>подарков.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285728"/>
            <a:ext cx="3929090" cy="63579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\Downloads\688a8e4928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85728"/>
            <a:ext cx="4429124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5143535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Georgia" pitchFamily="18" charset="0"/>
              </a:rPr>
              <a:t>Святочные дни«Святки, то есть святые дни – 12 дней от Рождества до Крещения. Они называются и святыми вечерами, может быть в воспоминание событий Рождества и Крещения Спасителя, свершившихся в ночное время . Святить 12 дней после праздника Рождества Христова церковь начала с древних времен…Между тем святость этих дней и вечеров во многих местах нарушалась гаданиями и другими суеверными обычаями, уцелевшими от языческих празднеств того же времени года, » — так популярно объясняет энциклопедический словарь Брокгауза и </a:t>
            </a:r>
            <a:r>
              <a:rPr lang="ru-RU" sz="2400" i="1" dirty="0" err="1">
                <a:latin typeface="Georgia" pitchFamily="18" charset="0"/>
              </a:rPr>
              <a:t>Ефрона</a:t>
            </a:r>
            <a:r>
              <a:rPr lang="ru-RU" sz="2400" i="1" dirty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072494" cy="6286544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Georgia" pitchFamily="18" charset="0"/>
              </a:rPr>
              <a:t>Святки</a:t>
            </a:r>
          </a:p>
          <a:p>
            <a:r>
              <a:rPr lang="ru-RU" sz="2800" i="1" dirty="0" smtClean="0">
                <a:latin typeface="Georgia" pitchFamily="18" charset="0"/>
              </a:rPr>
              <a:t>Святки </a:t>
            </a:r>
            <a:r>
              <a:rPr lang="ru-RU" sz="2800" i="1" dirty="0">
                <a:latin typeface="Georgia" pitchFamily="18" charset="0"/>
              </a:rPr>
              <a:t>начали праздновать аж за 3 тыс. лет до н.э. древние шумеры, халдеи и ассирийцы. Первые 12 дней в начале года сопровождались шумными карнавалами и мистериями. А ночи на 8 и 11 день посвящали гаданиям. У славян такие мистерии получили название – колядок. Обрядность этих дней – игровая, но когда – то носила магический характер, направленный на то, чтобы рос хлеб и плодился скот, чтобы в доме был достаток, а в семье – счастье. Гадания были привилегией </a:t>
            </a:r>
            <a:r>
              <a:rPr lang="ru-RU" i="1" dirty="0">
                <a:latin typeface="Georgia" pitchFamily="18" charset="0"/>
              </a:rPr>
              <a:t>женщин.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314723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Georgia" pitchFamily="18" charset="0"/>
              </a:rPr>
              <a:t>Кто же не любит праздников? Особенно новогодних</a:t>
            </a:r>
            <a:r>
              <a:rPr lang="ru-RU" sz="2800" i="1" dirty="0" smtClean="0">
                <a:latin typeface="Georgia" pitchFamily="18" charset="0"/>
              </a:rPr>
              <a:t>!</a:t>
            </a:r>
            <a:br>
              <a:rPr lang="ru-RU" sz="2800" i="1" dirty="0" smtClean="0">
                <a:latin typeface="Georgia" pitchFamily="18" charset="0"/>
              </a:rPr>
            </a:br>
            <a:r>
              <a:rPr lang="ru-RU" sz="2800" i="1" dirty="0" smtClean="0">
                <a:latin typeface="Georgia" pitchFamily="18" charset="0"/>
              </a:rPr>
              <a:t>Мы </a:t>
            </a:r>
            <a:r>
              <a:rPr lang="ru-RU" sz="2800" i="1" dirty="0">
                <a:latin typeface="Georgia" pitchFamily="18" charset="0"/>
              </a:rPr>
              <a:t>помним чарующий миг, когда гаснет свет и зажигаются ёлочные огни, — и привычный мир преображается в волшебную сказку, где вот- вот произойдут чудеса и мы окажемся в сказочной стране гномов, волшебников, драконов и воздушных замков.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5431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ownloads\New_Year_wallpapers_happy_new_year__santa_claus_05126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28"/>
            <a:ext cx="9144000" cy="3000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4714907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Georgia" pitchFamily="18" charset="0"/>
              </a:rPr>
              <a:t>Перед </a:t>
            </a:r>
            <a:r>
              <a:rPr lang="ru-RU" sz="2800" i="1" dirty="0" smtClean="0">
                <a:latin typeface="Georgia" pitchFamily="18" charset="0"/>
              </a:rPr>
              <a:t>Крещением.</a:t>
            </a:r>
            <a:br>
              <a:rPr lang="ru-RU" sz="2800" i="1" dirty="0" smtClean="0">
                <a:latin typeface="Georgia" pitchFamily="18" charset="0"/>
              </a:rPr>
            </a:br>
            <a:r>
              <a:rPr lang="ru-RU" sz="2800" i="1" dirty="0" smtClean="0">
                <a:latin typeface="Georgia" pitchFamily="18" charset="0"/>
              </a:rPr>
              <a:t>Перед </a:t>
            </a:r>
            <a:r>
              <a:rPr lang="ru-RU" sz="2800" i="1" dirty="0">
                <a:latin typeface="Georgia" pitchFamily="18" charset="0"/>
              </a:rPr>
              <a:t>Крещением( 19 января) собирали снег за околицей. Подмешивали его в корм скоту, давали птице да и для людей запасались талой водой, так как она была целебной. В крещенский сочельник пожилые люди не ели до звезды или до святой </a:t>
            </a:r>
            <a:r>
              <a:rPr lang="ru-RU" sz="2800" i="1" dirty="0" err="1">
                <a:latin typeface="Georgia" pitchFamily="18" charset="0"/>
              </a:rPr>
              <a:t>воды.В</a:t>
            </a:r>
            <a:r>
              <a:rPr lang="ru-RU" sz="2800" i="1" dirty="0">
                <a:latin typeface="Georgia" pitchFamily="18" charset="0"/>
              </a:rPr>
              <a:t> праздничный день обязательно старались участвовать в крестном ходе и Иордани – заранее приготовленной проруби в реке.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3100" i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857232"/>
            <a:ext cx="8072494" cy="4781568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>
                <a:latin typeface="Georgia" pitchFamily="18" charset="0"/>
              </a:rPr>
              <a:t>В Крещение</a:t>
            </a:r>
          </a:p>
          <a:p>
            <a:r>
              <a:rPr lang="ru-RU" i="1" dirty="0" smtClean="0">
                <a:latin typeface="Georgia" pitchFamily="18" charset="0"/>
              </a:rPr>
              <a:t>Люди шли на водосвятие с бутылками, горшками, кувшинами. Священник под звон колоколов и пение: «Спаси, Господи, люди твоя…» — опускал в реку крест. После этого в течение 12 дней вода считалась чистой, святой, в ней не полагалось стирать бельё. Грехи же и хвори крещенская вода смывала хорошо, а поэтому находились желающие окунуться в холодную воду. Святую воду хранили целый год. Днем Крещения оканчивались святочные празднества, уходил в прошлое старый год, начинались дела и заботы нового.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400" i="1" dirty="0">
                <a:latin typeface="Georgia" pitchFamily="18" charset="0"/>
              </a:rPr>
              <a:t>Старый Новый </a:t>
            </a:r>
            <a:r>
              <a:rPr lang="ru-RU" sz="2400" i="1" dirty="0" smtClean="0">
                <a:latin typeface="Georgia" pitchFamily="18" charset="0"/>
              </a:rPr>
              <a:t>год.</a:t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>В </a:t>
            </a:r>
            <a:r>
              <a:rPr lang="ru-RU" sz="2400" i="1" dirty="0">
                <a:latin typeface="Georgia" pitchFamily="18" charset="0"/>
              </a:rPr>
              <a:t>1918 году правительство ввело новый Григорианский календарь, но церковь продолжала жить по старому календарю. Все церковные праздники остались на прежнем месте, и Рождество, отмечаемое всеми христианами, в том числе и православными, 25 декабря, из – за расхождения календарей переместилось на 7 января. По привычке и Новый год продолжали праздновать по старому стилю, то есть 14 января, в то же время не забывая отмечать его и по новому. Так появился Старый Новый год.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28670"/>
            <a:ext cx="8358246" cy="4429156"/>
          </a:xfrm>
        </p:spPr>
        <p:txBody>
          <a:bodyPr>
            <a:normAutofit/>
          </a:bodyPr>
          <a:lstStyle/>
          <a:p>
            <a:r>
              <a:rPr lang="ru-RU" i="1" dirty="0" smtClean="0">
                <a:latin typeface="Georgia" pitchFamily="18" charset="0"/>
              </a:rPr>
              <a:t>Пусть Новый год , что на пороге, Войдет в Ваш дом, как добрый друг! Пусть позабудут к Вам дорогу Печаль, невзгоды и недуг! Пусть придут в году грядущем И удача, и успех! Пусть он будет самым лучшим, Самым радостным для всех!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858280" cy="6429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>
                <a:latin typeface="Georgia" pitchFamily="18" charset="0"/>
              </a:rPr>
              <a:t>Спасибо за внимание!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\Downloads\new-year-wallpapers-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latin typeface="Georgia" pitchFamily="18" charset="0"/>
              </a:rPr>
              <a:t>Но мы вырастаем и задаём себе вопрос: почему в России можно отмечать Новый год…три раза</a:t>
            </a:r>
            <a:r>
              <a:rPr lang="ru-RU" i="1" dirty="0" smtClean="0">
                <a:latin typeface="Georgia" pitchFamily="18" charset="0"/>
              </a:rPr>
              <a:t>? Назовите </a:t>
            </a:r>
            <a:r>
              <a:rPr lang="ru-RU" i="1" dirty="0">
                <a:latin typeface="Georgia" pitchFamily="18" charset="0"/>
              </a:rPr>
              <a:t>эти три Новых года: Новый год – 1 января; Рождество- 7 января; Старый Новый год- 14 января.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142876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Georgia" pitchFamily="18" charset="0"/>
              </a:rPr>
              <a:t>Возникновение </a:t>
            </a:r>
            <a:r>
              <a:rPr lang="ru-RU" i="1" dirty="0" smtClean="0">
                <a:latin typeface="Georgia" pitchFamily="18" charset="0"/>
              </a:rPr>
              <a:t>праздников. Что </a:t>
            </a:r>
            <a:r>
              <a:rPr lang="ru-RU" i="1" dirty="0">
                <a:latin typeface="Georgia" pitchFamily="18" charset="0"/>
              </a:rPr>
              <a:t>вы знаете о возникновении этих праздников? Когда и в связи с чем они возникли? Как отмечаются на Руси?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\Downloads\1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9144000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>
                <a:latin typeface="Georgia" pitchFamily="18" charset="0"/>
              </a:rPr>
              <a:t>Новый </a:t>
            </a:r>
            <a:r>
              <a:rPr lang="ru-RU" i="1" dirty="0" smtClean="0">
                <a:latin typeface="Georgia" pitchFamily="18" charset="0"/>
              </a:rPr>
              <a:t>год.</a:t>
            </a:r>
            <a:br>
              <a:rPr lang="ru-RU" i="1" dirty="0" smtClean="0">
                <a:latin typeface="Georgia" pitchFamily="18" charset="0"/>
              </a:rPr>
            </a:br>
            <a:r>
              <a:rPr lang="ru-RU" i="1" dirty="0" smtClean="0">
                <a:latin typeface="Georgia" pitchFamily="18" charset="0"/>
              </a:rPr>
              <a:t>В </a:t>
            </a:r>
            <a:r>
              <a:rPr lang="ru-RU" i="1" dirty="0">
                <a:latin typeface="Georgia" pitchFamily="18" charset="0"/>
              </a:rPr>
              <a:t>старину на Руси праздновали языческий Новый год 1 марта и только в 15 веке постепенно перешли к празднованию Нового года в соответствии с церковной традицией.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8572560" cy="157163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Georgia" pitchFamily="18" charset="0"/>
              </a:rPr>
              <a:t>Указ Петра </a:t>
            </a:r>
            <a:r>
              <a:rPr lang="ru-RU" i="1" dirty="0" smtClean="0">
                <a:latin typeface="Georgia" pitchFamily="18" charset="0"/>
              </a:rPr>
              <a:t>Великого. По </a:t>
            </a:r>
            <a:r>
              <a:rPr lang="ru-RU" i="1" dirty="0">
                <a:latin typeface="Georgia" pitchFamily="18" charset="0"/>
              </a:rPr>
              <a:t>указу Петра Великого с 1700 г. Новым годом стало 1 января( тем самым утвердив европейский обычай празднования Нового года).</a:t>
            </a:r>
          </a:p>
        </p:txBody>
      </p:sp>
      <p:pic>
        <p:nvPicPr>
          <p:cNvPr id="3074" name="Picture 2" descr="C:\Users\1\Downloads\1439892360_ue0bzh5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00372"/>
            <a:ext cx="6429420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798763"/>
          </a:xfrm>
        </p:spPr>
        <p:txBody>
          <a:bodyPr>
            <a:noAutofit/>
          </a:bodyPr>
          <a:lstStyle/>
          <a:p>
            <a:r>
              <a:rPr lang="ru-RU" sz="3600" i="1" dirty="0">
                <a:latin typeface="Georgia" pitchFamily="18" charset="0"/>
              </a:rPr>
              <a:t>Указ Петра Великого</a:t>
            </a:r>
            <a:r>
              <a:rPr lang="ru-RU" sz="3600" i="1" dirty="0" smtClean="0">
                <a:latin typeface="Georgia" pitchFamily="18" charset="0"/>
              </a:rPr>
              <a:t>:</a:t>
            </a:r>
            <a:br>
              <a:rPr lang="ru-RU" sz="3600" i="1" dirty="0" smtClean="0">
                <a:latin typeface="Georgia" pitchFamily="18" charset="0"/>
              </a:rPr>
            </a:br>
            <a:r>
              <a:rPr lang="ru-RU" sz="3600" i="1" dirty="0" smtClean="0">
                <a:latin typeface="Georgia" pitchFamily="18" charset="0"/>
              </a:rPr>
              <a:t>«</a:t>
            </a:r>
            <a:r>
              <a:rPr lang="ru-RU" sz="3600" i="1" dirty="0">
                <a:latin typeface="Georgia" pitchFamily="18" charset="0"/>
              </a:rPr>
              <a:t>И в знак доброго начинания и нового столетнего века в веселии друг друга поздравлять с Новым годом. По знатным и проезжим улицам у ворот и домов </a:t>
            </a:r>
            <a:r>
              <a:rPr lang="ru-RU" sz="3600" i="1" dirty="0" smtClean="0">
                <a:latin typeface="Georgia" pitchFamily="18" charset="0"/>
              </a:rPr>
              <a:t>учинить </a:t>
            </a:r>
            <a:r>
              <a:rPr lang="ru-RU" sz="3600" i="1" dirty="0">
                <a:latin typeface="Georgia" pitchFamily="18" charset="0"/>
              </a:rPr>
              <a:t>некоторое украшение от древ и ветвей сосновых, еловых и можжевеловых, чинить стрельбу из небольших пушек и ружей, пускать ракеты, сколько у кого случится, и зажигать огни. »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6072230"/>
          </a:xfrm>
        </p:spPr>
        <p:txBody>
          <a:bodyPr>
            <a:noAutofit/>
          </a:bodyPr>
          <a:lstStyle/>
          <a:p>
            <a:r>
              <a:rPr lang="ru-RU" sz="2800" i="1" dirty="0">
                <a:latin typeface="Georgia" pitchFamily="18" charset="0"/>
              </a:rPr>
              <a:t>Указ </a:t>
            </a:r>
            <a:r>
              <a:rPr lang="ru-RU" sz="2800" i="1" dirty="0" smtClean="0">
                <a:latin typeface="Georgia" pitchFamily="18" charset="0"/>
              </a:rPr>
              <a:t>царя.</a:t>
            </a:r>
            <a:br>
              <a:rPr lang="ru-RU" sz="2800" i="1" dirty="0" smtClean="0">
                <a:latin typeface="Georgia" pitchFamily="18" charset="0"/>
              </a:rPr>
            </a:br>
            <a:r>
              <a:rPr lang="ru-RU" sz="2800" i="1" dirty="0" smtClean="0">
                <a:latin typeface="Georgia" pitchFamily="18" charset="0"/>
              </a:rPr>
              <a:t>Указ </a:t>
            </a:r>
            <a:r>
              <a:rPr lang="ru-RU" sz="2800" i="1" dirty="0">
                <a:latin typeface="Georgia" pitchFamily="18" charset="0"/>
              </a:rPr>
              <a:t>царя предписывал отмечать это событие особенно торжественно. В канун Нового года Петр сам зажигал на Красной площади первую ракету. По большим улицам зажигали огни – костры и пристроенные на столбах смоленные быки. Гулянья с колокольным звоном, пушечной пальбой, звуками труб и литавр продолжались всю ночь. Дома жителей столицы наряжали в хвою деревьев и ветвей еловых и сосновых. С этого времени установился обычай ежегодно 1 января праздновать Новый год и ставить в дом ёлку.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9"/>
            <a:ext cx="8715436" cy="5072097"/>
          </a:xfrm>
        </p:spPr>
        <p:txBody>
          <a:bodyPr>
            <a:noAutofit/>
          </a:bodyPr>
          <a:lstStyle/>
          <a:p>
            <a:r>
              <a:rPr lang="ru-RU" sz="3200" dirty="0">
                <a:latin typeface="Georgia" pitchFamily="18" charset="0"/>
              </a:rPr>
              <a:t>Рождество </a:t>
            </a:r>
            <a:r>
              <a:rPr lang="ru-RU" sz="3200" dirty="0" smtClean="0">
                <a:latin typeface="Georgia" pitchFamily="18" charset="0"/>
              </a:rPr>
              <a:t>Христово</a:t>
            </a:r>
            <a:br>
              <a:rPr lang="ru-RU" sz="3200" dirty="0" smtClean="0">
                <a:latin typeface="Georgia" pitchFamily="18" charset="0"/>
              </a:rPr>
            </a:br>
            <a:r>
              <a:rPr lang="ru-RU" sz="3200" dirty="0" smtClean="0">
                <a:latin typeface="Georgia" pitchFamily="18" charset="0"/>
              </a:rPr>
              <a:t>«</a:t>
            </a:r>
            <a:r>
              <a:rPr lang="ru-RU" sz="3200" dirty="0">
                <a:latin typeface="Georgia" pitchFamily="18" charset="0"/>
              </a:rPr>
              <a:t>Царит над миром ночь святая, утих вседневный шум забот» Над Россией несется волнующий и радостный благовест. Во всех церквях поют: «Рождество Твоё, Христе Боже, </a:t>
            </a:r>
            <a:r>
              <a:rPr lang="ru-RU" sz="3200" dirty="0" smtClean="0">
                <a:latin typeface="Georgia" pitchFamily="18" charset="0"/>
              </a:rPr>
              <a:t>Вовсия </a:t>
            </a:r>
            <a:r>
              <a:rPr lang="ru-RU" sz="3200" dirty="0">
                <a:latin typeface="Georgia" pitchFamily="18" charset="0"/>
              </a:rPr>
              <a:t>мириви свет разума…» 7 января Русская Православная Церковь празднует Рождество.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600</Words>
  <Application>Microsoft Office PowerPoint</Application>
  <PresentationFormat>Экран (4:3)</PresentationFormat>
  <Paragraphs>29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Новогодняя презентация Новый год, Рождество, Старый Новый год.</vt:lpstr>
      <vt:lpstr>Кто же не любит праздников? Особенно новогодних! Мы помним чарующий миг, когда гаснет свет и зажигаются ёлочные огни, — и привычный мир преображается в волшебную сказку, где вот- вот произойдут чудеса и мы окажемся в сказочной стране гномов, волшебников, драконов и воздушных замков.</vt:lpstr>
      <vt:lpstr>Но мы вырастаем и задаём себе вопрос: почему в России можно отмечать Новый год…три раза? Назовите эти три Новых года: Новый год – 1 января; Рождество- 7 января; Старый Новый год- 14 января.</vt:lpstr>
      <vt:lpstr>Возникновение праздников. Что вы знаете о возникновении этих праздников? Когда и в связи с чем они возникли? Как отмечаются на Руси?</vt:lpstr>
      <vt:lpstr>Новый год. В старину на Руси праздновали языческий Новый год 1 марта и только в 15 веке постепенно перешли к празднованию Нового года в соответствии с церковной традицией.</vt:lpstr>
      <vt:lpstr>Указ Петра Великого. По указу Петра Великого с 1700 г. Новым годом стало 1 января( тем самым утвердив европейский обычай празднования Нового года).</vt:lpstr>
      <vt:lpstr>Указ Петра Великого: «И в знак доброго начинания и нового столетнего века в веселии друг друга поздравлять с Новым годом. По знатным и проезжим улицам у ворот и домов учинить некоторое украшение от древ и ветвей сосновых, еловых и можжевеловых, чинить стрельбу из небольших пушек и ружей, пускать ракеты, сколько у кого случится, и зажигать огни. »</vt:lpstr>
      <vt:lpstr>Указ царя. Указ царя предписывал отмечать это событие особенно торжественно. В канун Нового года Петр сам зажигал на Красной площади первую ракету. По большим улицам зажигали огни – костры и пристроенные на столбах смоленные быки. Гулянья с колокольным звоном, пушечной пальбой, звуками труб и литавр продолжались всю ночь. Дома жителей столицы наряжали в хвою деревьев и ветвей еловых и сосновых. С этого времени установился обычай ежегодно 1 января праздновать Новый год и ставить в дом ёлку.</vt:lpstr>
      <vt:lpstr>Рождество Христово «Царит над миром ночь святая, утих вседневный шум забот» Над Россией несется волнующий и радостный благовест. Во всех церквях поют: «Рождество Твоё, Христе Боже, Вовсия мириви свет разума…» 7 января Русская Православная Церковь празднует Рождество.</vt:lpstr>
      <vt:lpstr>Почему же так почитаем христианами праздник Рождества?  В эту ночь в небе зажглась новая звезда, возвестившая миру о приходе Спасителя рода человеческого – Иисуса Христа. На Руси накануне Рождества в домах украшали ёлки – символ вечной обновляющей жизни. Наверх вешали звезду из бумаги или дерева. Она изображала евангельскую звезду , которая показала волхвам путь к родившемуся Иисусу.</vt:lpstr>
      <vt:lpstr> Б.Пастернак Стояли в тени, словно в сумерках хлева, Шептались, едва подбирая слова. Вдруг кто –то в потемках , немного налево От яслей рукой отодвинул волхва, И тот оглянулся: с порога на деву, Как гостья, смотрела звезда Рождества.</vt:lpstr>
      <vt:lpstr>Слайд 12</vt:lpstr>
      <vt:lpstr>Христианская традиция. Рождеству предшествовал длительный (40- дневный ) пост, во время которого еда ограничивалась. В день накануне Рождества не ели ничего до появления первой звезды. В старину после её восхода семья собиралась на молитву перед образами. Затем старший в доме вносил охапку соломы. Её расстилали на столе, покрыв скатертью. Вечером ели только овощи и «кутью»(кашу). Тем желаннее были лакомства, которые хозяйки стряпали к началу празднества.</vt:lpstr>
      <vt:lpstr> </vt:lpstr>
      <vt:lpstr>Святочные гуляния. Прихожане приглашали знакомых и родственников на святочные гуляния. И стар, и млад славил рождение Христа на улицах и перекрестках. Дети ходили по домам с раскрашенной бумажной рождественской звездой и вертепом – ящиком в виде пещеры, где родился Иисус. Этот обычай появился в 16 – 17 вв. в Малороссии. Дети пели о рождении спасителя мира, добавляя от себя песни – колядки. Взрослые одаривали маленьких христославов деньгами и пирогами.</vt:lpstr>
      <vt:lpstr>Святочные гуляния. На улицах толпы ряженых плясали и пели песни «игривого содержания».Их щедро одаривали сладостями, а те в благодарность желали всем здоровья и благополучия. Дети качались на качелях и катались на досках – обычная праздничная забава. Особенно веселили народ скоморохи – песенники, музыканты, плясуны и кукольники.</vt:lpstr>
      <vt:lpstr>После новогодней ночи. Обычно в первый день после рождественской ночи , едва только родители просыпались, к ним шли молодые с просьбами, детишки ждали новогодних подарков.</vt:lpstr>
      <vt:lpstr>Святочные дни«Святки, то есть святые дни – 12 дней от Рождества до Крещения. Они называются и святыми вечерами, может быть в воспоминание событий Рождества и Крещения Спасителя, свершившихся в ночное время . Святить 12 дней после праздника Рождества Христова церковь начала с древних времен…Между тем святость этих дней и вечеров во многих местах нарушалась гаданиями и другими суеверными обычаями, уцелевшими от языческих празднеств того же времени года, » — так популярно объясняет энциклопедический словарь Брокгауза и Ефрона.</vt:lpstr>
      <vt:lpstr>Слайд 19</vt:lpstr>
      <vt:lpstr>Перед Крещением. Перед Крещением( 19 января) собирали снег за околицей. Подмешивали его в корм скоту, давали птице да и для людей запасались талой водой, так как она была целебной. В крещенский сочельник пожилые люди не ели до звезды или до святой воды.В праздничный день обязательно старались участвовать в крестном ходе и Иордани – заранее приготовленной проруби в реке.</vt:lpstr>
      <vt:lpstr> </vt:lpstr>
      <vt:lpstr>Старый Новый год. В 1918 году правительство ввело новый Григорианский календарь, но церковь продолжала жить по старому календарю. Все церковные праздники остались на прежнем месте, и Рождество, отмечаемое всеми христианами, в том числе и православными, 25 декабря, из – за расхождения календарей переместилось на 7 января. По привычке и Новый год продолжали праздновать по старому стилю, то есть 14 января, в то же время не забывая отмечать его и по новому. Так появился Старый Новый год.</vt:lpstr>
      <vt:lpstr>Слайд 23</vt:lpstr>
      <vt:lpstr> 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Новогодняя презентация Новый год, Рождество, Старый Новый год.</dc:title>
  <dc:creator>1</dc:creator>
  <cp:lastModifiedBy>1</cp:lastModifiedBy>
  <cp:revision>10</cp:revision>
  <dcterms:created xsi:type="dcterms:W3CDTF">2017-12-16T18:43:54Z</dcterms:created>
  <dcterms:modified xsi:type="dcterms:W3CDTF">2017-12-16T20:15:17Z</dcterms:modified>
</cp:coreProperties>
</file>