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90" r:id="rId25"/>
    <p:sldId id="287" r:id="rId26"/>
    <p:sldId id="28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hyperlink" Target="http://images.yandex.ru/yandsearch?text=%D0%B4%D0%BE%D0%B1%D1%8B%D1%87%D0%B0%20%D1%80%D0%B5%D1%87%D0%BD%D0%BE%D0%B3%D0%BE%20%D0%BF%D0%B5%D1%81%D0%BA%D0%B0&amp;img_url=news.intv.ua/uploads/posts/2011-08/1313489203_pesok.jpg&amp;pos=1&amp;rpt=sima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forexaw.com/TERMs/Nature/image235081_1-3_%D0%9F%D1%80%D0%B8%D1%80%D0%BE%D0%B4%D0%BD%D1%8B%D0%B9_%D0%BC%D0%B5%D0%25B" TargetMode="External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628801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Century Gothic" pitchFamily="34" charset="0"/>
              </a:rPr>
              <a:t>УРОК </a:t>
            </a:r>
            <a:br>
              <a:rPr lang="ru-RU" sz="4800" b="1" dirty="0" smtClean="0">
                <a:solidFill>
                  <a:srgbClr val="0070C0"/>
                </a:solidFill>
                <a:latin typeface="Century Gothic" pitchFamily="34" charset="0"/>
              </a:rPr>
            </a:br>
            <a:r>
              <a:rPr lang="ru-RU" sz="4800" b="1" dirty="0" smtClean="0">
                <a:solidFill>
                  <a:srgbClr val="0070C0"/>
                </a:solidFill>
                <a:latin typeface="Century Gothic" pitchFamily="34" charset="0"/>
              </a:rPr>
              <a:t>ОКРУЖАЮЩЕГО МИРА    </a:t>
            </a:r>
          </a:p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Century Gothic" pitchFamily="34" charset="0"/>
              </a:rPr>
              <a:t>В 4 КЛАССЕ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http://im2-tub-ru.yandex.net/i?id=244318179-70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836712"/>
            <a:ext cx="1602758" cy="16561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99992" y="980728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Песок</a:t>
            </a:r>
            <a:endParaRPr lang="ru-RU" sz="4000" dirty="0"/>
          </a:p>
        </p:txBody>
      </p:sp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2060848"/>
            <a:ext cx="265885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115616" y="2564904"/>
            <a:ext cx="2578988" cy="1716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Users\User\Desktop\348027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99592" y="1052736"/>
            <a:ext cx="1695450" cy="8953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915816" y="46531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 виде крупинок.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Сыпучий.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Использование: дороги, стекло. 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1" descr="Глинистая пустын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9" y="1007174"/>
            <a:ext cx="1368152" cy="14679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779912" y="1124744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Глина</a:t>
            </a:r>
            <a:endParaRPr lang="ru-RU" sz="4000" dirty="0"/>
          </a:p>
        </p:txBody>
      </p: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1043608" y="1268760"/>
            <a:ext cx="792088" cy="861243"/>
            <a:chOff x="6143636" y="1071546"/>
            <a:chExt cx="357190" cy="357190"/>
          </a:xfrm>
        </p:grpSpPr>
        <p:sp>
          <p:nvSpPr>
            <p:cNvPr id="9" name="Прямоугольный треугольник 8"/>
            <p:cNvSpPr/>
            <p:nvPr/>
          </p:nvSpPr>
          <p:spPr>
            <a:xfrm>
              <a:off x="6143636" y="1071546"/>
              <a:ext cx="357190" cy="357190"/>
            </a:xfrm>
            <a:prstGeom prst="rt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рямоугольный треугольник 9"/>
            <p:cNvSpPr>
              <a:spLocks noChangeArrowheads="1"/>
            </p:cNvSpPr>
            <p:nvPr/>
          </p:nvSpPr>
          <p:spPr bwMode="auto">
            <a:xfrm rot="10800000">
              <a:off x="6143636" y="1071546"/>
              <a:ext cx="357190" cy="357190"/>
            </a:xfrm>
            <a:prstGeom prst="rtTriangle">
              <a:avLst/>
            </a:prstGeom>
            <a:solidFill>
              <a:schemeClr val="bg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</p:grpSp>
      <p:pic>
        <p:nvPicPr>
          <p:cNvPr id="11" name="Рисунок 10" descr="глина.доб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2564904"/>
            <a:ext cx="257175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3" descr="глина.gif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012160" y="1412776"/>
            <a:ext cx="2428875" cy="19288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43608" y="3645024"/>
            <a:ext cx="298756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4139952" y="450912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Состоит из мелких частиц – чешуек</a:t>
            </a:r>
          </a:p>
          <a:p>
            <a:pPr marL="342900" indent="-342900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 Красного, жёлтого, серого или     белого цвета</a:t>
            </a:r>
          </a:p>
          <a:p>
            <a:pPr marL="342900" indent="-342900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 Пластична</a:t>
            </a:r>
          </a:p>
          <a:p>
            <a:pPr marL="342900" indent="-342900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 Плохо пропускает воду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2" descr="торф.bmp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627784" y="692696"/>
            <a:ext cx="2243336" cy="287427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99592" y="1916832"/>
            <a:ext cx="720080" cy="4697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9672" y="1916832"/>
            <a:ext cx="720080" cy="4697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259632" y="1484784"/>
            <a:ext cx="648072" cy="43204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580112" y="1196752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Торф</a:t>
            </a:r>
            <a:endParaRPr lang="ru-RU" sz="4000" dirty="0"/>
          </a:p>
        </p:txBody>
      </p:sp>
      <p:pic>
        <p:nvPicPr>
          <p:cNvPr id="9218" name="Picture 2" descr="C:\Users\User\Desktop\torf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2060848"/>
            <a:ext cx="3132859" cy="2351733"/>
          </a:xfrm>
          <a:prstGeom prst="rect">
            <a:avLst/>
          </a:prstGeom>
          <a:noFill/>
        </p:spPr>
      </p:pic>
      <p:pic>
        <p:nvPicPr>
          <p:cNvPr id="9219" name="Picture 3" descr="C:\Users\User\Desktop\b_1103121311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3212976"/>
            <a:ext cx="2808312" cy="2808312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139952" y="450912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Легкий.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Впитывает влагу.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Рыхлый.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Непрочный.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Хорошо горит.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5" descr="уголь.bmp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123728" y="836712"/>
            <a:ext cx="2168870" cy="1813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115616" y="1196752"/>
            <a:ext cx="792088" cy="795536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44008" y="1268760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Каменный уголь</a:t>
            </a:r>
            <a:endParaRPr lang="ru-RU" sz="4000" dirty="0"/>
          </a:p>
        </p:txBody>
      </p:sp>
      <p:pic>
        <p:nvPicPr>
          <p:cNvPr id="8" name="Рисунок 7" descr="кам.уг.доб..bmp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2708920"/>
            <a:ext cx="2502014" cy="2000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2636912"/>
            <a:ext cx="280831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71600" y="4581128"/>
            <a:ext cx="2689421" cy="182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3923928" y="47971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indent="-914400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Твёрдый, но хрупкий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Черного цвета, блестит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Хорошо и ярко горит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 воде не растворяется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0" descr="Отсканировано 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051720" y="836712"/>
            <a:ext cx="1650504" cy="17097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83968" y="836712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Нефть</a:t>
            </a:r>
            <a:endParaRPr lang="ru-RU" sz="4000" dirty="0"/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 rot="10800000">
            <a:off x="1043608" y="1052736"/>
            <a:ext cx="720080" cy="1296144"/>
          </a:xfrm>
          <a:custGeom>
            <a:avLst/>
            <a:gdLst>
              <a:gd name="T0" fmla="*/ 52923275 w 21600"/>
              <a:gd name="T1" fmla="*/ 71102003 h 21600"/>
              <a:gd name="T2" fmla="*/ 30241877 w 21600"/>
              <a:gd name="T3" fmla="*/ 142204006 h 21600"/>
              <a:gd name="T4" fmla="*/ 7560469 w 21600"/>
              <a:gd name="T5" fmla="*/ 71102003 h 21600"/>
              <a:gd name="T6" fmla="*/ 3024187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31640" y="2708920"/>
            <a:ext cx="2546910" cy="195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Содержимое 3" descr="нефть.доб.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644008" y="1741248"/>
            <a:ext cx="3024336" cy="2248979"/>
          </a:xfrm>
          <a:prstGeom prst="rect">
            <a:avLst/>
          </a:prstGeom>
        </p:spPr>
      </p:pic>
      <p:pic>
        <p:nvPicPr>
          <p:cNvPr id="10" name="Picture 5" descr="C:\Users\Рысь\Downloads\заправк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5856" y="4221088"/>
            <a:ext cx="20701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508104" y="4437112"/>
            <a:ext cx="3635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indent="-914400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Жидкое</a:t>
            </a:r>
          </a:p>
          <a:p>
            <a:pPr marL="914400" indent="-914400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Черного цвета</a:t>
            </a:r>
          </a:p>
          <a:p>
            <a:pPr marL="914400" indent="-914400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С резким запахом (бензина)</a:t>
            </a:r>
          </a:p>
          <a:p>
            <a:pPr marL="914400" indent="-914400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Легче воды</a:t>
            </a:r>
          </a:p>
          <a:p>
            <a:pPr marL="914400" indent="-914400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Хорошо горит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6016" y="836712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Природный газ</a:t>
            </a:r>
            <a:endParaRPr lang="ru-RU" sz="4000" dirty="0"/>
          </a:p>
        </p:txBody>
      </p:sp>
      <p:pic>
        <p:nvPicPr>
          <p:cNvPr id="10242" name="Picture 2" descr="C:\Users\User\Desktop\48141624c2c36ae1c3af2ae812a2e3b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836712"/>
            <a:ext cx="2271736" cy="1512168"/>
          </a:xfrm>
          <a:prstGeom prst="rect">
            <a:avLst/>
          </a:prstGeom>
          <a:noFill/>
        </p:spPr>
      </p:pic>
      <p:pic>
        <p:nvPicPr>
          <p:cNvPr id="10243" name="Picture 3" descr="C:\Users\User\Desktop\natural_gas_pipelines-1024x68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1556792"/>
            <a:ext cx="3977357" cy="2645098"/>
          </a:xfrm>
          <a:prstGeom prst="rect">
            <a:avLst/>
          </a:prstGeom>
          <a:noFill/>
        </p:spPr>
      </p:pic>
      <p:pic>
        <p:nvPicPr>
          <p:cNvPr id="10244" name="Picture 4" descr="C:\Users\User\Desktop\natural-gas-stove-burner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2636912"/>
            <a:ext cx="2880320" cy="1612979"/>
          </a:xfrm>
          <a:prstGeom prst="rect">
            <a:avLst/>
          </a:prstGeom>
          <a:noFill/>
        </p:spPr>
      </p:pic>
      <p:pic>
        <p:nvPicPr>
          <p:cNvPr id="10245" name="Picture 5" descr="C:\Users\User\Desktop\gas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331640" y="4365104"/>
            <a:ext cx="3247828" cy="1623914"/>
          </a:xfrm>
          <a:prstGeom prst="rect">
            <a:avLst/>
          </a:prstGeom>
          <a:noFill/>
        </p:spPr>
      </p:pic>
      <p:sp>
        <p:nvSpPr>
          <p:cNvPr id="10" name="Трапеция 9"/>
          <p:cNvSpPr/>
          <p:nvPr/>
        </p:nvSpPr>
        <p:spPr>
          <a:xfrm>
            <a:off x="1115616" y="1124744"/>
            <a:ext cx="432048" cy="864096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427267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Летуч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Бесцветен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Горит без дыма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Ядовит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Используется в быту в качестве отопления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 промышленности: делают </a:t>
            </a:r>
            <a:r>
              <a:rPr lang="ru-RU" dirty="0" err="1" smtClean="0"/>
              <a:t>пластмассу,резину</a:t>
            </a:r>
            <a:r>
              <a:rPr lang="ru-RU" dirty="0" smtClean="0"/>
              <a:t>, искусственные волокна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3" descr="железная руда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051720" y="620688"/>
            <a:ext cx="1928813" cy="1795462"/>
          </a:xfrm>
          <a:prstGeom prst="rect">
            <a:avLst/>
          </a:prstGeom>
        </p:spPr>
      </p:pic>
      <p:pic>
        <p:nvPicPr>
          <p:cNvPr id="6" name="Рисунок 7" descr="ruda жел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2564904"/>
            <a:ext cx="2438400" cy="22304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899592" y="980728"/>
            <a:ext cx="1066056" cy="999728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216" y="2204864"/>
            <a:ext cx="209553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 descr="C:\Users\Рысь\Downloads\завод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35896" y="2492896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:\Users\Рысь\Downloads\магнит.gif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619672" y="4509120"/>
            <a:ext cx="2200275" cy="180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211960" y="980728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Железная руда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45811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Твердое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Чёрного цвета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Непрозрачное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Плотное</a:t>
            </a:r>
          </a:p>
          <a:p>
            <a:pPr marL="914400" indent="-91440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Притягивает металлические предметы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1628802"/>
          <a:ext cx="7704856" cy="4501080"/>
        </p:xfrm>
        <a:graphic>
          <a:graphicData uri="http://schemas.openxmlformats.org/drawingml/2006/table">
            <a:tbl>
              <a:tblPr/>
              <a:tblGrid>
                <a:gridCol w="1224136"/>
                <a:gridCol w="2944351"/>
                <a:gridCol w="3536369"/>
              </a:tblGrid>
              <a:tr h="313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Основные свойства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Использование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7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Гранит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Твердый, прочный, хорошо полируется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Для строительства набережных рек (река Нева), станций метро, памятников, облицовка зданий.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7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Известняк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Твердый, белого или серого цвета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Строительство зданий, дорог (известь, мел, мрамор – видоизмененный известняк)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7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Глина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Пластичность, бурая, желтая, белая, голубая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Кирпичи, черепица, облицовочная плитка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7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Каменный уголь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Твердый, но хрупкий. Черного цвета, горюч.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Топливо, краски, лекарство, пластмасса, духи.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74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Нефть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Жидкая, густая, темного цвета, с резким запахом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Топливо, бензин, керосин, смазное масло, вазелин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12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Железная руда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Твердая, плавкая, тяжелая, притягивает металлические предметы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Металлы, основное сырье для машин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31640" y="980728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СВОЙСТВА ПОЛЕЗНЫХ ИСКОПАЕМЫХ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1124744"/>
            <a:ext cx="662473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4000" dirty="0" smtClean="0">
                <a:solidFill>
                  <a:srgbClr val="006600"/>
                </a:solidFill>
                <a:cs typeface="Arial" charset="0"/>
              </a:rPr>
              <a:t>Полезные ископаемые</a:t>
            </a: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ru-RU" dirty="0" smtClean="0">
              <a:solidFill>
                <a:srgbClr val="006600"/>
              </a:solidFill>
              <a:cs typeface="Arial" charset="0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ru-RU" dirty="0" smtClean="0">
              <a:solidFill>
                <a:srgbClr val="006600"/>
              </a:solidFill>
              <a:cs typeface="Arial" charset="0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ru-RU" dirty="0" smtClean="0">
              <a:solidFill>
                <a:srgbClr val="DDDDDD"/>
              </a:solidFill>
              <a:cs typeface="Arial" charset="0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dirty="0" smtClean="0">
                <a:solidFill>
                  <a:srgbClr val="006600"/>
                </a:solidFill>
                <a:cs typeface="Arial" charset="0"/>
              </a:rPr>
              <a:t>  </a:t>
            </a:r>
            <a:r>
              <a:rPr lang="ru-RU" sz="2800" dirty="0" smtClean="0">
                <a:solidFill>
                  <a:srgbClr val="006600"/>
                </a:solidFill>
                <a:cs typeface="Arial" charset="0"/>
              </a:rPr>
              <a:t>жидкие		                 твердые	 </a:t>
            </a:r>
            <a:r>
              <a:rPr lang="en-US" sz="2800" dirty="0" smtClean="0">
                <a:solidFill>
                  <a:srgbClr val="006600"/>
                </a:solidFill>
                <a:cs typeface="Arial" charset="0"/>
              </a:rPr>
              <a:t>    </a:t>
            </a:r>
            <a:r>
              <a:rPr lang="ru-RU" sz="2800" dirty="0" smtClean="0">
                <a:solidFill>
                  <a:srgbClr val="006600"/>
                </a:solidFill>
                <a:cs typeface="Arial" charset="0"/>
              </a:rPr>
              <a:t>                      </a:t>
            </a: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2800" dirty="0" smtClean="0">
                <a:solidFill>
                  <a:srgbClr val="006600"/>
                </a:solidFill>
                <a:cs typeface="Arial" charset="0"/>
              </a:rPr>
              <a:t>                   газообразные</a:t>
            </a:r>
            <a:endParaRPr lang="ru-RU" sz="28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555776" y="1772816"/>
            <a:ext cx="1296144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99992" y="1844824"/>
            <a:ext cx="0" cy="15841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364088" y="1772816"/>
            <a:ext cx="936104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:\Новая папка\Съемный диск\я\краеведение\poleznye-iskopaemye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556792"/>
            <a:ext cx="5555614" cy="45365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79712" y="620688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Полезные ископаемые Воронежской области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764704"/>
            <a:ext cx="64807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Прозвенел звонок – начался урок. </a:t>
            </a:r>
          </a:p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Нам природу надо знать, изучать и охранять.</a:t>
            </a:r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5" descr="AG00319_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861048"/>
            <a:ext cx="2241550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://im6-tub-ru.yandex.net/i?id=535606801-11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1700808"/>
            <a:ext cx="3360373" cy="25202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79712" y="908720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Огнеупорные глины</a:t>
            </a:r>
            <a:endParaRPr lang="ru-RU" sz="4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556792"/>
            <a:ext cx="3456384" cy="2156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55776" y="4221088"/>
            <a:ext cx="58326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Общегосударственное значение имеют огнеупорные глины </a:t>
            </a:r>
            <a:r>
              <a:rPr lang="ru-RU" dirty="0" err="1" smtClean="0"/>
              <a:t>Латненского</a:t>
            </a:r>
            <a:r>
              <a:rPr lang="ru-RU" dirty="0" smtClean="0"/>
              <a:t> месторождения. Используются они для производства огнеупорного кирпича, необходимого для строительства доменных печей. Огнеупорный кирпич </a:t>
            </a:r>
            <a:r>
              <a:rPr lang="ru-RU" dirty="0" err="1" smtClean="0"/>
              <a:t>Семилукского</a:t>
            </a:r>
            <a:r>
              <a:rPr lang="ru-RU" dirty="0" smtClean="0"/>
              <a:t> завода выдерживает температуру до 1700°С.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43808" y="692696"/>
            <a:ext cx="4464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Фосфориты</a:t>
            </a:r>
            <a:endParaRPr lang="ru-RU" sz="4000" dirty="0"/>
          </a:p>
        </p:txBody>
      </p:sp>
      <p:pic>
        <p:nvPicPr>
          <p:cNvPr id="40962" name="Picture 2" descr="C:\Users\User\Desktop\img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1340768"/>
            <a:ext cx="4752528" cy="35643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75856" y="50131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Основные свойства: осадочная горная порода, насыщенная фосфором, светится в темноте. </a:t>
            </a:r>
          </a:p>
          <a:p>
            <a:r>
              <a:rPr lang="ru-RU" dirty="0" smtClean="0"/>
              <a:t>Использование: химическое сырье.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980728"/>
            <a:ext cx="285115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88024" y="1124744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Никель</a:t>
            </a:r>
            <a:endParaRPr lang="ru-RU" sz="4000" dirty="0"/>
          </a:p>
        </p:txBody>
      </p:sp>
      <p:pic>
        <p:nvPicPr>
          <p:cNvPr id="41986" name="Picture 2" descr="C:\Users\User\Desktop\Application_Nickel_723x3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2204864"/>
            <a:ext cx="4705612" cy="2376264"/>
          </a:xfrm>
          <a:prstGeom prst="rect">
            <a:avLst/>
          </a:prstGeom>
          <a:noFill/>
        </p:spPr>
      </p:pic>
      <p:pic>
        <p:nvPicPr>
          <p:cNvPr id="41987" name="Picture 3" descr="C:\Users\User\Desktop\19548836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63688" y="3212976"/>
            <a:ext cx="288032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764704"/>
            <a:ext cx="66944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 ВОРОНЕЖ ПРОТИВ НИКЕЛЯ!!!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Picture 4" descr="http://cs305207.userapi.com/v305207350/261d/UPEBIUyOrZ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1484784"/>
            <a:ext cx="4248472" cy="30080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79712" y="4581128"/>
            <a:ext cx="6696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воронежской области запланирована опасная разработка медно-Никелевых месторождений. Это Эртиль, Новохоперск, Борисоглебск.  Здесь планируется строительство нескольких рудодобывающих шахт, комбинатов производящих медно-никелевый концентрат.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249289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Никель относится к разряду тяжелых металлов. Повышенное содержание никеля в окружающей среде приводит к появлению многих неизлечимых заболеваний, таких как аллергия, анемия, нарушение нервной системы, нарушение работы легких, почек, изменение кожного покрова, рак.  </a:t>
            </a: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НИКЕЛЬ НАНЕСЕТ НЕПОПРАВИМЫЙ ВРЕД НАШИМ ЖИЗНЯМ И ВСЕЙ ОБЛАСТИ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5602" name="Picture 2" descr="http://im0-tub-ru.yandex.net/i?id=257826745-60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260648"/>
            <a:ext cx="3037777" cy="2016224"/>
          </a:xfrm>
          <a:prstGeom prst="rect">
            <a:avLst/>
          </a:prstGeom>
          <a:noFill/>
        </p:spPr>
      </p:pic>
      <p:pic>
        <p:nvPicPr>
          <p:cNvPr id="25604" name="Picture 4" descr="http://im8-tub-ru.yandex.net/i?id=242781474-66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32656"/>
            <a:ext cx="2143125" cy="1428750"/>
          </a:xfrm>
          <a:prstGeom prst="rect">
            <a:avLst/>
          </a:prstGeom>
          <a:noFill/>
        </p:spPr>
      </p:pic>
      <p:pic>
        <p:nvPicPr>
          <p:cNvPr id="25606" name="Picture 6" descr="http://im2-tub-ru.yandex.net/i?id=966444899-55-72&amp;n=2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8224" y="260648"/>
            <a:ext cx="1905000" cy="1428750"/>
          </a:xfrm>
          <a:prstGeom prst="rect">
            <a:avLst/>
          </a:prstGeom>
          <a:noFill/>
        </p:spPr>
      </p:pic>
      <p:pic>
        <p:nvPicPr>
          <p:cNvPr id="25608" name="Picture 8" descr="http://im2-tub-ru.yandex.net/i?id=362318102-62-72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2636912"/>
            <a:ext cx="1466850" cy="1428750"/>
          </a:xfrm>
          <a:prstGeom prst="rect">
            <a:avLst/>
          </a:prstGeom>
          <a:noFill/>
        </p:spPr>
      </p:pic>
      <p:pic>
        <p:nvPicPr>
          <p:cNvPr id="25610" name="Picture 10" descr="http://im2-tub-ru.yandex.net/i?id=500933526-67-72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848" y="2492896"/>
            <a:ext cx="1428750" cy="1428750"/>
          </a:xfrm>
          <a:prstGeom prst="rect">
            <a:avLst/>
          </a:prstGeom>
          <a:noFill/>
        </p:spPr>
      </p:pic>
      <p:pic>
        <p:nvPicPr>
          <p:cNvPr id="25612" name="Picture 12" descr="http://im2-tub-ru.yandex.net/i?id=22446374-02-72&amp;n=2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76056" y="2132856"/>
            <a:ext cx="3240360" cy="1983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2132856"/>
            <a:ext cx="655272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ДОМАШНЕЕ ЗАДАНИЕ: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800" dirty="0" smtClean="0"/>
              <a:t>С.149 – 159, Р.т. С. 71-73 задания 3, 4.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2132856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        </a:t>
            </a:r>
            <a:r>
              <a:rPr lang="ru-RU" sz="7200" dirty="0" smtClean="0">
                <a:solidFill>
                  <a:srgbClr val="C00000"/>
                </a:solidFill>
              </a:rPr>
              <a:t>СПАСИБО </a:t>
            </a:r>
          </a:p>
          <a:p>
            <a:pPr algn="ctr"/>
            <a:r>
              <a:rPr lang="ru-RU" sz="7200" dirty="0" smtClean="0">
                <a:solidFill>
                  <a:srgbClr val="C00000"/>
                </a:solidFill>
              </a:rPr>
              <a:t>ЗА УРОК!</a:t>
            </a:r>
            <a:endParaRPr lang="ru-RU" sz="7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User\Desktop\earth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620688"/>
            <a:ext cx="6912954" cy="432047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27784" y="5157192"/>
            <a:ext cx="6120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 И как важно, чтобы это продолжалось вечно.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User\Desktop\0005-015-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2132856"/>
            <a:ext cx="1368152" cy="1026114"/>
          </a:xfrm>
          <a:prstGeom prst="rect">
            <a:avLst/>
          </a:prstGeom>
          <a:noFill/>
        </p:spPr>
      </p:pic>
      <p:pic>
        <p:nvPicPr>
          <p:cNvPr id="3075" name="Picture 3" descr="C:\Users\User\Desktop\0053-104-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04247" y="2132856"/>
            <a:ext cx="1440160" cy="1080120"/>
          </a:xfrm>
          <a:prstGeom prst="rect">
            <a:avLst/>
          </a:prstGeom>
          <a:noFill/>
        </p:spPr>
      </p:pic>
      <p:pic>
        <p:nvPicPr>
          <p:cNvPr id="3076" name="Picture 4" descr="C:\Users\User\Desktop\hello_html_5bd21d9e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67944" y="4005064"/>
            <a:ext cx="1584176" cy="1188132"/>
          </a:xfrm>
          <a:prstGeom prst="rect">
            <a:avLst/>
          </a:prstGeom>
          <a:noFill/>
        </p:spPr>
      </p:pic>
      <p:pic>
        <p:nvPicPr>
          <p:cNvPr id="3077" name="Picture 5" descr="C:\Users\User\Desktop\0032-073-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051720" y="3429000"/>
            <a:ext cx="1593288" cy="1194966"/>
          </a:xfrm>
          <a:prstGeom prst="rect">
            <a:avLst/>
          </a:prstGeom>
          <a:noFill/>
        </p:spPr>
      </p:pic>
      <p:pic>
        <p:nvPicPr>
          <p:cNvPr id="3078" name="Picture 6" descr="C:\Users\User\Desktop\59577f3531da463e6feb3c2718e3d22a_h-26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56176" y="3429000"/>
            <a:ext cx="1728192" cy="1296144"/>
          </a:xfrm>
          <a:prstGeom prst="rect">
            <a:avLst/>
          </a:prstGeom>
          <a:noFill/>
        </p:spPr>
      </p:pic>
      <p:pic>
        <p:nvPicPr>
          <p:cNvPr id="3079" name="Picture 7" descr="C:\Users\User\Desktop\0041-088-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067944" y="2114854"/>
            <a:ext cx="1512168" cy="113412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339752" y="620688"/>
            <a:ext cx="52565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Условные обозначения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User\Desktop\hello_html_m62e028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908720"/>
            <a:ext cx="7359217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User\Desktop\91656-004-650608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2852936"/>
            <a:ext cx="4634904" cy="3101172"/>
          </a:xfrm>
          <a:prstGeom prst="rect">
            <a:avLst/>
          </a:prstGeom>
          <a:noFill/>
        </p:spPr>
      </p:pic>
      <p:pic>
        <p:nvPicPr>
          <p:cNvPr id="5123" name="Picture 3" descr="C:\Users\User\Desktop\igor-06september1617352835-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1700808"/>
            <a:ext cx="3209925" cy="2289175"/>
          </a:xfrm>
          <a:prstGeom prst="rect">
            <a:avLst/>
          </a:prstGeom>
          <a:noFill/>
        </p:spPr>
      </p:pic>
      <p:pic>
        <p:nvPicPr>
          <p:cNvPr id="5124" name="Picture 4" descr="C:\Users\User\Desktop\7-10-15_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1196752"/>
            <a:ext cx="4248472" cy="318635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03648" y="764704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Геологи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908720"/>
            <a:ext cx="655272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ПРАВИЛА РАБОТЫ В ГРУППЕ </a:t>
            </a:r>
            <a:endParaRPr lang="ru-RU" sz="20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 Работать дружно.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 Уметь слушать мнение своего друга.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 Не выкрикивать.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 Работать тихо.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 В рот веществ мы брать не будем,                              помнить надо – ядовит!                                                 Избежать чтоб отравленья                                                      и здоровью не вредить!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 Чтоб почуять запах резкий, лишь ладонью помогай.                                                                                  Воздух от сосуда к носу плавным взмахом направляй.</a:t>
            </a:r>
          </a:p>
          <a:p>
            <a:pPr>
              <a:buFont typeface="Wingdings" pitchFamily="2" charset="2"/>
              <a:buChar char="v"/>
            </a:pP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http://im5-tub-ru.yandex.net/i?id=335146889-57-72&amp;n=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836712"/>
            <a:ext cx="1895475" cy="1428750"/>
          </a:xfrm>
          <a:prstGeom prst="rect">
            <a:avLst/>
          </a:prstGeom>
          <a:noFill/>
        </p:spPr>
      </p:pic>
      <p:pic>
        <p:nvPicPr>
          <p:cNvPr id="6" name="Picture 8" descr="http://rmnt.net/images/2012/04/grani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59632" y="2348880"/>
            <a:ext cx="3360373" cy="2520280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1988840"/>
            <a:ext cx="3168352" cy="2184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788024" y="42930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indent="-91440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Твёрдый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Серого или красного цвета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Непрозрачный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Зернистый</a:t>
            </a:r>
          </a:p>
          <a:p>
            <a:pPr marL="914400" indent="-914400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Очень прочный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8024" y="836712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Гранит</a:t>
            </a:r>
            <a:endParaRPr lang="ru-RU" sz="4000" dirty="0"/>
          </a:p>
        </p:txBody>
      </p:sp>
      <p:pic>
        <p:nvPicPr>
          <p:cNvPr id="6146" name="Picture 2" descr="C:\Users\User\Desktop\21302-96_html_265d6103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71600" y="1268760"/>
            <a:ext cx="1312292" cy="635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999175_fony-dlya-prezentacii-po-geografi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235081" descr="1.3 Природный мел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67744" y="836712"/>
            <a:ext cx="204855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115616" y="1052736"/>
            <a:ext cx="837456" cy="78370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115616" y="1052736"/>
            <a:ext cx="792088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1115616" y="1052736"/>
            <a:ext cx="792088" cy="7920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72000" y="1124744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Известняк</a:t>
            </a:r>
            <a:endParaRPr lang="ru-RU" sz="4000" dirty="0"/>
          </a:p>
        </p:txBody>
      </p:sp>
      <p:pic>
        <p:nvPicPr>
          <p:cNvPr id="20" name="Picture 5" descr="Добыча мела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15616" y="2276872"/>
            <a:ext cx="3168650" cy="208121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1" name="Содержимое 3" descr="извест.добыча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1403648" y="4293096"/>
            <a:ext cx="2665857" cy="2000264"/>
          </a:xfrm>
          <a:prstGeom prst="rect">
            <a:avLst/>
          </a:prstGeom>
        </p:spPr>
      </p:pic>
      <p:pic>
        <p:nvPicPr>
          <p:cNvPr id="22" name="Рисунок 21" descr="известняк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72000" y="1844824"/>
            <a:ext cx="2643188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/>
        </p:nvSpPr>
        <p:spPr>
          <a:xfrm>
            <a:off x="4283968" y="422108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indent="-914400">
              <a:defRPr/>
            </a:pPr>
            <a:r>
              <a:rPr lang="ru-RU" sz="2000" dirty="0" smtClean="0">
                <a:solidFill>
                  <a:schemeClr val="tx2"/>
                </a:solidFill>
                <a:cs typeface="Arial" charset="0"/>
              </a:rPr>
              <a:t>1</a:t>
            </a:r>
            <a:r>
              <a:rPr lang="ru-RU" sz="2000" dirty="0" smtClean="0">
                <a:solidFill>
                  <a:schemeClr val="tx2"/>
                </a:solidFill>
                <a:cs typeface="Arial" pitchFamily="34" charset="0"/>
              </a:rPr>
              <a:t>.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Твёрдый</a:t>
            </a:r>
          </a:p>
          <a:p>
            <a:pPr marL="914400" indent="-914400">
              <a:defRPr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Белого, серого или жёлтого цвета</a:t>
            </a:r>
          </a:p>
          <a:p>
            <a:pPr marL="914400" indent="-914400">
              <a:defRPr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Непрозрачный</a:t>
            </a:r>
          </a:p>
          <a:p>
            <a:pPr marL="914400" indent="-914400">
              <a:defRPr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4. Плотный</a:t>
            </a:r>
          </a:p>
          <a:p>
            <a:pPr marL="914400" indent="-914400">
              <a:defRPr/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5. Если капнуть каплю кислоты – шипит (выделяется газ)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596</Words>
  <Application>Microsoft Office PowerPoint</Application>
  <PresentationFormat>Экран (4:3)</PresentationFormat>
  <Paragraphs>110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Минаева Светлана</dc:creator>
  <cp:lastModifiedBy>User</cp:lastModifiedBy>
  <cp:revision>26</cp:revision>
  <dcterms:created xsi:type="dcterms:W3CDTF">2017-12-03T16:59:34Z</dcterms:created>
  <dcterms:modified xsi:type="dcterms:W3CDTF">2017-12-16T15:48:38Z</dcterms:modified>
</cp:coreProperties>
</file>