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82" r:id="rId2"/>
    <p:sldId id="257" r:id="rId3"/>
    <p:sldId id="258" r:id="rId4"/>
    <p:sldId id="259" r:id="rId5"/>
    <p:sldId id="260" r:id="rId6"/>
    <p:sldId id="262" r:id="rId7"/>
    <p:sldId id="263" r:id="rId8"/>
    <p:sldId id="266" r:id="rId9"/>
    <p:sldId id="267" r:id="rId10"/>
    <p:sldId id="283" r:id="rId11"/>
    <p:sldId id="284" r:id="rId12"/>
    <p:sldId id="285" r:id="rId13"/>
    <p:sldId id="286" r:id="rId14"/>
    <p:sldId id="287" r:id="rId15"/>
  </p:sldIdLst>
  <p:sldSz cx="12192000" cy="6858000"/>
  <p:notesSz cx="6858000" cy="9144000"/>
  <p:defaultTextStyle>
    <a:defPPr>
      <a:defRPr lang="uk-UA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layout/>
      <c:overlay val="0"/>
    </c:title>
    <c:autoTitleDeleted val="0"/>
    <c:plotArea>
      <c:layout>
        <c:manualLayout>
          <c:layoutTarget val="inner"/>
          <c:xMode val="edge"/>
          <c:yMode val="edge"/>
          <c:x val="4.4213802403139983E-2"/>
          <c:y val="0.11932479028356774"/>
          <c:w val="0.94355378169471937"/>
          <c:h val="0.7695448853207076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Результаты анкетирования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6"/>
                <c:pt idx="0">
                  <c:v>всего  опрошено</c:v>
                </c:pt>
                <c:pt idx="1">
                  <c:v>знали о значении</c:v>
                </c:pt>
                <c:pt idx="2">
                  <c:v>не задумывались о значении</c:v>
                </c:pt>
                <c:pt idx="3">
                  <c:v>хотели бы узнать</c:v>
                </c:pt>
                <c:pt idx="4">
                  <c:v>знают фамилии родственников</c:v>
                </c:pt>
                <c:pt idx="5">
                  <c:v>знают интересные факты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26</c:v>
                </c:pt>
                <c:pt idx="1">
                  <c:v>4</c:v>
                </c:pt>
                <c:pt idx="2">
                  <c:v>5</c:v>
                </c:pt>
                <c:pt idx="3">
                  <c:v>25</c:v>
                </c:pt>
                <c:pt idx="4">
                  <c:v>16</c:v>
                </c:pt>
                <c:pt idx="5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5349456"/>
        <c:axId val="145350632"/>
      </c:barChart>
      <c:catAx>
        <c:axId val="1453494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5350632"/>
        <c:crosses val="autoZero"/>
        <c:auto val="1"/>
        <c:lblAlgn val="ctr"/>
        <c:lblOffset val="100"/>
        <c:noMultiLvlLbl val="0"/>
      </c:catAx>
      <c:valAx>
        <c:axId val="1453506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5349456"/>
        <c:crosses val="autoZero"/>
        <c:crossBetween val="between"/>
      </c:valAx>
    </c:plotArea>
    <c:plotVisOnly val="1"/>
    <c:dispBlanksAs val="gap"/>
    <c:showDLblsOverMax val="0"/>
  </c:chart>
  <c:spPr>
    <a:gradFill rotWithShape="1">
      <a:gsLst>
        <a:gs pos="0">
          <a:srgbClr val="ED7D31">
            <a:tint val="50000"/>
            <a:satMod val="300000"/>
          </a:srgbClr>
        </a:gs>
        <a:gs pos="35000">
          <a:srgbClr val="ED7D31">
            <a:tint val="37000"/>
            <a:satMod val="300000"/>
          </a:srgbClr>
        </a:gs>
        <a:gs pos="100000">
          <a:srgbClr val="ED7D31">
            <a:tint val="15000"/>
            <a:satMod val="350000"/>
          </a:srgbClr>
        </a:gs>
      </a:gsLst>
      <a:lin ang="16200000" scaled="1"/>
    </a:gradFill>
    <a:ln w="9525" cap="flat" cmpd="sng" algn="ctr">
      <a:solidFill>
        <a:srgbClr val="ED7D31">
          <a:shade val="95000"/>
          <a:satMod val="105000"/>
        </a:srgbClr>
      </a:solidFill>
      <a:prstDash val="solid"/>
    </a:ln>
    <a:effectLst>
      <a:outerShdw blurRad="40000" dist="20000" dir="5400000" rotWithShape="0">
        <a:srgbClr val="000000">
          <a:alpha val="38000"/>
        </a:srgbClr>
      </a:outerShdw>
    </a:effectLst>
  </c:spPr>
  <c:txPr>
    <a:bodyPr/>
    <a:lstStyle/>
    <a:p>
      <a:pPr>
        <a:defRPr sz="2000">
          <a:solidFill>
            <a:sysClr val="windowText" lastClr="000000"/>
          </a:solidFill>
          <a:latin typeface="+mn-lt"/>
          <a:ea typeface="+mn-ea"/>
          <a:cs typeface="+mn-cs"/>
        </a:defRPr>
      </a:pPr>
      <a:endParaRPr lang="ru-RU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32DA0C-72FC-4788-B782-BBD393B5222F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48B287-BE74-4FD3-A6DB-E6E9518DC2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725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95325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12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32230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A046A-5596-4BE5-A803-6310CA0578F1}" type="datetimeFigureOut">
              <a:rPr lang="uk-UA"/>
              <a:pPr>
                <a:defRPr/>
              </a:pPr>
              <a:t>16.12.2017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80A93-3A46-45B7-AA48-E4DFBF46686A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11425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CDFEF4-734C-40C7-8CC0-986FD05CCDD7}" type="datetimeFigureOut">
              <a:rPr lang="uk-UA"/>
              <a:pPr>
                <a:defRPr/>
              </a:pPr>
              <a:t>16.12.2017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B78B6-E6F0-40C1-A24C-315105C6114E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75655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420AD-B5E0-4A19-B2ED-E1F497D2086D}" type="datetimeFigureOut">
              <a:rPr lang="uk-UA"/>
              <a:pPr>
                <a:defRPr/>
              </a:pPr>
              <a:t>16.12.2017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224D7C-78D0-4B67-B809-BEB2E74552A8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66927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1" y="1676401"/>
            <a:ext cx="10361084" cy="182721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C039F5-EC55-42DB-BA65-9027996D9D3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3B028-36D9-4AD5-A9CB-89680939B3CF}" type="datetimeFigureOut">
              <a:rPr lang="uk-UA"/>
              <a:pPr>
                <a:defRPr/>
              </a:pPr>
              <a:t>16.12.2017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6241C-2101-477F-B1E8-44E6E5C7F1B8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58169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A5895-F0DF-49CD-874E-EBC590496A23}" type="datetimeFigureOut">
              <a:rPr lang="uk-UA"/>
              <a:pPr>
                <a:defRPr/>
              </a:pPr>
              <a:t>16.12.2017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48B39-A3F8-4A49-AB73-7D7450008C24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00758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60026-9C84-457B-B0F3-E59DDFAE3B06}" type="datetimeFigureOut">
              <a:rPr lang="uk-UA"/>
              <a:pPr>
                <a:defRPr/>
              </a:pPr>
              <a:t>16.12.2017</a:t>
            </a:fld>
            <a:endParaRPr lang="uk-UA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3F68A-C1AC-42AE-8053-CD295122077F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37132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EEA7B-6434-4441-8E3E-42B8D8FE3CDD}" type="datetimeFigureOut">
              <a:rPr lang="uk-UA"/>
              <a:pPr>
                <a:defRPr/>
              </a:pPr>
              <a:t>16.12.2017</a:t>
            </a:fld>
            <a:endParaRPr lang="uk-UA"/>
          </a:p>
        </p:txBody>
      </p:sp>
      <p:sp>
        <p:nvSpPr>
          <p:cNvPr id="8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33175-047B-49AA-9C4F-03A5A29CBCDE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67680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3FC8A-46C7-44F0-B6B2-5EE75CB215DA}" type="datetimeFigureOut">
              <a:rPr lang="uk-UA"/>
              <a:pPr>
                <a:defRPr/>
              </a:pPr>
              <a:t>16.12.2017</a:t>
            </a:fld>
            <a:endParaRPr lang="uk-UA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8557B-A493-4AFE-9115-E2A0770286BF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31776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13382-BC80-468A-8457-B2B1CD8010B8}" type="datetimeFigureOut">
              <a:rPr lang="uk-UA"/>
              <a:pPr>
                <a:defRPr/>
              </a:pPr>
              <a:t>16.12.2017</a:t>
            </a:fld>
            <a:endParaRPr lang="uk-UA"/>
          </a:p>
        </p:txBody>
      </p:sp>
      <p:sp>
        <p:nvSpPr>
          <p:cNvPr id="3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BF32E-448A-47DF-80CB-F066D9982C07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42621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180D3-83FC-42DD-8CAA-0C92A25BDFD4}" type="datetimeFigureOut">
              <a:rPr lang="uk-UA"/>
              <a:pPr>
                <a:defRPr/>
              </a:pPr>
              <a:t>16.12.2017</a:t>
            </a:fld>
            <a:endParaRPr lang="uk-UA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04D448-070F-4430-8F97-7FA574EBF28F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62477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uk-UA" noProof="0" smtClean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2CFB7-91EE-4485-8D72-8641975C7CA1}" type="datetimeFigureOut">
              <a:rPr lang="uk-UA"/>
              <a:pPr>
                <a:defRPr/>
              </a:pPr>
              <a:t>16.12.2017</a:t>
            </a:fld>
            <a:endParaRPr lang="uk-UA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64E9D-4047-43F9-92CC-69ECF72BDCB1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68858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Місце для заголовка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altLang="ru-RU" smtClean="0"/>
              <a:t>Зразок заголовка</a:t>
            </a:r>
          </a:p>
        </p:txBody>
      </p:sp>
      <p:sp>
        <p:nvSpPr>
          <p:cNvPr id="1027" name="Місце для тексту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altLang="ru-RU" smtClean="0"/>
              <a:t>Зразок тексту</a:t>
            </a:r>
          </a:p>
          <a:p>
            <a:pPr lvl="1"/>
            <a:r>
              <a:rPr lang="uk-UA" altLang="ru-RU" smtClean="0"/>
              <a:t>Другий рівень</a:t>
            </a:r>
          </a:p>
          <a:p>
            <a:pPr lvl="2"/>
            <a:r>
              <a:rPr lang="uk-UA" altLang="ru-RU" smtClean="0"/>
              <a:t>Третій рівень</a:t>
            </a:r>
          </a:p>
          <a:p>
            <a:pPr lvl="3"/>
            <a:r>
              <a:rPr lang="uk-UA" altLang="ru-RU" smtClean="0"/>
              <a:t>Четвертий рівень</a:t>
            </a:r>
          </a:p>
          <a:p>
            <a:pPr lvl="4"/>
            <a:r>
              <a:rPr lang="uk-UA" altLang="ru-RU" smtClean="0"/>
              <a:t>П'ятий рівень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A3ABC08-F6D8-4557-8EFE-D479231C390E}" type="datetimeFigureOut">
              <a:rPr lang="uk-UA"/>
              <a:pPr>
                <a:defRPr/>
              </a:pPr>
              <a:t>16.12.2017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E275D2F-AEFE-4267-84F9-AE2B9B9C904B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914400" y="1"/>
            <a:ext cx="10363200" cy="3230879"/>
          </a:xfrm>
        </p:spPr>
        <p:txBody>
          <a:bodyPr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«Лицей №22»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/>
              <a:t>Исследовательский проект на тему:</a:t>
            </a:r>
            <a:br>
              <a:rPr lang="ru-RU" sz="3600" i="1" dirty="0" smtClean="0"/>
            </a:br>
            <a:r>
              <a:rPr lang="ru-RU" sz="3600" i="1" dirty="0" smtClean="0"/>
              <a:t>«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Эт</a:t>
            </a:r>
            <a:r>
              <a:rPr lang="ru-RU" altLang="ru-RU" sz="3600" b="1" i="1" dirty="0" smtClean="0">
                <a:latin typeface="Times New Roman" pitchFamily="18" charset="0"/>
                <a:cs typeface="Times New Roman" pitchFamily="18" charset="0"/>
              </a:rPr>
              <a:t>имология русских фамилий»</a:t>
            </a:r>
            <a:r>
              <a:rPr lang="ru-RU" altLang="ru-RU" sz="3600" b="1" i="1" dirty="0" smtClean="0">
                <a:latin typeface="Monotype Corsiva" panose="03010101010201010101" pitchFamily="66" charset="0"/>
              </a:rPr>
              <a:t/>
            </a:r>
            <a:br>
              <a:rPr lang="ru-RU" altLang="ru-RU" sz="3600" b="1" i="1" dirty="0" smtClean="0">
                <a:latin typeface="Monotype Corsiva" panose="03010101010201010101" pitchFamily="66" charset="0"/>
              </a:rPr>
            </a:br>
            <a:r>
              <a:rPr lang="ru-RU" altLang="ru-RU" sz="3600" b="1" i="1" dirty="0" smtClean="0">
                <a:latin typeface="Monotype Corsiva" panose="03010101010201010101" pitchFamily="66" charset="0"/>
              </a:rPr>
              <a:t> (на материале фамилий учащихся</a:t>
            </a:r>
            <a:br>
              <a:rPr lang="ru-RU" altLang="ru-RU" sz="3600" b="1" i="1" dirty="0" smtClean="0">
                <a:latin typeface="Monotype Corsiva" panose="03010101010201010101" pitchFamily="66" charset="0"/>
              </a:rPr>
            </a:br>
            <a:r>
              <a:rPr lang="ru-RU" altLang="ru-RU" sz="3600" b="1" i="1" dirty="0" smtClean="0">
                <a:latin typeface="Monotype Corsiva" panose="03010101010201010101" pitchFamily="66" charset="0"/>
              </a:rPr>
              <a:t> 6 «А» класса)</a:t>
            </a:r>
            <a:r>
              <a:rPr lang="ru-RU" altLang="ru-RU" sz="3600" i="1" dirty="0" smtClean="0"/>
              <a:t> 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3024718" y="4508501"/>
            <a:ext cx="8587316" cy="1630363"/>
          </a:xfrm>
        </p:spPr>
        <p:txBody>
          <a:bodyPr lIns="90000" tIns="46800" rIns="90000" bIns="46800"/>
          <a:lstStyle/>
          <a:p>
            <a:pPr marL="0" indent="0" algn="r" eaLnBrk="1" hangingPunct="1">
              <a:lnSpc>
                <a:spcPct val="80000"/>
              </a:lnSpc>
              <a:spcBef>
                <a:spcPts val="500"/>
              </a:spcBef>
              <a:buClrTx/>
              <a:buSzPct val="65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Выполнила работу:</a:t>
            </a:r>
          </a:p>
          <a:p>
            <a:pPr marL="0" indent="0" algn="r" eaLnBrk="1" hangingPunct="1">
              <a:lnSpc>
                <a:spcPct val="80000"/>
              </a:lnSpc>
              <a:spcBef>
                <a:spcPts val="500"/>
              </a:spcBef>
              <a:buClrTx/>
              <a:buSzPct val="65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Ермакова Валентина</a:t>
            </a:r>
          </a:p>
          <a:p>
            <a:pPr marL="0" indent="0" algn="r" eaLnBrk="1" hangingPunct="1">
              <a:lnSpc>
                <a:spcPct val="80000"/>
              </a:lnSpc>
              <a:spcBef>
                <a:spcPts val="500"/>
              </a:spcBef>
              <a:buClrTx/>
              <a:buSzPct val="65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ученица 6 А класса.</a:t>
            </a:r>
          </a:p>
          <a:p>
            <a:pPr marL="0" indent="0" algn="r" eaLnBrk="1" hangingPunct="1">
              <a:lnSpc>
                <a:spcPct val="80000"/>
              </a:lnSpc>
              <a:spcBef>
                <a:spcPts val="500"/>
              </a:spcBef>
              <a:buClrTx/>
              <a:buSzPct val="65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Руководитель работы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 algn="r" eaLnBrk="1" hangingPunct="1">
              <a:lnSpc>
                <a:spcPct val="80000"/>
              </a:lnSpc>
              <a:spcBef>
                <a:spcPts val="500"/>
              </a:spcBef>
              <a:buClrTx/>
              <a:buSzPct val="65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Мишина Юлия Петровна.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738" y="3230880"/>
            <a:ext cx="6998109" cy="2952328"/>
          </a:xfrm>
          <a:prstGeom prst="rect">
            <a:avLst/>
          </a:prstGeom>
          <a:effectLst>
            <a:glow rad="203200">
              <a:schemeClr val="bg1">
                <a:alpha val="41000"/>
              </a:schemeClr>
            </a:glow>
            <a:reflection blurRad="12700" stA="92000" endPos="0" dist="50800" dir="5400000" sy="-100000" algn="bl" rotWithShape="0"/>
            <a:softEdge rad="520700"/>
          </a:effectLst>
          <a:scene3d>
            <a:camera prst="orthographicFront"/>
            <a:lightRig rig="threePt" dir="t"/>
          </a:scene3d>
          <a:sp3d contourW="12700">
            <a:bevelB w="152400" h="50800" prst="softRound"/>
            <a:contourClr>
              <a:schemeClr val="bg1"/>
            </a:contour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Глава 3.</a:t>
            </a:r>
            <a:r>
              <a:rPr lang="ru-RU" altLang="ru-RU" b="1" dirty="0" smtClean="0">
                <a:latin typeface="Monotype Corsiva" panose="03010101010201010101" pitchFamily="66" charset="0"/>
              </a:rPr>
              <a:t> История русских фамилий</a:t>
            </a:r>
            <a:br>
              <a:rPr lang="ru-RU" altLang="ru-RU" b="1" dirty="0" smtClean="0">
                <a:latin typeface="Monotype Corsiva" panose="03010101010201010101" pitchFamily="66" charset="0"/>
              </a:rPr>
            </a:br>
            <a:r>
              <a:rPr lang="ru-RU" altLang="ru-RU" b="1" dirty="0" smtClean="0">
                <a:latin typeface="Monotype Corsiva" panose="03010101010201010101" pitchFamily="66" charset="0"/>
              </a:rPr>
              <a:t> (на материале фамилий учеников нашего класса).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 err="1" smtClean="0"/>
              <a:t>Баюков</a:t>
            </a:r>
            <a:r>
              <a:rPr lang="ru-RU" sz="2400" b="1" dirty="0" smtClean="0"/>
              <a:t>:</a:t>
            </a:r>
            <a:r>
              <a:rPr lang="ru-RU" sz="2400" dirty="0" smtClean="0"/>
              <a:t> В основе прозвища </a:t>
            </a:r>
            <a:r>
              <a:rPr lang="ru-RU" sz="2400" dirty="0" err="1" smtClean="0"/>
              <a:t>Баюк</a:t>
            </a:r>
            <a:r>
              <a:rPr lang="ru-RU" sz="2400" dirty="0" smtClean="0"/>
              <a:t>, вероятно, лежит глагол «баять» - «рассказывать байки, сказки». Скорее всего, </a:t>
            </a:r>
            <a:r>
              <a:rPr lang="ru-RU" sz="2400" dirty="0" err="1" smtClean="0"/>
              <a:t>Баюком</a:t>
            </a:r>
            <a:r>
              <a:rPr lang="ru-RU" sz="2400" dirty="0" smtClean="0"/>
              <a:t> прозвали хорошего рассказчика или человека, любившего присочинить, приукрасить свой рассказ небылицами. Таким образом, эта фамилия содержит указание на </a:t>
            </a:r>
            <a:r>
              <a:rPr lang="ru-RU" sz="2400" i="1" dirty="0" smtClean="0"/>
              <a:t>особенности характера</a:t>
            </a:r>
            <a:r>
              <a:rPr lang="ru-RU" sz="2400" dirty="0" smtClean="0"/>
              <a:t> предка. </a:t>
            </a:r>
            <a:r>
              <a:rPr lang="ru-RU" sz="2400" dirty="0" err="1" smtClean="0"/>
              <a:t>Баюк</a:t>
            </a:r>
            <a:r>
              <a:rPr lang="ru-RU" sz="2400" dirty="0" smtClean="0"/>
              <a:t>, со временем получил фамилию </a:t>
            </a:r>
            <a:r>
              <a:rPr lang="ru-RU" sz="2400" dirty="0" err="1" smtClean="0"/>
              <a:t>Баюков</a:t>
            </a:r>
            <a:r>
              <a:rPr lang="ru-RU" sz="2400" dirty="0" smtClean="0"/>
              <a:t>.</a:t>
            </a:r>
          </a:p>
          <a:p>
            <a:r>
              <a:rPr lang="ru-RU" sz="2400" b="1" dirty="0" err="1" smtClean="0"/>
              <a:t>Кашковский</a:t>
            </a:r>
            <a:r>
              <a:rPr lang="ru-RU" sz="2400" dirty="0" smtClean="0"/>
              <a:t>: Фамилия </a:t>
            </a:r>
            <a:r>
              <a:rPr lang="ru-RU" sz="2400" dirty="0" err="1" smtClean="0"/>
              <a:t>Кашковский</a:t>
            </a:r>
            <a:r>
              <a:rPr lang="ru-RU" sz="2400" dirty="0" smtClean="0"/>
              <a:t> образована от прозвища Кашка. Прозвище Кашка содержало указание на любимое лакомство предка — кашу. У славян каша была одним из главных блюд крестьянской кухни. Скорее всего, прозвищем Кашка нарекли любителя каш. Однако, не исключено, что прозвище относится к так называемым «профессиональным» именованиям, указывающим на род деятельности человека. Так, предок обладателя фамилии </a:t>
            </a:r>
            <a:r>
              <a:rPr lang="ru-RU" sz="2400" dirty="0" err="1" smtClean="0"/>
              <a:t>Кашковский</a:t>
            </a:r>
            <a:r>
              <a:rPr lang="ru-RU" sz="2400" dirty="0" smtClean="0"/>
              <a:t> мог быть кашевар.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0"/>
            <a:ext cx="10515600" cy="6176963"/>
          </a:xfrm>
        </p:spPr>
        <p:txBody>
          <a:bodyPr/>
          <a:lstStyle/>
          <a:p>
            <a:r>
              <a:rPr lang="ru-RU" sz="2400" b="1" dirty="0" err="1" smtClean="0"/>
              <a:t>Пышкин</a:t>
            </a:r>
            <a:r>
              <a:rPr lang="ru-RU" sz="2400" dirty="0" smtClean="0"/>
              <a:t>: Фамилия засвидетельствована документами 1692 г. в северных районах. Отчество от прозвища Пышка.  Возможно, что оно относится к так называемым «профессиональным» именованиям, содержащим указание на род деятельности человека. Поэтому Пышкой могли называть пекаря, того, кто выпекал аппетитные булочки. Однако не исключено, что это прозвище подчеркивало особенности внешнего вида и закреплялось за полным человеком. Пышка, со временем получил фамилию </a:t>
            </a:r>
            <a:r>
              <a:rPr lang="ru-RU" sz="2400" dirty="0" err="1" smtClean="0"/>
              <a:t>Пышкин</a:t>
            </a:r>
            <a:r>
              <a:rPr lang="ru-RU" sz="2400" dirty="0" smtClean="0"/>
              <a:t>.</a:t>
            </a:r>
          </a:p>
          <a:p>
            <a:r>
              <a:rPr lang="ru-RU" sz="2400" b="1" dirty="0" smtClean="0"/>
              <a:t>Соколова:</a:t>
            </a:r>
            <a:r>
              <a:rPr lang="ru-RU" sz="2400" dirty="0" smtClean="0"/>
              <a:t> Фамилия Соколова – одна из самых распространенных среди «птичьих» Она образована от русского </a:t>
            </a:r>
            <a:r>
              <a:rPr lang="ru-RU" sz="2400" dirty="0" err="1" smtClean="0"/>
              <a:t>нецерковного</a:t>
            </a:r>
            <a:r>
              <a:rPr lang="ru-RU" sz="2400" dirty="0" smtClean="0"/>
              <a:t> Сокол. До введения на Руси христианства наречение ребёнка именем, представляющим собой название животного или растения, было очень распространённой </a:t>
            </a:r>
            <a:r>
              <a:rPr lang="ru-RU" sz="2400" dirty="0" err="1" smtClean="0"/>
              <a:t>традицией.Ведь</a:t>
            </a:r>
            <a:r>
              <a:rPr lang="ru-RU" sz="2400" dirty="0" smtClean="0"/>
              <a:t> сокол издревле считался символом смелости и отваги, храбрости и отчаянности. Как правило, эти качества приписывают в первую очередь воинам, а потому сокол был и олицетворением войны. Сокол, со временем получил фамилию Соколова.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1"/>
          <p:cNvGraphicFramePr>
            <a:graphicFrameLocks noGrp="1"/>
          </p:cNvGraphicFramePr>
          <p:nvPr>
            <p:ph idx="1"/>
          </p:nvPr>
        </p:nvGraphicFramePr>
        <p:xfrm>
          <a:off x="807720" y="259080"/>
          <a:ext cx="11094720" cy="6248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000" b="1" i="1" dirty="0" smtClean="0">
                <a:latin typeface="Monotype Corsiva" pitchFamily="66" charset="0"/>
                <a:cs typeface="Times New Roman" pitchFamily="18" charset="0"/>
              </a:rPr>
              <a:t>ЗАКЛЮЧЕНИЕ</a:t>
            </a:r>
            <a:endParaRPr lang="ru-RU" sz="6000" b="1" i="1" dirty="0"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altLang="ru-RU" dirty="0" smtClean="0">
                <a:latin typeface="Monotype Corsiva" panose="03010101010201010101" pitchFamily="66" charset="0"/>
              </a:rPr>
              <a:t>   Изучив историю возникновения фамилий, можно понять историю своего рода семьи, как образовалась собственная фамилия, сложить древо рода своей семьи, узнать историю рода близких людей и знакомых.  Ещё издавна считалось, что помнить своих предков -  это священный долг потомков.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5400" i="1" dirty="0" smtClean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БЛАГОДАРИМ ЗА ВНИМАНИЕ!</a:t>
            </a:r>
            <a:endParaRPr lang="ru-RU" sz="5400" i="1" dirty="0">
              <a:solidFill>
                <a:srgbClr val="FF0000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000" b="1" dirty="0">
                <a:latin typeface="Monotype Corsiva" panose="03010101010201010101" pitchFamily="66" charset="0"/>
              </a:rPr>
              <a:t>Введение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58240"/>
            <a:ext cx="10515600" cy="5018723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ru-RU" dirty="0" smtClean="0"/>
              <a:t>    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 Руси считалось правилом хорошего тона знать свою родословную до седьмого колена: сын знал не только своего отца, но и деда, прадеда, прапрадеда.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В нашей семье большое значение своей фамилии придает бабушка. С моего раннего детства она таинственно и загадочно рассказывала мне о том, что наша фамилия непростая. При этом она с гордостью произносила ее и делала свои предположения, кто были предки по фамилии Ермаковы. Прошло время. Я стала взрослее и у меня появились все возможности разгадать тайну моей фамилии, постараться заинтересовать в этом своих одноклассников и раскрыть секреты многих фамилий.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198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73075"/>
          </a:xfrm>
        </p:spPr>
        <p:txBody>
          <a:bodyPr/>
          <a:lstStyle/>
          <a:p>
            <a:pPr algn="ctr"/>
            <a:r>
              <a:rPr lang="ru-RU" sz="5400" b="1" dirty="0" smtClean="0">
                <a:latin typeface="Monotype Corsiva" panose="03010101010201010101" pitchFamily="66" charset="0"/>
              </a:rPr>
              <a:t>Актуальность</a:t>
            </a:r>
            <a:endParaRPr lang="ru-RU" sz="5400" b="1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929640"/>
            <a:ext cx="10515600" cy="5414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</a:t>
            </a:r>
            <a:r>
              <a:rPr lang="ru-RU" sz="3200" dirty="0" smtClean="0"/>
              <a:t>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На мой взгляд, эта тема актуальна в любое время, потому что каждый человек хотел бы знать историю фамилии, ее значение и своих предшественников. Изучение  фамилий ценно не только для науки, но и для нас самих. Фамилия – это своего рода живая история,  история труда и быта, история страны,  история языка. Раскрыв тайну своей фамилии, мы изучаем историю своей семьи.  Познав эту историю, мы испытываем гордость за принадлежность к своему роду, своей фамилии, желание стать такими же, как деды, прадеды.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5302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ru-RU" sz="5400" b="1" dirty="0">
                <a:latin typeface="Monotype Corsiva" panose="03010101010201010101" pitchFamily="66" charset="0"/>
              </a:rPr>
              <a:t>Цель </a:t>
            </a:r>
            <a:r>
              <a:rPr lang="ru-RU" sz="5400" b="1" dirty="0" smtClean="0">
                <a:latin typeface="Monotype Corsiva" panose="03010101010201010101" pitchFamily="66" charset="0"/>
              </a:rPr>
              <a:t>работы:</a:t>
            </a:r>
            <a:endParaRPr lang="ru-RU" sz="5400" b="1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4261" y="872588"/>
            <a:ext cx="10515600" cy="5452011"/>
          </a:xfrm>
        </p:spPr>
        <p:txBody>
          <a:bodyPr/>
          <a:lstStyle/>
          <a:p>
            <a:pPr marL="0" indent="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Понять и выявить сущность происхождения и образования русских фамилий и их значимость для человека на примере фамилий учеников шестого класса нашей школы.</a:t>
            </a:r>
          </a:p>
          <a:p>
            <a:pPr marL="0" indent="0" algn="ctr">
              <a:buNone/>
            </a:pPr>
            <a:r>
              <a:rPr lang="ru-RU" sz="5400" b="1" dirty="0" smtClean="0">
                <a:latin typeface="Monotype Corsiva" panose="03010101010201010101" pitchFamily="66" charset="0"/>
              </a:rPr>
              <a:t>Задачи</a:t>
            </a:r>
            <a:r>
              <a:rPr lang="ru-RU" sz="5400" b="1" dirty="0">
                <a:latin typeface="Monotype Corsiva" panose="03010101010201010101" pitchFamily="66" charset="0"/>
              </a:rPr>
              <a:t>:</a:t>
            </a:r>
          </a:p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Исследовать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научную литературу по  вопросам происхождения и образования русских фамилий;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Изучить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фамилии учащихся , </a:t>
            </a: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подобрать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материал, </a:t>
            </a: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классифицировать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их по происхождению;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b="1" i="1" u="sng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проанализировать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особенности происхождения и значения фамилий учеников шестого класса нашей школы.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254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dirty="0">
                <a:latin typeface="Monotype Corsiva" panose="03010101010201010101" pitchFamily="66" charset="0"/>
              </a:rPr>
              <a:t>Гипотеза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93520"/>
            <a:ext cx="12192000" cy="4683443"/>
          </a:xfrm>
        </p:spPr>
        <p:txBody>
          <a:bodyPr/>
          <a:lstStyle/>
          <a:p>
            <a:pPr marL="0" indent="0" algn="ctr">
              <a:buNone/>
            </a:pPr>
            <a:r>
              <a:rPr lang="ru-RU" sz="4400" i="1" dirty="0" smtClean="0">
                <a:latin typeface="Monotype Corsiva" panose="03010101010201010101" pitchFamily="66" charset="0"/>
              </a:rPr>
              <a:t>Все имена и фамилии имеют свой смысл и не были созданы бесцельно.</a:t>
            </a:r>
          </a:p>
          <a:p>
            <a:pPr marL="0" indent="0" algn="ctr">
              <a:buNone/>
            </a:pPr>
            <a:endParaRPr lang="ru-RU" sz="4400" i="1" dirty="0" smtClean="0">
              <a:latin typeface="Monotype Corsiva" panose="03010101010201010101" pitchFamily="66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1975" y="2876868"/>
            <a:ext cx="3557588" cy="35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6397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0560" y="1600200"/>
            <a:ext cx="10866120" cy="451580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Антропонимика как наука сложилась за рубежом в первой половине 20 века. Основополагающие труды  создали Альбер Доза (Франция), Адольф  Бах ( Германия), Витольд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Ташицкий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 Польша). Во многих странах мира созданы  словари фамилий. В области русской антропонимики работали академик А. И. Соболевский, Н. М. Тупиков, позже А. М. Селищев и его ученик В. К.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Чичагов.Таким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образом,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изучением происхождения фамилий занимается  антропонимика.</a:t>
            </a:r>
          </a:p>
          <a:p>
            <a:pPr>
              <a:buNone/>
            </a:pPr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92698" y="183189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Глава 1. Теоретическое исследование происхождения  русских фамилий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Aft>
                <a:spcPts val="0"/>
              </a:spcAft>
            </a:pP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077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0560" y="0"/>
            <a:ext cx="10683240" cy="6176963"/>
          </a:xfrm>
        </p:spPr>
        <p:txBody>
          <a:bodyPr/>
          <a:lstStyle/>
          <a:p>
            <a:pPr indent="-341313" algn="ctr">
              <a:lnSpc>
                <a:spcPct val="80000"/>
              </a:lnSpc>
              <a:spcBef>
                <a:spcPts val="500"/>
              </a:spcBef>
              <a:buSzPct val="65000"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ru-RU" sz="5400" b="1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ВЫВОД</a:t>
            </a:r>
          </a:p>
          <a:p>
            <a:pPr indent="-341313" algn="ctr">
              <a:lnSpc>
                <a:spcPct val="80000"/>
              </a:lnSpc>
              <a:spcBef>
                <a:spcPts val="500"/>
              </a:spcBef>
              <a:buSzPct val="65000"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ru-RU" altLang="ru-RU" dirty="0" smtClean="0">
                <a:latin typeface="Monotype Corsiva" panose="03010101010201010101" pitchFamily="66" charset="0"/>
              </a:rPr>
              <a:t>Все русские фамилии подчиняются по своей структуре определенным правилам. </a:t>
            </a:r>
            <a:r>
              <a:rPr lang="ru-RU" altLang="ru-RU" dirty="0" smtClean="0">
                <a:latin typeface="Monotype Corsiva" panose="03010101010201010101" pitchFamily="66" charset="0"/>
              </a:rPr>
              <a:t>Обычно </a:t>
            </a:r>
            <a:r>
              <a:rPr lang="ru-RU" altLang="ru-RU" dirty="0" smtClean="0">
                <a:latin typeface="Monotype Corsiva" panose="03010101010201010101" pitchFamily="66" charset="0"/>
              </a:rPr>
              <a:t>корень русской фамилии имеет определённое научное лексическое значение, исходящее из источника фамилии. </a:t>
            </a:r>
          </a:p>
          <a:p>
            <a:pPr indent="-341313" algn="ctr">
              <a:lnSpc>
                <a:spcPct val="80000"/>
              </a:lnSpc>
              <a:spcBef>
                <a:spcPts val="500"/>
              </a:spcBef>
              <a:buSzPct val="65000"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ru-RU" altLang="ru-RU" dirty="0" smtClean="0">
                <a:latin typeface="Monotype Corsiva" panose="03010101010201010101" pitchFamily="66" charset="0"/>
              </a:rPr>
              <a:t>Приставки, суффиксы и окончания в русских фамилиях используются не всегда. Приставки в русских фамилиях используются очень редко. </a:t>
            </a:r>
            <a:r>
              <a:rPr lang="ru-RU" altLang="ru-RU" i="1" u="sng" dirty="0" smtClean="0">
                <a:latin typeface="Monotype Corsiva" panose="03010101010201010101" pitchFamily="66" charset="0"/>
              </a:rPr>
              <a:t>Суффиксы же содержатся в большинстве русских фамилий. Большая часть русских фамилий использует всего три суффикса: "-</a:t>
            </a:r>
            <a:r>
              <a:rPr lang="ru-RU" altLang="ru-RU" i="1" u="sng" dirty="0" err="1" smtClean="0">
                <a:latin typeface="Monotype Corsiva" panose="03010101010201010101" pitchFamily="66" charset="0"/>
              </a:rPr>
              <a:t>ов</a:t>
            </a:r>
            <a:r>
              <a:rPr lang="ru-RU" altLang="ru-RU" i="1" u="sng" dirty="0" smtClean="0">
                <a:latin typeface="Monotype Corsiva" panose="03010101010201010101" pitchFamily="66" charset="0"/>
              </a:rPr>
              <a:t>", "-ев", "-ин.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3001" y="3610292"/>
            <a:ext cx="3119066" cy="2333308"/>
          </a:xfrm>
          <a:prstGeom prst="rect">
            <a:avLst/>
          </a:prstGeom>
          <a:effectLst>
            <a:outerShdw blurRad="546100" dist="228600" dir="11160000" sx="101000" sy="101000" algn="ctr" rotWithShape="0">
              <a:srgbClr val="000000">
                <a:alpha val="9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99638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3480" y="852805"/>
            <a:ext cx="10515600" cy="1325563"/>
          </a:xfrm>
        </p:spPr>
        <p:txBody>
          <a:bodyPr/>
          <a:lstStyle/>
          <a:p>
            <a:pPr algn="ctr"/>
            <a:r>
              <a:rPr lang="ru-RU" sz="2800" b="1" dirty="0" smtClean="0">
                <a:latin typeface="Monotype Corsiva" panose="03010101010201010101" pitchFamily="66" charset="0"/>
              </a:rPr>
              <a:t> </a:t>
            </a:r>
            <a:r>
              <a:rPr lang="ru-RU" sz="2800" b="1" dirty="0" smtClean="0"/>
              <a:t>Глава 2. Исследование происхождения и образования фамилий учеников.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3440" y="1398905"/>
            <a:ext cx="10515600" cy="4351338"/>
          </a:xfrm>
        </p:spPr>
        <p:txBody>
          <a:bodyPr/>
          <a:lstStyle/>
          <a:p>
            <a:pPr marL="341313" indent="-341313">
              <a:lnSpc>
                <a:spcPct val="80000"/>
              </a:lnSpc>
              <a:spcBef>
                <a:spcPts val="525"/>
              </a:spcBef>
              <a:buSzPct val="6500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altLang="ru-RU" dirty="0" smtClean="0">
                <a:latin typeface="Monotype Corsiva" panose="03010101010201010101" pitchFamily="66" charset="0"/>
              </a:rPr>
              <a:t> Большинство ученых сходятся во мнении, что большая часть русских фамилий по происхождению можно разделить на такие группы:</a:t>
            </a:r>
          </a:p>
          <a:p>
            <a:pPr marL="341313" indent="-341313">
              <a:lnSpc>
                <a:spcPct val="80000"/>
              </a:lnSpc>
              <a:spcBef>
                <a:spcPts val="525"/>
              </a:spcBef>
              <a:buSzPct val="6500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dirty="0" smtClean="0">
                <a:latin typeface="Monotype Corsiva" panose="03010101010201010101" pitchFamily="66" charset="0"/>
              </a:rPr>
              <a:t/>
            </a:r>
            <a:br>
              <a:rPr lang="ru-RU" altLang="ru-RU" dirty="0" smtClean="0">
                <a:latin typeface="Monotype Corsiva" panose="03010101010201010101" pitchFamily="66" charset="0"/>
              </a:rPr>
            </a:br>
            <a:r>
              <a:rPr lang="ru-RU" altLang="ru-RU" dirty="0" smtClean="0">
                <a:latin typeface="Monotype Corsiva" panose="03010101010201010101" pitchFamily="66" charset="0"/>
              </a:rPr>
              <a:t>            1.</a:t>
            </a:r>
            <a:r>
              <a:rPr lang="ru-RU" i="1" dirty="0" smtClean="0"/>
              <a:t> Фамилии, образованные от церковных и мирских имен</a:t>
            </a:r>
            <a:r>
              <a:rPr lang="ru-RU" altLang="ru-RU" dirty="0" smtClean="0">
                <a:latin typeface="Monotype Corsiva" panose="03010101010201010101" pitchFamily="66" charset="0"/>
              </a:rPr>
              <a:t> </a:t>
            </a:r>
            <a:br>
              <a:rPr lang="ru-RU" altLang="ru-RU" dirty="0" smtClean="0">
                <a:latin typeface="Monotype Corsiva" panose="03010101010201010101" pitchFamily="66" charset="0"/>
              </a:rPr>
            </a:br>
            <a:r>
              <a:rPr lang="ru-RU" altLang="ru-RU" dirty="0" smtClean="0">
                <a:latin typeface="Monotype Corsiva" panose="03010101010201010101" pitchFamily="66" charset="0"/>
              </a:rPr>
              <a:t>            2.</a:t>
            </a:r>
            <a:r>
              <a:rPr lang="ru-RU" i="1" dirty="0" smtClean="0"/>
              <a:t> Фамилии от слов, которые отражают внешний вид, особенности человека.</a:t>
            </a:r>
            <a:endParaRPr lang="ru-RU" altLang="ru-RU" dirty="0" smtClean="0">
              <a:latin typeface="Monotype Corsiva" panose="03010101010201010101" pitchFamily="66" charset="0"/>
            </a:endParaRPr>
          </a:p>
          <a:p>
            <a:pPr marL="341313" indent="-341313">
              <a:lnSpc>
                <a:spcPct val="80000"/>
              </a:lnSpc>
              <a:spcBef>
                <a:spcPts val="525"/>
              </a:spcBef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dirty="0" smtClean="0">
                <a:latin typeface="Monotype Corsiva" panose="03010101010201010101" pitchFamily="66" charset="0"/>
              </a:rPr>
              <a:t>                  3. </a:t>
            </a:r>
            <a:r>
              <a:rPr lang="ru-RU" i="1" dirty="0" smtClean="0"/>
              <a:t>Фамилии, образованные от слов, выражающих свойства человеческого характера.</a:t>
            </a:r>
            <a:r>
              <a:rPr lang="ru-RU" altLang="ru-RU" dirty="0" smtClean="0">
                <a:latin typeface="Monotype Corsiva" panose="03010101010201010101" pitchFamily="66" charset="0"/>
              </a:rPr>
              <a:t/>
            </a:r>
            <a:br>
              <a:rPr lang="ru-RU" altLang="ru-RU" dirty="0" smtClean="0">
                <a:latin typeface="Monotype Corsiva" panose="03010101010201010101" pitchFamily="66" charset="0"/>
              </a:rPr>
            </a:br>
            <a:r>
              <a:rPr lang="ru-RU" altLang="ru-RU" dirty="0" smtClean="0">
                <a:latin typeface="Monotype Corsiva" panose="03010101010201010101" pitchFamily="66" charset="0"/>
              </a:rPr>
              <a:t>            4. </a:t>
            </a:r>
            <a:r>
              <a:rPr lang="ru-RU" i="1" dirty="0" smtClean="0"/>
              <a:t>Фамилии, образованные от названия местности, откуда родом был один из предков.</a:t>
            </a:r>
          </a:p>
          <a:p>
            <a:pPr marL="341313" indent="-341313">
              <a:lnSpc>
                <a:spcPct val="80000"/>
              </a:lnSpc>
              <a:spcBef>
                <a:spcPts val="525"/>
              </a:spcBef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altLang="ru-RU" i="1" dirty="0" smtClean="0">
                <a:latin typeface="Monotype Corsiva" panose="03010101010201010101" pitchFamily="66" charset="0"/>
              </a:rPr>
              <a:t>                 5.</a:t>
            </a:r>
            <a:r>
              <a:rPr lang="ru-RU" i="1" dirty="0" smtClean="0"/>
              <a:t> Фамилии, в значениях которых род человеческой деятельности, занятий</a:t>
            </a:r>
            <a:r>
              <a:rPr lang="ru-RU" altLang="ru-RU" dirty="0" smtClean="0">
                <a:latin typeface="Monotype Corsiva" panose="03010101010201010101" pitchFamily="66" charset="0"/>
              </a:rPr>
              <a:t/>
            </a:r>
            <a:br>
              <a:rPr lang="ru-RU" altLang="ru-RU" dirty="0" smtClean="0">
                <a:latin typeface="Monotype Corsiva" panose="03010101010201010101" pitchFamily="66" charset="0"/>
              </a:rPr>
            </a:br>
            <a:r>
              <a:rPr lang="ru-RU" altLang="ru-RU" dirty="0" smtClean="0">
                <a:latin typeface="Monotype Corsiva" panose="03010101010201010101" pitchFamily="66" charset="0"/>
              </a:rPr>
              <a:t>         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6702" y="5349239"/>
            <a:ext cx="1938922" cy="1287565"/>
          </a:xfrm>
          <a:prstGeom prst="rect">
            <a:avLst/>
          </a:prstGeom>
          <a:gradFill>
            <a:gsLst>
              <a:gs pos="18000">
                <a:srgbClr val="D2FFF4">
                  <a:lumMod val="26000"/>
                  <a:alpha val="91000"/>
                </a:srgbClr>
              </a:gs>
              <a:gs pos="59552">
                <a:srgbClr val="9AFFE6"/>
              </a:gs>
              <a:gs pos="26000">
                <a:srgbClr val="00CC99">
                  <a:lumMod val="5000"/>
                  <a:lumOff val="95000"/>
                </a:srgbClr>
              </a:gs>
              <a:gs pos="74000">
                <a:srgbClr val="00CC99">
                  <a:lumMod val="45000"/>
                  <a:lumOff val="55000"/>
                </a:srgbClr>
              </a:gs>
              <a:gs pos="83000">
                <a:srgbClr val="00CC99">
                  <a:lumMod val="45000"/>
                  <a:lumOff val="55000"/>
                </a:srgbClr>
              </a:gs>
              <a:gs pos="100000">
                <a:srgbClr val="00CC99">
                  <a:lumMod val="30000"/>
                  <a:lumOff val="70000"/>
                </a:srgbClr>
              </a:gs>
            </a:gsLst>
            <a:lin ang="5400000" scaled="1"/>
          </a:gradFill>
          <a:effectLst>
            <a:innerShdw blurRad="63500" dist="508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224591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8640" y="365125"/>
            <a:ext cx="10805160" cy="625475"/>
          </a:xfrm>
        </p:spPr>
        <p:txBody>
          <a:bodyPr/>
          <a:lstStyle/>
          <a:p>
            <a:pPr algn="ctr"/>
            <a:r>
              <a:rPr lang="ru-RU" sz="3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Классификация фамилий 6 «А» класса</a:t>
            </a:r>
            <a:endParaRPr lang="ru-RU" sz="36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5313670"/>
              </p:ext>
            </p:extLst>
          </p:nvPr>
        </p:nvGraphicFramePr>
        <p:xfrm>
          <a:off x="548640" y="1433945"/>
          <a:ext cx="10805160" cy="51162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1032"/>
                <a:gridCol w="2161032"/>
                <a:gridCol w="2161032"/>
                <a:gridCol w="2161032"/>
                <a:gridCol w="2161032"/>
              </a:tblGrid>
              <a:tr h="1613356">
                <a:tc>
                  <a:txBody>
                    <a:bodyPr/>
                    <a:lstStyle/>
                    <a:p>
                      <a:r>
                        <a:rPr lang="ru-RU" sz="1800" b="1" i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Фамилии, образованные от церковных и мирских имен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i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Фамилии от слов, которые отражают внешний вид, особенности человека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i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Фамилии, образованные от слов, выражающих свойства человеческого характера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i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Фамилии, образованные от названия местности, откуда родом был один из предков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i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Фамилии, в значениях которых род человеческой деятельности, занятий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378899"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Епифанов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Ермакова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Климов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Канищев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Малышева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Мартынов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Махмудов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Решетников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Рябенькая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Семизоров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Соколова</a:t>
                      </a:r>
                    </a:p>
                    <a:p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Толпегин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Шумихина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Баюков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Корякин</a:t>
                      </a:r>
                    </a:p>
                    <a:p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Поревкин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Стольникова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Кашковский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Пышкин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Фидер</a:t>
                      </a:r>
                    </a:p>
                    <a:p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Хаников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Черикова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Яворский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Невидимова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Отвечалова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Шахова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413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ія1" id="{061A3848-A85A-41EE-8262-7480CDF9A1BD}" vid="{C11D8358-4A76-4D94-8AFF-1079B3B8ECC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528</TotalTime>
  <Words>909</Words>
  <Application>Microsoft Office PowerPoint</Application>
  <PresentationFormat>Широкоэкранный</PresentationFormat>
  <Paragraphs>71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Microsoft JhengHei</vt:lpstr>
      <vt:lpstr>Arial</vt:lpstr>
      <vt:lpstr>Calibri</vt:lpstr>
      <vt:lpstr>Calibri Light</vt:lpstr>
      <vt:lpstr>Monotype Corsiva</vt:lpstr>
      <vt:lpstr>Times New Roman</vt:lpstr>
      <vt:lpstr>Тема Office</vt:lpstr>
      <vt:lpstr>Муниципальное Общеобразовательное Учреждение  «Лицей №22»  Исследовательский проект на тему: «Этимология русских фамилий»  (на материале фамилий учащихся  6 «А» класса) </vt:lpstr>
      <vt:lpstr>Введение </vt:lpstr>
      <vt:lpstr>Актуальность</vt:lpstr>
      <vt:lpstr>Цель работы:</vt:lpstr>
      <vt:lpstr>Гипотеза</vt:lpstr>
      <vt:lpstr>Презентация PowerPoint</vt:lpstr>
      <vt:lpstr>Презентация PowerPoint</vt:lpstr>
      <vt:lpstr> Глава 2. Исследование происхождения и образования фамилий учеников.  </vt:lpstr>
      <vt:lpstr>Классификация фамилий 6 «А» класса</vt:lpstr>
      <vt:lpstr>Глава 3. История русских фамилий  (на материале фамилий учеников нашего класса).</vt:lpstr>
      <vt:lpstr>Презентация PowerPoint</vt:lpstr>
      <vt:lpstr>Презентация PowerPoint</vt:lpstr>
      <vt:lpstr>ЗАКЛЮЧЕНИЕ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образовательное учреждение  дополнительного профессионального образования   «Воскресенский научно-методический центр» (МОУ ДПО «ВНМЦ»)</dc:title>
  <dc:creator>Юлия Мишина</dc:creator>
  <cp:lastModifiedBy>Юлия Попова</cp:lastModifiedBy>
  <cp:revision>33</cp:revision>
  <dcterms:created xsi:type="dcterms:W3CDTF">2016-04-20T19:04:36Z</dcterms:created>
  <dcterms:modified xsi:type="dcterms:W3CDTF">2017-12-16T11:55:19Z</dcterms:modified>
</cp:coreProperties>
</file>