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4" r:id="rId17"/>
    <p:sldId id="275" r:id="rId18"/>
    <p:sldId id="276" r:id="rId19"/>
    <p:sldId id="271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4" d="100"/>
          <a:sy n="24" d="100"/>
        </p:scale>
        <p:origin x="-1517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55A5C-2239-47F7-AC15-4F76150974D9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4146A-4850-4A51-A570-2A07816CE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91680" y="1844824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dirty="0">
              <a:solidFill>
                <a:srgbClr val="0070C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188640"/>
            <a:ext cx="5904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Palatino Linotype" pitchFamily="18" charset="0"/>
              </a:rPr>
              <a:t>Республика Бурятия</a:t>
            </a:r>
          </a:p>
          <a:p>
            <a:pPr algn="ctr"/>
            <a:r>
              <a:rPr lang="ru-RU" sz="2400" b="1" dirty="0" err="1" smtClean="0">
                <a:solidFill>
                  <a:schemeClr val="tx2"/>
                </a:solidFill>
                <a:latin typeface="Palatino Linotype" pitchFamily="18" charset="0"/>
              </a:rPr>
              <a:t>Еравнинский</a:t>
            </a:r>
            <a:r>
              <a:rPr lang="ru-RU" sz="2400" b="1" dirty="0" smtClean="0">
                <a:solidFill>
                  <a:schemeClr val="tx2"/>
                </a:solidFill>
                <a:latin typeface="Palatino Linotype" pitchFamily="18" charset="0"/>
              </a:rPr>
              <a:t> район</a:t>
            </a: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Palatino Linotype" pitchFamily="18" charset="0"/>
              </a:rPr>
              <a:t>Сосново-Озёрская средняя общеобразовательная школа №2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04620" y="5229200"/>
            <a:ext cx="80393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/>
                </a:solidFill>
                <a:latin typeface="Palatino Linotype" pitchFamily="18" charset="0"/>
              </a:rPr>
              <a:t>Цыбикова</a:t>
            </a:r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/>
                </a:solidFill>
                <a:latin typeface="Palatino Linotype" pitchFamily="18" charset="0"/>
              </a:rPr>
              <a:t> Сэндэма </a:t>
            </a:r>
            <a:r>
              <a:rPr lang="ru-RU" sz="40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/>
                </a:solidFill>
                <a:latin typeface="Palatino Linotype" pitchFamily="18" charset="0"/>
              </a:rPr>
              <a:t>Дугаровна</a:t>
            </a:r>
            <a:endParaRPr lang="ru-RU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2"/>
              </a:solidFill>
              <a:latin typeface="Palatino Linotyp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207167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. </a:t>
            </a:r>
            <a:r>
              <a:rPr lang="ru-RU" sz="3600" b="1" dirty="0" err="1" smtClean="0">
                <a:solidFill>
                  <a:schemeClr val="tx2"/>
                </a:solidFill>
              </a:rPr>
              <a:t>Психолого</a:t>
            </a:r>
            <a:r>
              <a:rPr lang="ru-RU" sz="3600" b="1" dirty="0" smtClean="0">
                <a:solidFill>
                  <a:schemeClr val="tx2"/>
                </a:solidFill>
              </a:rPr>
              <a:t>–педагогические основы обучения математике в </a:t>
            </a:r>
            <a:r>
              <a:rPr lang="ru-RU" sz="3600" b="1" dirty="0" smtClean="0">
                <a:solidFill>
                  <a:schemeClr val="tx2"/>
                </a:solidFill>
              </a:rPr>
              <a:t>школе 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197346"/>
            <a:ext cx="650085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/>
              </a:rPr>
              <a:t>Приведем перечень, в котором указаны основные группы умений и действия, их составляющие.</a:t>
            </a:r>
          </a:p>
          <a:p>
            <a:pPr algn="just"/>
            <a:r>
              <a:rPr lang="ru-RU" sz="2000" dirty="0" smtClean="0">
                <a:latin typeface="Times New Roman"/>
              </a:rPr>
              <a:t>I. Выделение признаков предметов и оперирование ими:</a:t>
            </a:r>
          </a:p>
          <a:p>
            <a:pPr algn="just"/>
            <a:r>
              <a:rPr lang="ru-RU" sz="2000" dirty="0" smtClean="0">
                <a:latin typeface="Times New Roman"/>
              </a:rPr>
              <a:t>1. Выделение признаков предметов (конкретных и абстрактных).</a:t>
            </a:r>
          </a:p>
          <a:p>
            <a:pPr algn="just"/>
            <a:r>
              <a:rPr lang="ru-RU" sz="2000" dirty="0" smtClean="0">
                <a:latin typeface="Times New Roman"/>
              </a:rPr>
              <a:t>2. Сравнение двух и более предметов: а) выявление общих признаков двух, трех и более предметов; б) выявление отличительных признаков двух, трех и более предметов.</a:t>
            </a:r>
          </a:p>
          <a:p>
            <a:pPr algn="just"/>
            <a:r>
              <a:rPr lang="ru-RU" sz="2000" dirty="0" smtClean="0">
                <a:latin typeface="Times New Roman"/>
              </a:rPr>
              <a:t>3. Выявление общего свойства группы предметов: а) подбор общего названия (собирательного имени) для группы предметов; б) выявление "лишнего" предмета в данной группе; в) нахождение недостающего предмета в данной группе; г) сравнение групп предметов.</a:t>
            </a:r>
          </a:p>
          <a:p>
            <a:pPr algn="just"/>
            <a:r>
              <a:rPr lang="ru-RU" sz="2000" dirty="0" smtClean="0">
                <a:latin typeface="Times New Roman"/>
              </a:rPr>
              <a:t>4. Выявление закономерностей расположения предметов в ряду.</a:t>
            </a:r>
          </a:p>
          <a:p>
            <a:pPr algn="just"/>
            <a:r>
              <a:rPr lang="ru-RU" sz="2000" dirty="0" smtClean="0">
                <a:latin typeface="Times New Roman"/>
              </a:rPr>
              <a:t>5. Узнавание предметов по их признакам.</a:t>
            </a:r>
          </a:p>
          <a:p>
            <a:pPr algn="just"/>
            <a:r>
              <a:rPr lang="ru-RU" sz="2000" dirty="0" smtClean="0">
                <a:latin typeface="Times New Roman"/>
              </a:rPr>
              <a:t>6. Описание предмета по его признакам.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857232"/>
            <a:ext cx="68580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/>
              </a:rPr>
              <a:t>П. Классификация:</a:t>
            </a:r>
          </a:p>
          <a:p>
            <a:pPr algn="just"/>
            <a:r>
              <a:rPr lang="ru-RU" dirty="0" smtClean="0">
                <a:latin typeface="Times New Roman"/>
              </a:rPr>
              <a:t>1</a:t>
            </a:r>
            <a:r>
              <a:rPr lang="ru-RU" sz="3200" dirty="0" smtClean="0">
                <a:latin typeface="Times New Roman"/>
              </a:rPr>
              <a:t>. Словесная характеристика классов в готовой классификации.</a:t>
            </a:r>
          </a:p>
          <a:p>
            <a:pPr algn="just"/>
            <a:r>
              <a:rPr lang="ru-RU" sz="3200" dirty="0" smtClean="0">
                <a:latin typeface="Times New Roman"/>
              </a:rPr>
              <a:t>2. Деление на классы по заданному основанию. Отнесение объекта к классу.</a:t>
            </a:r>
          </a:p>
          <a:p>
            <a:pPr algn="just"/>
            <a:r>
              <a:rPr lang="ru-RU" sz="3200" dirty="0" smtClean="0">
                <a:latin typeface="Times New Roman"/>
              </a:rPr>
              <a:t>3. Выделение основания для самостоятельно проводимой классификации.</a:t>
            </a:r>
          </a:p>
          <a:p>
            <a:pPr algn="just"/>
            <a:r>
              <a:rPr lang="ru-RU" sz="3200" dirty="0" smtClean="0">
                <a:latin typeface="Times New Roman"/>
              </a:rPr>
              <a:t>4. Проверка результатов проведенной классификации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928670"/>
            <a:ext cx="71438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/>
              </a:rPr>
              <a:t>III. Понимание и правильное употребление логических слов ("и", "или", "все", "некоторые" и др.).</a:t>
            </a:r>
          </a:p>
          <a:p>
            <a:pPr algn="just"/>
            <a:r>
              <a:rPr lang="en-US" sz="2400" dirty="0" smtClean="0">
                <a:latin typeface="Times New Roman"/>
              </a:rPr>
              <a:t>IV. </a:t>
            </a:r>
            <a:r>
              <a:rPr lang="ru-RU" sz="2400" dirty="0" smtClean="0">
                <a:latin typeface="Times New Roman"/>
              </a:rPr>
              <a:t>Определения:</a:t>
            </a:r>
          </a:p>
          <a:p>
            <a:pPr algn="just"/>
            <a:r>
              <a:rPr lang="ru-RU" sz="2400" dirty="0" smtClean="0">
                <a:latin typeface="Times New Roman"/>
              </a:rPr>
              <a:t>1. Выделение</a:t>
            </a:r>
            <a:r>
              <a:rPr lang="ru-RU" sz="2400" b="1" dirty="0" smtClean="0">
                <a:latin typeface="Times New Roman"/>
              </a:rPr>
              <a:t> признаков объекта.</a:t>
            </a:r>
          </a:p>
          <a:p>
            <a:pPr algn="just"/>
            <a:r>
              <a:rPr lang="ru-RU" sz="2400" dirty="0" smtClean="0">
                <a:latin typeface="Times New Roman"/>
              </a:rPr>
              <a:t>2. Выделение характеристических совокупностей признаков объекта.</a:t>
            </a:r>
          </a:p>
          <a:p>
            <a:pPr algn="just"/>
            <a:r>
              <a:rPr lang="ru-RU" sz="2400" dirty="0" smtClean="0">
                <a:latin typeface="Times New Roman"/>
              </a:rPr>
              <a:t>3. Описание объектов по их признакам.</a:t>
            </a:r>
          </a:p>
          <a:p>
            <a:pPr algn="just"/>
            <a:r>
              <a:rPr lang="ru-RU" sz="2400" dirty="0" smtClean="0">
                <a:latin typeface="Times New Roman"/>
              </a:rPr>
              <a:t>4. Выделение </a:t>
            </a:r>
            <a:r>
              <a:rPr lang="ru-RU" sz="2400" dirty="0" err="1" smtClean="0">
                <a:latin typeface="Times New Roman"/>
              </a:rPr>
              <a:t>родо-видовых</a:t>
            </a:r>
            <a:r>
              <a:rPr lang="ru-RU" sz="2400" dirty="0" smtClean="0">
                <a:latin typeface="Times New Roman"/>
              </a:rPr>
              <a:t> отношений.</a:t>
            </a:r>
          </a:p>
          <a:p>
            <a:r>
              <a:rPr lang="ru-RU" sz="2400" dirty="0" smtClean="0">
                <a:latin typeface="Times New Roman"/>
              </a:rPr>
              <a:t>5. Построение определений через род и видовое</a:t>
            </a:r>
            <a:r>
              <a:rPr lang="ru-RU" sz="2400" b="1" dirty="0" smtClean="0">
                <a:latin typeface="Times New Roman"/>
              </a:rPr>
              <a:t> отличие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500042"/>
            <a:ext cx="77153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/>
              </a:rPr>
              <a:t>V. Простейшие</a:t>
            </a:r>
            <a:r>
              <a:rPr lang="ru-RU" sz="2800" b="1" dirty="0" smtClean="0">
                <a:latin typeface="Times New Roman"/>
              </a:rPr>
              <a:t> умозаключения и доказательства:</a:t>
            </a:r>
          </a:p>
          <a:p>
            <a:pPr algn="just"/>
            <a:r>
              <a:rPr lang="ru-RU" sz="2800" dirty="0" smtClean="0">
                <a:latin typeface="Times New Roman"/>
              </a:rPr>
              <a:t>1. Умозаключения по индукции.</a:t>
            </a:r>
          </a:p>
          <a:p>
            <a:pPr algn="just"/>
            <a:r>
              <a:rPr lang="ru-RU" sz="2800" dirty="0" smtClean="0">
                <a:latin typeface="Times New Roman"/>
              </a:rPr>
              <a:t>2. Умозаключения по аналогии.</a:t>
            </a:r>
          </a:p>
          <a:p>
            <a:pPr algn="just"/>
            <a:r>
              <a:rPr lang="ru-RU" sz="2800" dirty="0" smtClean="0">
                <a:latin typeface="Times New Roman"/>
              </a:rPr>
              <a:t>3. Дедуктивные умозаключения: а) на основе свойств отношений эквивалентности и порядка; б) по правилам заключения, отрицания и силлогизма.</a:t>
            </a:r>
          </a:p>
          <a:p>
            <a:pPr algn="just"/>
            <a:r>
              <a:rPr lang="ru-RU" sz="2800" dirty="0" smtClean="0">
                <a:latin typeface="Times New Roman"/>
              </a:rPr>
              <a:t>4. Доказательство или опровержение утверждений с помощью примера или </a:t>
            </a:r>
            <a:r>
              <a:rPr lang="ru-RU" sz="2800" dirty="0" err="1" smtClean="0">
                <a:latin typeface="Times New Roman"/>
              </a:rPr>
              <a:t>контрпримера</a:t>
            </a:r>
            <a:r>
              <a:rPr lang="ru-RU" sz="2800" dirty="0" smtClean="0">
                <a:latin typeface="Times New Roman"/>
              </a:rPr>
              <a:t>.</a:t>
            </a:r>
          </a:p>
          <a:p>
            <a:pPr algn="just"/>
            <a:endParaRPr lang="ru-RU" sz="2800" dirty="0" smtClean="0">
              <a:latin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785794"/>
            <a:ext cx="7143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Исследования показали, что от выпускников средней школы требуется овладение следующими логическими знаниями и умениями: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1)   умение определить известное понятие;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2)   знание правил классификации;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3)   понимание смысла логических связок «и», «или», «не», «если... то»,   «следует»,   «эквивалентно»   (логически);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4)     умение выделить логическую форму математического предложения;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5)   понимание   смысла   терминов   «необходимо»   и   «достаточно» (и их отрицания), а также их сочетаний;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302359"/>
            <a:ext cx="678661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6)   умение проводить доказательства утверждений, знать наиболее   употребительные   приемы   доказательства,   обнаруживать грубые логические ошибки;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7)  умение правильно организовывать и рационализировать свою деятельность  в  соответствии  с  внутренней  логикой  ситуации;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8)   умение   мыслить    критически,    последовательно,    четко    и   полно;</a:t>
            </a:r>
          </a:p>
          <a:p>
            <a:r>
              <a:rPr lang="ru-RU" sz="2800" dirty="0" smtClean="0">
                <a:solidFill>
                  <a:srgbClr val="000000"/>
                </a:solidFill>
                <a:latin typeface="Times New Roman"/>
              </a:rPr>
              <a:t>9) владение основными мыслительными приемами (анализ, синтез, обобщение, сравнение и т. п.) в простейших случаях и т. </a:t>
            </a:r>
            <a:r>
              <a:rPr lang="ru-RU" sz="2800" dirty="0" err="1" smtClean="0">
                <a:solidFill>
                  <a:srgbClr val="000000"/>
                </a:solidFill>
                <a:latin typeface="Times New Roman"/>
              </a:rPr>
              <a:t>д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785794"/>
            <a:ext cx="7143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Исследования показали, что от выпускников средней школы требуется овладение следующими логическими знаниями и умениями: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1)   умение определить известное понятие;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2)   знание правил классификации;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3)   понимание смысла логических связок «и», «или», «не», «если... то»,   «следует»,   «эквивалентно»   (логически);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4)     умение выделить логическую форму математического предложения;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5)   понимание   смысла   терминов   «необходимо»   и   «достаточно» (и их отрицания), а также их сочетаний;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785794"/>
            <a:ext cx="7143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Исследования показали, что от выпускников средней школы требуется овладение следующими логическими знаниями и умениями: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1)   умение определить известное понятие;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2)   знание правил классификации;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3)   понимание смысла логических связок «и», «или», «не», «если... то»,   «следует»,   «эквивалентно»   (логически);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4)     умение выделить логическую форму математического предложения;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5)   понимание   смысла   терминов   «необходимо»   и   «достаточно» (и их отрицания), а также их сочетаний;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0"/>
            <a:ext cx="764386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Исходя из выше сказанного следует, что именно в </a:t>
            </a:r>
            <a:r>
              <a:rPr lang="ru-RU" dirty="0" err="1" smtClean="0">
                <a:solidFill>
                  <a:srgbClr val="000000"/>
                </a:solidFill>
                <a:latin typeface="Times New Roman"/>
              </a:rPr>
              <a:t>подрастковом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возрасте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закладывается фундамент формирования перечисленных  логических знаний и умений.</a:t>
            </a:r>
          </a:p>
          <a:p>
            <a:pPr algn="just"/>
            <a:r>
              <a:rPr lang="ru-RU" sz="2400" dirty="0" smtClean="0">
                <a:latin typeface="Times New Roman"/>
              </a:rPr>
              <a:t>Анализ исследований,  проведенных  зарубежными и  отечественными специалистами </a:t>
            </a:r>
          </a:p>
          <a:p>
            <a:pPr algn="just"/>
            <a:r>
              <a:rPr lang="ru-RU" sz="2400" dirty="0" smtClean="0">
                <a:latin typeface="Times New Roman"/>
              </a:rPr>
              <a:t>( </a:t>
            </a:r>
            <a:r>
              <a:rPr lang="ru-RU" sz="2400" dirty="0" err="1" smtClean="0">
                <a:latin typeface="Times New Roman"/>
              </a:rPr>
              <a:t>Выготский</a:t>
            </a:r>
            <a:r>
              <a:rPr lang="ru-RU" sz="2400" dirty="0" smtClean="0">
                <a:latin typeface="Times New Roman"/>
              </a:rPr>
              <a:t> Л.С. и др.), показал, что наиболее эффективно логическое мышление развивается в среднем и старшем школьном возрасте, когда развивается способность к абстракции и дедукции. В результате анализа была выдвинута гипотеза о том, что снижения уровня логического мышления можно избежать за счет занятий с ребятами играми с головоломками. Поскольку логическое мышление в течение жизни развивается под воздействием внешних факторов, то в процессе дополнительного воздействия возможен дополнительный прирост уровня развития логического мышления.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207167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Times New Roman"/>
              <a:buChar char="1"/>
            </a:pPr>
            <a:r>
              <a:rPr lang="ru-RU" dirty="0" smtClean="0">
                <a:latin typeface="Times New Roman"/>
              </a:rPr>
              <a:t>Фридман, Л.М. </a:t>
            </a:r>
            <a:r>
              <a:rPr lang="ru-RU" dirty="0" err="1" smtClean="0">
                <a:latin typeface="Times New Roman"/>
              </a:rPr>
              <a:t>Психолого</a:t>
            </a:r>
            <a:r>
              <a:rPr lang="ru-RU" dirty="0" smtClean="0">
                <a:latin typeface="Times New Roman"/>
              </a:rPr>
              <a:t>–педагогические основы обучения математике в школе. – М.: Просвещение, 1983.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571480"/>
            <a:ext cx="6858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Одной из наиболее распространенных в психологии является классификация видов мышления в зависимости от содержания решаемой задачи. Выделяют предметно-действенное, наглядно-образное и словесно-логическое мышление. Следует отметить, что все виды мышления тесно взаимосвязаны между собой. Приступая к какому-либо практическому действию, мы уже имеем в сознании тот образ, которого предстоит еще достигнуть. Отдельные виды мышления постоянно </a:t>
            </a:r>
            <a:r>
              <a:rPr lang="ru-RU" sz="2400" dirty="0" err="1" smtClean="0"/>
              <a:t>взаимо</a:t>
            </a:r>
            <a:r>
              <a:rPr lang="ru-RU" sz="2400" dirty="0" smtClean="0"/>
              <a:t> переходят друг в друга. Так, практически невозможно разделить наглядно-образное и словесно-логическое мышление, когда содержанием задачи являются схемы и графики.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714480" y="571480"/>
            <a:ext cx="642942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Поэтому, пытаясь определить вид мышления, следует помнить, что этот процесс всегда относительный и условный. Обычно у человека задействованы все возможные компоненты и следует говорить об относительном преобладании того или иного вида мышления. Только развитие всех видов мышления в их единстве может обеспечить правильное и достаточно полное отражение действительности человеком.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000100" y="428604"/>
            <a:ext cx="7358114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Подробнее рассмотрим словесно-логическое мышление. Этот вид мышления функционирует на базе языковых средств и представляет собой наиболее поздний этап исторического и онтогенетического развития мышления. Для словесно-логического мышления характерно использование понятий, логических конструкций, которые иногда не имеют прямого образного выражения (например, стоимость, честность, гордость и т.д.). Благодаря словесно-логическому мышлению человек может устанавливать наиболее общие закономерности, предвидеть развитие процессов в природе и обществе, обобщать различный, наглядный материал.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1428728" y="785794"/>
          <a:ext cx="7196166" cy="5500726"/>
        </p:xfrm>
        <a:graphic>
          <a:graphicData uri="http://schemas.openxmlformats.org/presentationml/2006/ole">
            <p:oleObj spid="_x0000_s11267" name="Документ" r:id="rId3" imgW="6105053" imgH="2457313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714356"/>
            <a:ext cx="67866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/>
              </a:rPr>
              <a:t>Наряду с задачей развития логического мышления  в 5-6-ом классе уже должна решаться и более общая задача — воспитание логической грамотности, которая, в свою очередь, является необходимым условием полноценного формирования интеллектуальной культуры человека и ее базовым компонентом</a:t>
            </a:r>
            <a:r>
              <a:rPr lang="ru-RU" sz="2400" b="1" dirty="0" smtClean="0">
                <a:latin typeface="Times New Roman"/>
              </a:rPr>
              <a:t>.  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Под логической грамотностью</a:t>
            </a:r>
            <a:r>
              <a:rPr lang="ru-RU" sz="2400" i="1" dirty="0" smtClean="0">
                <a:solidFill>
                  <a:srgbClr val="000000"/>
                </a:solidFill>
                <a:latin typeface="Times New Roman"/>
              </a:rPr>
              <a:t> понимаются логические знания и умения, которые дают возможность для успешного обучения в школе, для дальнейшего обучения и самообразования, для успешной общественно полезной практической деятельности в повседневной жизни. Эти знания и умения – также необходимое условие развития логического мышления.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500042"/>
            <a:ext cx="735811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/>
              </a:rPr>
              <a:t>Ответственность за формирование логической грамотности учащихся лежит на преподавателях всех предметов. Но отвечают за нее учителя математики, поскольку в математике логические формы и отношения проявляются в наиболее чистом виде. Более того, логика - это основной инструмент математики, с помощью которого упорядочиваются, приводятся в систему имеющиеся математические знания и получаются новые.</a:t>
            </a:r>
          </a:p>
          <a:p>
            <a:pPr algn="just"/>
            <a:r>
              <a:rPr lang="ru-RU" sz="2400" dirty="0" smtClean="0">
                <a:latin typeface="Times New Roman"/>
              </a:rPr>
              <a:t>Поиску путей развития логического мышления учащихся в процессе обучения математике посвящены методические исследования А. К. Артемова, И. Л. Никольской, А. А. Столяра и др. Ими были разработаны общие программы, содержание и методика логической подготовки школьников в процессе обучения математике.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428604"/>
            <a:ext cx="664373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/>
              </a:rPr>
              <a:t>Во всех общих программах четко прослеживаются в качестве основных одни и те же блоки, которые условно могут быть обозначены как "классификация", "определения", "умозаключения". Эти основные логические действия не могут быть полноценно сформированы без предварительной работы с признаками предметов: дети должны научиться мысленно выделять в предметах их признаки (форма, размер, цвет и пр.) и оперировать ими как абстрактными объектами.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0" y="-22485"/>
            <a:ext cx="1004341" cy="6880485"/>
          </a:xfrm>
          <a:custGeom>
            <a:avLst/>
            <a:gdLst>
              <a:gd name="connsiteX0" fmla="*/ 14990 w 1004341"/>
              <a:gd name="connsiteY0" fmla="*/ 0 h 6880485"/>
              <a:gd name="connsiteX1" fmla="*/ 1004341 w 1004341"/>
              <a:gd name="connsiteY1" fmla="*/ 0 h 6880485"/>
              <a:gd name="connsiteX2" fmla="*/ 1004341 w 1004341"/>
              <a:gd name="connsiteY2" fmla="*/ 6880485 h 6880485"/>
              <a:gd name="connsiteX3" fmla="*/ 0 w 1004341"/>
              <a:gd name="connsiteY3" fmla="*/ 6880485 h 6880485"/>
              <a:gd name="connsiteX4" fmla="*/ 14990 w 1004341"/>
              <a:gd name="connsiteY4" fmla="*/ 0 h 688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4341" h="6880485">
                <a:moveTo>
                  <a:pt x="14990" y="0"/>
                </a:moveTo>
                <a:lnTo>
                  <a:pt x="1004341" y="0"/>
                </a:lnTo>
                <a:lnTo>
                  <a:pt x="1004341" y="6880485"/>
                </a:lnTo>
                <a:lnTo>
                  <a:pt x="0" y="6880485"/>
                </a:lnTo>
                <a:cubicBezTo>
                  <a:pt x="4997" y="4586990"/>
                  <a:pt x="9993" y="2293495"/>
                  <a:pt x="14990" y="0"/>
                </a:cubicBezTo>
                <a:close/>
              </a:path>
            </a:pathLst>
          </a:cu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285860"/>
            <a:ext cx="74295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Учитывая целесообразность непрерывного формирования логических умений на протяжении всего периода обучения в школе, необходимость преемственности между различными ступенями обучения и возрастные особенности познавательной деятельности школьников,  выделим те знания и умения, формирование которых следует начинать уже в начальной школе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1306</Words>
  <Application>Microsoft Office PowerPoint</Application>
  <PresentationFormat>Экран (4:3)</PresentationFormat>
  <Paragraphs>65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Документ Microsoft Office Word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Сэндэма</dc:creator>
  <cp:lastModifiedBy>777</cp:lastModifiedBy>
  <cp:revision>17</cp:revision>
  <dcterms:created xsi:type="dcterms:W3CDTF">2012-12-24T10:42:55Z</dcterms:created>
  <dcterms:modified xsi:type="dcterms:W3CDTF">2017-12-16T07:42:05Z</dcterms:modified>
</cp:coreProperties>
</file>