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notesMasterIdLst>
    <p:notesMasterId r:id="rId17"/>
  </p:notesMasterIdLst>
  <p:sldIdLst>
    <p:sldId id="278" r:id="rId3"/>
    <p:sldId id="256" r:id="rId4"/>
    <p:sldId id="279" r:id="rId5"/>
    <p:sldId id="271" r:id="rId6"/>
    <p:sldId id="272" r:id="rId7"/>
    <p:sldId id="282" r:id="rId8"/>
    <p:sldId id="273" r:id="rId9"/>
    <p:sldId id="280" r:id="rId10"/>
    <p:sldId id="275" r:id="rId11"/>
    <p:sldId id="274" r:id="rId12"/>
    <p:sldId id="276" r:id="rId13"/>
    <p:sldId id="277" r:id="rId14"/>
    <p:sldId id="281" r:id="rId15"/>
    <p:sldId id="287" r:id="rId16"/>
  </p:sldIdLst>
  <p:sldSz cx="9144000" cy="6858000" type="screen4x3"/>
  <p:notesSz cx="6858000" cy="9144000"/>
  <p:embeddedFontLst>
    <p:embeddedFont>
      <p:font typeface="Comic Sans MS" pitchFamily="66" charset="0"/>
      <p:regular r:id="rId18"/>
      <p:bold r:id="rId19"/>
    </p:embeddedFont>
    <p:embeddedFont>
      <p:font typeface="Arial Rounded MT Bold" charset="0"/>
      <p:regular r:id="rId20"/>
    </p:embeddedFont>
    <p:embeddedFont>
      <p:font typeface="GungsuhChe" charset="-127"/>
      <p:regular r:id="rId21"/>
    </p:embeddedFont>
    <p:embeddedFont>
      <p:font typeface="Segoe Print" charset="0"/>
      <p:regular r:id="rId22"/>
      <p:bold r:id="rId23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4FCCADD2-9CDF-4BC2-93DE-2567666B0F85}">
          <p14:sldIdLst>
            <p14:sldId id="256"/>
          </p14:sldIdLst>
        </p14:section>
        <p14:section name="Раздел без заголовка" id="{11C62C69-A5AF-435C-BA8A-64DC9BFFFDD8}">
          <p14:sldIdLst>
            <p14:sldId id="271"/>
            <p14:sldId id="272"/>
            <p14:sldId id="273"/>
            <p14:sldId id="274"/>
            <p14:sldId id="275"/>
            <p14:sldId id="276"/>
            <p14:sldId id="277"/>
            <p14:sldId id="260"/>
            <p14:sldId id="269"/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/>
    <p:restoredTop sz="94600"/>
  </p:normalViewPr>
  <p:slideViewPr>
    <p:cSldViewPr snapToGrid="0" showGuides="1"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29A977-6F2E-4028-B8AE-ECF745C2D84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17283937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этом модуле я экономлю 1 час для праздничного урока</a:t>
            </a:r>
            <a:r>
              <a:rPr lang="ru-RU" baseline="0" dirty="0" smtClean="0"/>
              <a:t> Рождество/Новый год. Он будет обозначен как резервный и опубликован в разделе 3, но с учётом календарно-тематического планирования перенесётся на последний урок 2 четверти.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9A977-6F2E-4028-B8AE-ECF745C2D84D}" type="slidenum">
              <a:rPr lang="en-US" altLang="ru-RU" smtClean="0"/>
              <a:pPr/>
              <a:t>4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837576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Карточки можно открывать в любом порядке.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9A977-6F2E-4028-B8AE-ECF745C2D84D}" type="slidenum">
              <a:rPr lang="en-US" altLang="ru-RU" smtClean="0"/>
              <a:pPr/>
              <a:t>5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4032674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визуализации диалога могут пригодиться картинки и монетки из урока (час3). Можно проработать диалог </a:t>
            </a:r>
            <a:r>
              <a:rPr lang="ru-RU" baseline="0" smtClean="0"/>
              <a:t>с 2-3 </a:t>
            </a:r>
            <a:r>
              <a:rPr lang="ru-RU" baseline="0" dirty="0" smtClean="0"/>
              <a:t>парами от каждой команды.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9A977-6F2E-4028-B8AE-ECF745C2D84D}" type="slidenum">
              <a:rPr lang="en-US" altLang="ru-RU" smtClean="0"/>
              <a:pPr/>
              <a:t>7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4188787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29A977-6F2E-4028-B8AE-ECF745C2D84D}" type="slidenum">
              <a:rPr lang="en-US" altLang="ru-RU" smtClean="0"/>
              <a:pPr/>
              <a:t>10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914314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94E8BE1-9D3D-4A1A-AE1C-D730BA0EF9DD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7FBEC-B539-4D05-9116-5982479B360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4087999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9BC40-811F-48A7-BA74-8C76AB80C4E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005377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ru-RU" noProof="0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altLang="ru-RU" noProof="0" smtClean="0"/>
              <a:t>Click to edit Master subtitle style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B8B86DA-6F79-4C5A-B8FA-548AB201638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60A04F-39F6-4F17-A868-383766B029D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698575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9F394-F0CF-452D-BA5A-F0F40A4F763F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8458721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4DC5B-F36F-4254-A9A0-4B33D81652E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235662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32EC2-3A1F-486C-AACA-B98EA28E5BA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775543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C15DC-466E-4F44-A79F-13E0A295A2A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091369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7FA86-D507-4721-96A6-27EFC61031E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94166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C9A34-4DC7-46CF-AFEC-CD246A5752D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4134482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2AB1A-2C77-447B-BFD5-0EB5456F876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16347173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7EA7F-D3D5-4ABE-8987-027D3A8D214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42308787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53316-38D3-409F-B944-5C3D16FA419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639491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D84E7D-93A8-4471-8CE6-7FC3F1E5297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1597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3B27C-9EF3-43F3-A828-441D0BF704C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97084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DE1AC-8ACD-4CD5-B3EF-A9CEFE3F69D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9877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32AE-876C-448C-B35F-F5672B4CEB8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05927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65E06-C005-4ADE-86A0-50AFC0E52D2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149929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404BD-56AB-4646-931C-DAF6E09EB5B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4125024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8CBB8B-7E60-49E5-8CD8-D1B205FF96A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310487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829F2-4659-42F4-B569-B4384FA92BC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="" xmlns:p14="http://schemas.microsoft.com/office/powerpoint/2010/main" val="2296774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4AAB81-E536-49F7-A4C6-B5A4D87858A9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C955FC-9B3D-4253-BE99-C7FAB26197D8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31.jpeg"/><Relationship Id="rId3" Type="http://schemas.openxmlformats.org/officeDocument/2006/relationships/image" Target="../media/image12.jpeg"/><Relationship Id="rId7" Type="http://schemas.openxmlformats.org/officeDocument/2006/relationships/image" Target="../media/image26.jpeg"/><Relationship Id="rId12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29.jpeg"/><Relationship Id="rId5" Type="http://schemas.openxmlformats.org/officeDocument/2006/relationships/image" Target="../media/image3.jpeg"/><Relationship Id="rId10" Type="http://schemas.openxmlformats.org/officeDocument/2006/relationships/image" Target="../media/image28.jpeg"/><Relationship Id="rId4" Type="http://schemas.openxmlformats.org/officeDocument/2006/relationships/image" Target="../media/image11.jpeg"/><Relationship Id="rId9" Type="http://schemas.openxmlformats.org/officeDocument/2006/relationships/image" Target="../media/image27.jpeg"/><Relationship Id="rId1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11" descr="127637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5974" y="1846053"/>
            <a:ext cx="1354347" cy="1354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0" descr="111931052_5164f5872f43b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8023" y="-129396"/>
            <a:ext cx="2035834" cy="1740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 descr="934a4fe2ebb935a36fbc91998b11593e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51827" y="5266426"/>
            <a:ext cx="2122098" cy="1591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 descr="4973c906e3d5c4670f95a7288485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08917" y="5312434"/>
            <a:ext cx="1571445" cy="125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6" descr="skateboard-clipart-clipart-panda-free-clipart-images-IKf8JF-clipart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9781" y="3408871"/>
            <a:ext cx="2139351" cy="148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7" descr="T2PjpaXE4XXXXXXXXX_!!799032663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44750" y="5231922"/>
            <a:ext cx="1277363" cy="1453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8" descr="iпеа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8941" y="3620219"/>
            <a:ext cx="1984076" cy="1236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9" descr="дбi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5580" y="5338312"/>
            <a:ext cx="1310854" cy="1269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12" descr="рпi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5828" y="1774167"/>
            <a:ext cx="1783322" cy="1201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3" descr="мтраптрi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0095" y="0"/>
            <a:ext cx="1564885" cy="139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183812" y="138022"/>
            <a:ext cx="49601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- Do you like bir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hday par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ies?</a:t>
            </a:r>
            <a:endParaRPr lang="ru-RU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- Do you like bir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hday presen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s?</a:t>
            </a:r>
            <a:endParaRPr lang="ru-RU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- Name your </a:t>
            </a:r>
            <a:r>
              <a:rPr lang="en-US" sz="2800" dirty="0" err="1" smtClean="0">
                <a:latin typeface="Comic Sans MS" pitchFamily="66" charset="0"/>
              </a:rPr>
              <a:t>favouri</a:t>
            </a:r>
            <a:r>
              <a:rPr lang="en-US" sz="2800" dirty="0" err="1" smtClean="0">
                <a:latin typeface="+mj-lt"/>
              </a:rPr>
              <a:t>t</a:t>
            </a:r>
            <a:r>
              <a:rPr lang="en-US" sz="2800" dirty="0" err="1" smtClean="0">
                <a:latin typeface="Comic Sans MS" pitchFamily="66" charset="0"/>
              </a:rPr>
              <a:t>e</a:t>
            </a:r>
            <a:r>
              <a:rPr lang="en-US" sz="2800" dirty="0" smtClean="0">
                <a:latin typeface="Comic Sans MS" pitchFamily="66" charset="0"/>
              </a:rPr>
              <a:t> presen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s</a:t>
            </a:r>
            <a:endParaRPr lang="ru-RU" sz="2800" dirty="0" smtClean="0">
              <a:latin typeface="Comic Sans MS" pitchFamily="66" charset="0"/>
            </a:endParaRPr>
          </a:p>
          <a:p>
            <a:r>
              <a:rPr lang="en-US" sz="2800" dirty="0" smtClean="0">
                <a:latin typeface="Comic Sans MS" pitchFamily="66" charset="0"/>
              </a:rPr>
              <a:t>- Wha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 presen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 would you like 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o ge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 for your nex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 bir</a:t>
            </a:r>
            <a:r>
              <a:rPr lang="en-US" sz="2800" dirty="0" smtClean="0">
                <a:latin typeface="+mj-lt"/>
              </a:rPr>
              <a:t>t</a:t>
            </a:r>
            <a:r>
              <a:rPr lang="en-US" sz="2800" dirty="0" smtClean="0">
                <a:latin typeface="Comic Sans MS" pitchFamily="66" charset="0"/>
              </a:rPr>
              <a:t>hday? </a:t>
            </a:r>
            <a:endParaRPr lang="ru-RU" sz="2800" dirty="0" smtClean="0">
              <a:latin typeface="Comic Sans MS" pitchFamily="66" charset="0"/>
            </a:endParaRPr>
          </a:p>
          <a:p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15209" y="11529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857" y="1818913"/>
            <a:ext cx="7548310" cy="244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" name="TextBox 56"/>
          <p:cNvSpPr txBox="1"/>
          <p:nvPr/>
        </p:nvSpPr>
        <p:spPr>
          <a:xfrm>
            <a:off x="2070339" y="2380888"/>
            <a:ext cx="184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par</a:t>
            </a:r>
            <a:r>
              <a:rPr lang="en-US" sz="3200" dirty="0" smtClean="0">
                <a:solidFill>
                  <a:srgbClr val="0070C0"/>
                </a:solidFill>
                <a:latin typeface="+mj-lt"/>
              </a:rPr>
              <a:t>t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ies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81200" y="2852467"/>
            <a:ext cx="184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m</a:t>
            </a:r>
            <a:r>
              <a:rPr lang="en-US" sz="3200" u="sng" dirty="0" smtClean="0">
                <a:solidFill>
                  <a:srgbClr val="0070C0"/>
                </a:solidFill>
                <a:latin typeface="Comic Sans MS" pitchFamily="66" charset="0"/>
              </a:rPr>
              <a:t>e</a:t>
            </a:r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n</a:t>
            </a:r>
            <a:endParaRPr lang="ru-RU" sz="3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929441" y="3387303"/>
            <a:ext cx="184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box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es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90558" y="1860427"/>
            <a:ext cx="184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ball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s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73305" y="2360759"/>
            <a:ext cx="184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boy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s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854460" y="2869718"/>
            <a:ext cx="184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kni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ves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975230" y="3404556"/>
            <a:ext cx="184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wa</a:t>
            </a:r>
            <a:r>
              <a:rPr lang="en-US" sz="3200" dirty="0" smtClean="0">
                <a:solidFill>
                  <a:srgbClr val="0070C0"/>
                </a:solidFill>
                <a:latin typeface="+mj-lt"/>
              </a:rPr>
              <a:t>t</a:t>
            </a:r>
            <a:r>
              <a:rPr lang="en-US" sz="3200" dirty="0" smtClean="0">
                <a:solidFill>
                  <a:srgbClr val="0070C0"/>
                </a:solidFill>
                <a:latin typeface="Comic Sans MS" pitchFamily="66" charset="0"/>
              </a:rPr>
              <a:t>ch</a:t>
            </a:r>
            <a:r>
              <a:rPr lang="en-US" sz="3200" dirty="0" smtClean="0">
                <a:solidFill>
                  <a:srgbClr val="C00000"/>
                </a:solidFill>
                <a:latin typeface="Comic Sans MS" pitchFamily="66" charset="0"/>
              </a:rPr>
              <a:t>es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0500" y="4781550"/>
            <a:ext cx="2105025" cy="8572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28601" y="4747752"/>
            <a:ext cx="18222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p. </a:t>
            </a:r>
            <a:r>
              <a:rPr lang="en-US" sz="5400" b="1" cap="none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39</a:t>
            </a:r>
            <a:endParaRPr lang="ru-RU" sz="5400" b="1" cap="none" spc="50" dirty="0">
              <a:ln w="11430"/>
              <a:solidFill>
                <a:srgbClr val="FF5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FuturaRoundDemi" panose="020F0702020204020204" pitchFamily="34" charset="-52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362575" y="4181475"/>
            <a:ext cx="2495550" cy="2343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Well done!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0149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15209" y="11529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333" y="299408"/>
            <a:ext cx="5674834" cy="4107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90500" y="4781550"/>
            <a:ext cx="2105025" cy="8572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8601" y="4747752"/>
            <a:ext cx="18222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p. </a:t>
            </a:r>
            <a:r>
              <a:rPr lang="en-US" sz="5400" b="1" cap="none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39</a:t>
            </a:r>
            <a:endParaRPr lang="ru-RU" sz="5400" b="1" cap="none" spc="50" dirty="0">
              <a:ln w="11430"/>
              <a:solidFill>
                <a:srgbClr val="FF5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FuturaRoundDemi" panose="020F0702020204020204" pitchFamily="34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722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15209" y="12281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415209" y="182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415209" y="24824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74" name="Заголовок 1"/>
          <p:cNvSpPr txBox="1">
            <a:spLocks/>
          </p:cNvSpPr>
          <p:nvPr/>
        </p:nvSpPr>
        <p:spPr bwMode="auto">
          <a:xfrm>
            <a:off x="629728" y="198407"/>
            <a:ext cx="8229600" cy="52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This / These  -  That / Those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31985" y="679894"/>
            <a:ext cx="7758332" cy="230832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We use </a:t>
            </a:r>
            <a:r>
              <a:rPr lang="en-US" sz="2400" b="1" dirty="0" smtClean="0">
                <a:solidFill>
                  <a:srgbClr val="FF0000"/>
                </a:solidFill>
              </a:rPr>
              <a:t>this/these</a:t>
            </a:r>
            <a:r>
              <a:rPr lang="en-US" sz="2400" dirty="0" smtClean="0">
                <a:solidFill>
                  <a:srgbClr val="002060"/>
                </a:solidFill>
              </a:rPr>
              <a:t> for things near us.</a:t>
            </a:r>
          </a:p>
          <a:p>
            <a:r>
              <a:rPr lang="en-US" sz="2400" dirty="0">
                <a:solidFill>
                  <a:srgbClr val="002060"/>
                </a:solidFill>
              </a:rPr>
              <a:t>We use </a:t>
            </a:r>
            <a:r>
              <a:rPr lang="en-US" sz="2400" b="1" dirty="0" smtClean="0">
                <a:solidFill>
                  <a:srgbClr val="FF0000"/>
                </a:solidFill>
              </a:rPr>
              <a:t>this</a:t>
            </a:r>
            <a:r>
              <a:rPr lang="en-US" sz="2400" dirty="0" smtClean="0">
                <a:solidFill>
                  <a:srgbClr val="002060"/>
                </a:solidFill>
              </a:rPr>
              <a:t> in the singular and </a:t>
            </a:r>
            <a:r>
              <a:rPr lang="en-US" sz="2400" b="1" dirty="0" smtClean="0">
                <a:solidFill>
                  <a:srgbClr val="FF0000"/>
                </a:solidFill>
              </a:rPr>
              <a:t>these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in the plural.</a:t>
            </a:r>
          </a:p>
          <a:p>
            <a:r>
              <a:rPr lang="en-US" sz="2400" dirty="0">
                <a:solidFill>
                  <a:srgbClr val="002060"/>
                </a:solidFill>
              </a:rPr>
              <a:t>We </a:t>
            </a:r>
            <a:r>
              <a:rPr lang="en-US" sz="2400" dirty="0" smtClean="0">
                <a:solidFill>
                  <a:srgbClr val="002060"/>
                </a:solidFill>
              </a:rPr>
              <a:t>use </a:t>
            </a:r>
            <a:r>
              <a:rPr lang="en-US" sz="2400" b="1" dirty="0" smtClean="0">
                <a:solidFill>
                  <a:srgbClr val="FF0000"/>
                </a:solidFill>
              </a:rPr>
              <a:t>that/those</a:t>
            </a:r>
            <a:r>
              <a:rPr lang="en-US" sz="2400" dirty="0" smtClean="0">
                <a:solidFill>
                  <a:srgbClr val="002060"/>
                </a:solidFill>
              </a:rPr>
              <a:t> for things far from us.</a:t>
            </a:r>
          </a:p>
          <a:p>
            <a:r>
              <a:rPr lang="en-US" sz="2400" dirty="0">
                <a:solidFill>
                  <a:srgbClr val="002060"/>
                </a:solidFill>
              </a:rPr>
              <a:t>We use </a:t>
            </a:r>
            <a:r>
              <a:rPr lang="en-US" sz="2400" b="1" dirty="0" smtClean="0">
                <a:solidFill>
                  <a:srgbClr val="FF0000"/>
                </a:solidFill>
              </a:rPr>
              <a:t>that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in the singular and </a:t>
            </a:r>
            <a:r>
              <a:rPr lang="en-US" sz="2400" b="1" dirty="0" smtClean="0">
                <a:solidFill>
                  <a:srgbClr val="FF0000"/>
                </a:solidFill>
              </a:rPr>
              <a:t>those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in the plural.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7" name="Улыбающееся лицо 76"/>
          <p:cNvSpPr/>
          <p:nvPr/>
        </p:nvSpPr>
        <p:spPr>
          <a:xfrm>
            <a:off x="2642038" y="2835834"/>
            <a:ext cx="1008112" cy="884861"/>
          </a:xfrm>
          <a:prstGeom prst="smileyFace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Стрелка вправо 77"/>
          <p:cNvSpPr/>
          <p:nvPr/>
        </p:nvSpPr>
        <p:spPr>
          <a:xfrm>
            <a:off x="3650151" y="3092439"/>
            <a:ext cx="2304256" cy="432048"/>
          </a:xfrm>
          <a:prstGeom prst="rightArrow">
            <a:avLst>
              <a:gd name="adj1" fmla="val 37173"/>
              <a:gd name="adj2" fmla="val 46794"/>
            </a:avLst>
          </a:prstGeom>
          <a:solidFill>
            <a:srgbClr val="FF660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193767" y="3047433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Those </a:t>
            </a:r>
            <a:r>
              <a:rPr lang="ru-RU" sz="2400" b="1" dirty="0" smtClean="0">
                <a:solidFill>
                  <a:srgbClr val="0000CC"/>
                </a:solidFill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</a:rPr>
              <a:t>are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716457" y="3062822"/>
            <a:ext cx="925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bags</a:t>
            </a:r>
            <a:endParaRPr lang="ru-RU" sz="2400" b="1" dirty="0"/>
          </a:p>
        </p:txBody>
      </p:sp>
      <p:pic>
        <p:nvPicPr>
          <p:cNvPr id="81" name="Рисунок 80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4FFFF"/>
              </a:clrFrom>
              <a:clrTo>
                <a:srgbClr val="F4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0431" y="2473301"/>
            <a:ext cx="2714626" cy="1643063"/>
          </a:xfrm>
          <a:prstGeom prst="rect">
            <a:avLst/>
          </a:prstGeom>
        </p:spPr>
      </p:pic>
      <p:sp>
        <p:nvSpPr>
          <p:cNvPr id="82" name="TextBox 81"/>
          <p:cNvSpPr txBox="1"/>
          <p:nvPr/>
        </p:nvSpPr>
        <p:spPr>
          <a:xfrm>
            <a:off x="1320381" y="398639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r>
              <a:rPr lang="en-US" sz="2400" b="1" dirty="0" smtClean="0"/>
              <a:t> scarf</a:t>
            </a:r>
            <a:endParaRPr lang="ru-RU" sz="2400" b="1" dirty="0"/>
          </a:p>
        </p:txBody>
      </p:sp>
      <p:sp>
        <p:nvSpPr>
          <p:cNvPr id="83" name="Улыбающееся лицо 82"/>
          <p:cNvSpPr/>
          <p:nvPr/>
        </p:nvSpPr>
        <p:spPr>
          <a:xfrm>
            <a:off x="2504016" y="3750784"/>
            <a:ext cx="1008112" cy="884861"/>
          </a:xfrm>
          <a:prstGeom prst="smileyFace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трелка вправо 83"/>
          <p:cNvSpPr/>
          <p:nvPr/>
        </p:nvSpPr>
        <p:spPr>
          <a:xfrm>
            <a:off x="3616253" y="4016016"/>
            <a:ext cx="584448" cy="432048"/>
          </a:xfrm>
          <a:prstGeom prst="rightArrow">
            <a:avLst>
              <a:gd name="adj1" fmla="val 37173"/>
              <a:gd name="adj2" fmla="val 46794"/>
            </a:avLst>
          </a:prstGeom>
          <a:solidFill>
            <a:srgbClr val="FF660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TextBox 84"/>
          <p:cNvSpPr txBox="1"/>
          <p:nvPr/>
        </p:nvSpPr>
        <p:spPr>
          <a:xfrm>
            <a:off x="209517" y="3996288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This is</a:t>
            </a:r>
            <a:endParaRPr lang="ru-RU" sz="2400" b="1" dirty="0">
              <a:solidFill>
                <a:srgbClr val="0000CC"/>
              </a:solidFill>
            </a:endParaRPr>
          </a:p>
        </p:txBody>
      </p:sp>
      <p:pic>
        <p:nvPicPr>
          <p:cNvPr id="86" name="Рисунок 85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2460" y="3465966"/>
            <a:ext cx="1173556" cy="1631682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1174780" y="4991177"/>
            <a:ext cx="2088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</a:t>
            </a:r>
            <a:r>
              <a:rPr lang="en-US" sz="2400" b="1" dirty="0" smtClean="0"/>
              <a:t> skateboard</a:t>
            </a:r>
            <a:endParaRPr lang="ru-RU" sz="2400" b="1" dirty="0"/>
          </a:p>
        </p:txBody>
      </p:sp>
      <p:sp>
        <p:nvSpPr>
          <p:cNvPr id="88" name="Улыбающееся лицо 87"/>
          <p:cNvSpPr/>
          <p:nvPr/>
        </p:nvSpPr>
        <p:spPr>
          <a:xfrm>
            <a:off x="3142992" y="4704374"/>
            <a:ext cx="1008112" cy="884861"/>
          </a:xfrm>
          <a:prstGeom prst="smileyFace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Стрелка вправо 88"/>
          <p:cNvSpPr/>
          <p:nvPr/>
        </p:nvSpPr>
        <p:spPr>
          <a:xfrm>
            <a:off x="4167159" y="4990595"/>
            <a:ext cx="2888703" cy="432048"/>
          </a:xfrm>
          <a:prstGeom prst="rightArrow">
            <a:avLst>
              <a:gd name="adj1" fmla="val 37173"/>
              <a:gd name="adj2" fmla="val 46794"/>
            </a:avLst>
          </a:prstGeom>
          <a:solidFill>
            <a:srgbClr val="FF660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126296" y="500106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That is</a:t>
            </a:r>
            <a:endParaRPr lang="ru-RU" sz="2400" b="1" dirty="0">
              <a:solidFill>
                <a:srgbClr val="0000CC"/>
              </a:solidFill>
            </a:endParaRPr>
          </a:p>
        </p:txBody>
      </p:sp>
      <p:pic>
        <p:nvPicPr>
          <p:cNvPr id="91" name="Рисунок 90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1789" y="4236887"/>
            <a:ext cx="1951728" cy="1307658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1852822" y="589356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gloves</a:t>
            </a:r>
            <a:endParaRPr lang="ru-RU" sz="2400" b="1" dirty="0"/>
          </a:p>
        </p:txBody>
      </p:sp>
      <p:sp>
        <p:nvSpPr>
          <p:cNvPr id="93" name="Улыбающееся лицо 92"/>
          <p:cNvSpPr/>
          <p:nvPr/>
        </p:nvSpPr>
        <p:spPr>
          <a:xfrm>
            <a:off x="3132082" y="5701077"/>
            <a:ext cx="1008112" cy="884861"/>
          </a:xfrm>
          <a:prstGeom prst="smileyFace">
            <a:avLst/>
          </a:prstGeom>
          <a:solidFill>
            <a:srgbClr val="FFFF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Стрелка вправо 93"/>
          <p:cNvSpPr/>
          <p:nvPr/>
        </p:nvSpPr>
        <p:spPr>
          <a:xfrm>
            <a:off x="4364602" y="5942293"/>
            <a:ext cx="584448" cy="432048"/>
          </a:xfrm>
          <a:prstGeom prst="rightArrow">
            <a:avLst>
              <a:gd name="adj1" fmla="val 37173"/>
              <a:gd name="adj2" fmla="val 46794"/>
            </a:avLst>
          </a:prstGeom>
          <a:solidFill>
            <a:srgbClr val="FF660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TextBox 94"/>
          <p:cNvSpPr txBox="1"/>
          <p:nvPr/>
        </p:nvSpPr>
        <p:spPr>
          <a:xfrm>
            <a:off x="229401" y="5912676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CC"/>
                </a:solidFill>
              </a:rPr>
              <a:t>These are</a:t>
            </a:r>
            <a:endParaRPr lang="ru-RU" sz="2400" b="1" dirty="0">
              <a:solidFill>
                <a:srgbClr val="0000CC"/>
              </a:solidFill>
            </a:endParaRPr>
          </a:p>
        </p:txBody>
      </p:sp>
      <p:pic>
        <p:nvPicPr>
          <p:cNvPr id="96" name="Рисунок 9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6959" y="5336958"/>
            <a:ext cx="1521042" cy="15210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7209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79" grpId="0"/>
      <p:bldP spid="80" grpId="0"/>
      <p:bldP spid="82" grpId="0"/>
      <p:bldP spid="83" grpId="0" animBg="1"/>
      <p:bldP spid="84" grpId="0" animBg="1"/>
      <p:bldP spid="85" grpId="0"/>
      <p:bldP spid="87" grpId="0"/>
      <p:bldP spid="88" grpId="0" animBg="1"/>
      <p:bldP spid="89" grpId="0" animBg="1"/>
      <p:bldP spid="90" grpId="0"/>
      <p:bldP spid="92" grpId="0"/>
      <p:bldP spid="93" grpId="0" animBg="1"/>
      <p:bldP spid="94" grpId="0" animBg="1"/>
      <p:bldP spid="9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69028" y="931653"/>
            <a:ext cx="6669198" cy="498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3517" y="3276948"/>
            <a:ext cx="1289912" cy="185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061713" y="3226277"/>
            <a:ext cx="2958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Those are buses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4717" y="4086043"/>
            <a:ext cx="2958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These are foxes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70981" y="4888300"/>
            <a:ext cx="3315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Those are leaves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07479" y="2447024"/>
            <a:ext cx="3298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Those are brushes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7260" y="3266533"/>
            <a:ext cx="2958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These are men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80007" y="4051537"/>
            <a:ext cx="2958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These are </a:t>
            </a:r>
            <a:r>
              <a:rPr lang="en-US" sz="2800" dirty="0" smtClean="0">
                <a:solidFill>
                  <a:srgbClr val="0070C0"/>
                </a:solidFill>
                <a:latin typeface="+mj-lt"/>
              </a:rPr>
              <a:t>t</a:t>
            </a:r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oys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19622" y="4922806"/>
            <a:ext cx="2958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Comic Sans MS" pitchFamily="66" charset="0"/>
              </a:rPr>
              <a:t>These are mice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9075" y="5667375"/>
            <a:ext cx="2105025" cy="8572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7176" y="5633577"/>
            <a:ext cx="18222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p. </a:t>
            </a:r>
            <a:r>
              <a:rPr lang="ru-RU" sz="5400" b="1" cap="none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24</a:t>
            </a:r>
            <a:endParaRPr lang="ru-RU" sz="5400" b="1" cap="none" spc="50" dirty="0">
              <a:ln w="11430"/>
              <a:solidFill>
                <a:srgbClr val="FF5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FuturaRoundDemi" panose="020F0702020204020204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133475" y="161925"/>
            <a:ext cx="6677025" cy="611505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SB: </a:t>
            </a:r>
            <a:r>
              <a:rPr lang="ru-RU" sz="2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1 с. 38 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записать слова в словарь, учить устно и письменно</a:t>
            </a:r>
          </a:p>
          <a:p>
            <a:pPr algn="ctr"/>
            <a:endParaRPr lang="ru-RU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WB: </a:t>
            </a:r>
            <a:r>
              <a:rPr lang="ru-RU" sz="24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4 </a:t>
            </a:r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</a:t>
            </a:r>
            <a:r>
              <a:rPr lang="en-US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endParaRPr lang="ru-RU" sz="24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09496" y="950735"/>
            <a:ext cx="24080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At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 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home: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90267" y="841075"/>
            <a:ext cx="8150225" cy="479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1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Rounded MT Bold" pitchFamily="34" charset="0"/>
                <a:ea typeface="+mn-ea"/>
                <a:cs typeface="+mn-cs"/>
              </a:rPr>
              <a:t>My things</a:t>
            </a:r>
            <a:endParaRPr kumimoji="0" lang="ru-RU" sz="160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 Rounded MT Bold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6425" cy="54848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3600" dirty="0" smtClean="0">
                <a:latin typeface="GungsuhChe" pitchFamily="49" charset="-127"/>
              </a:rPr>
              <a:t>      Zebra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3600" dirty="0" smtClean="0">
                <a:latin typeface="GungsuhChe" pitchFamily="49" charset="-127"/>
              </a:rPr>
              <a:t>Bank</a:t>
            </a:r>
          </a:p>
          <a:p>
            <a:pPr eaLnBrk="1" hangingPunct="1">
              <a:buFont typeface="Wingdings" pitchFamily="2" charset="2"/>
              <a:buNone/>
            </a:pPr>
            <a:endParaRPr lang="en-US" sz="3600" dirty="0" smtClean="0">
              <a:latin typeface="GungsuhChe" pitchFamily="49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3600" dirty="0" smtClean="0">
                <a:latin typeface="GungsuhChe" pitchFamily="49" charset="-127"/>
              </a:rPr>
              <a:t>             Music</a:t>
            </a:r>
          </a:p>
          <a:p>
            <a:pPr eaLnBrk="1" hangingPunct="1">
              <a:buFont typeface="Wingdings" pitchFamily="2" charset="2"/>
              <a:buNone/>
            </a:pPr>
            <a:endParaRPr lang="en-US" sz="3600" dirty="0" smtClean="0">
              <a:latin typeface="GungsuhChe" pitchFamily="49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3600" dirty="0" smtClean="0">
                <a:latin typeface="GungsuhChe" pitchFamily="49" charset="-127"/>
              </a:rPr>
              <a:t>Radio</a:t>
            </a:r>
          </a:p>
          <a:p>
            <a:pPr eaLnBrk="1" hangingPunct="1">
              <a:buFont typeface="Wingdings" pitchFamily="2" charset="2"/>
              <a:buNone/>
            </a:pPr>
            <a:endParaRPr lang="en-US" sz="3600" dirty="0" smtClean="0">
              <a:latin typeface="GungsuhChe" pitchFamily="49" charset="-127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3600" dirty="0" smtClean="0">
                <a:latin typeface="GungsuhChe" pitchFamily="49" charset="-127"/>
              </a:rPr>
              <a:t>         Computer</a:t>
            </a:r>
          </a:p>
          <a:p>
            <a:pPr eaLnBrk="1" hangingPunct="1">
              <a:buFont typeface="Wingdings" pitchFamily="2" charset="2"/>
              <a:buNone/>
            </a:pPr>
            <a:endParaRPr lang="en-US" sz="3600" dirty="0" smtClean="0">
              <a:latin typeface="GungsuhChe" pitchFamily="49" charset="-127"/>
            </a:endParaRPr>
          </a:p>
          <a:p>
            <a:pPr eaLnBrk="1" hangingPunct="1">
              <a:buFont typeface="Wingdings" pitchFamily="2" charset="2"/>
              <a:buNone/>
            </a:pPr>
            <a:endParaRPr lang="ru-RU" sz="3600" dirty="0" smtClean="0">
              <a:latin typeface="GungsuhChe" pitchFamily="49" charset="-127"/>
            </a:endParaRPr>
          </a:p>
        </p:txBody>
      </p:sp>
      <p:pic>
        <p:nvPicPr>
          <p:cNvPr id="7172" name="Picture 4" descr="знак-вопрос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9977" y="3276600"/>
            <a:ext cx="242402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6" descr="&amp;kcy;&amp;acy;&amp;rcy;&amp;tcy;&amp;icy;&amp;ncy;&amp;kcy;&amp;acy; &amp;zcy;&amp;iecy;&amp;bcy;&amp;rcy;&amp;y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3600" y="228600"/>
            <a:ext cx="20574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7" descr="iенре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09468" y="406879"/>
            <a:ext cx="2057400" cy="17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9" descr="&amp;kcy;&amp;acy;&amp;rcy;&amp;tcy;&amp;icy;&amp;ncy;&amp;kcy;&amp;acy; &amp;ncy;&amp;ocy;&amp;tcy;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00600" y="2438400"/>
            <a:ext cx="19050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11" descr="&amp;kcy;&amp;acy;&amp;rcy;&amp;tcy;&amp;icy;&amp;ncy;&amp;kcy;&amp;acy; &amp;rcy;&amp;acy;&amp;dcy;&amp;icy;&amp;ocy;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905000" y="35052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3" descr="&amp;kcy;&amp;acy;&amp;rcy;&amp;tcy;&amp;icy;&amp;ncy;&amp;kcy;&amp;acy; &amp;kcy;&amp;ocy;&amp;mcy;&amp;pcy;&amp;softcy;&amp;yucy;&amp;tcy;&amp;iecy;&amp;rcy;&amp;acy;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5181600"/>
            <a:ext cx="1905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15209" y="11529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2799" y="160307"/>
            <a:ext cx="39719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88188" y="2562046"/>
            <a:ext cx="637492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Интернациональные слова –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это слова, которые имеют внешне похожую форму и некоторые одинаковые значения в разных языках.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Такие слова как </a:t>
            </a:r>
            <a:r>
              <a:rPr lang="en-US" sz="2400" b="1" i="1" dirty="0" smtClean="0">
                <a:solidFill>
                  <a:srgbClr val="0070C0"/>
                </a:solidFill>
              </a:rPr>
              <a:t>doctor, radio, bank, alphabet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понятны большинству людей, а не только людям, владеющим английским языком. 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7" name="Picture 6" descr="752631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34664" y="4428472"/>
            <a:ext cx="2809336" cy="2326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13524" y="287609"/>
            <a:ext cx="2105025" cy="8572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1625" y="253811"/>
            <a:ext cx="18222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p. </a:t>
            </a:r>
            <a:r>
              <a:rPr lang="en-US" sz="5400" b="1" cap="none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39</a:t>
            </a:r>
            <a:endParaRPr lang="ru-RU" sz="5400" b="1" cap="none" spc="50" dirty="0">
              <a:ln w="11430"/>
              <a:solidFill>
                <a:srgbClr val="FF5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FuturaRoundDemi" panose="020F0702020204020204" pitchFamily="34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229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6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8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15209" y="11529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322844" y="3628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/>
          <a:srcRect t="2452"/>
          <a:stretch>
            <a:fillRect/>
          </a:stretch>
        </p:blipFill>
        <p:spPr bwMode="auto">
          <a:xfrm>
            <a:off x="3897574" y="763835"/>
            <a:ext cx="4539060" cy="6094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332" y="4314825"/>
            <a:ext cx="38957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11547" y="136585"/>
            <a:ext cx="3838755" cy="1132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0" y="532935"/>
            <a:ext cx="2105025" cy="8572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8101" y="499137"/>
            <a:ext cx="18222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p. </a:t>
            </a:r>
            <a:r>
              <a:rPr lang="en-US" sz="5400" b="1" cap="none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38</a:t>
            </a:r>
            <a:endParaRPr lang="ru-RU" sz="5400" b="1" cap="none" spc="50" dirty="0">
              <a:ln w="11430"/>
              <a:solidFill>
                <a:srgbClr val="FF5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FuturaRoundDemi" panose="020F0702020204020204" pitchFamily="34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000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958" y="258792"/>
            <a:ext cx="6996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CC"/>
                </a:solidFill>
                <a:latin typeface="Comic Sans MS" pitchFamily="66" charset="0"/>
              </a:rPr>
              <a:t>Wha</a:t>
            </a:r>
            <a:r>
              <a:rPr lang="en-US" sz="4400" b="1" dirty="0" smtClean="0">
                <a:solidFill>
                  <a:srgbClr val="0000CC"/>
                </a:solidFill>
                <a:latin typeface="+mj-lt"/>
              </a:rPr>
              <a:t>t</a:t>
            </a:r>
            <a:r>
              <a:rPr lang="en-US" sz="4400" b="1" dirty="0" smtClean="0">
                <a:solidFill>
                  <a:srgbClr val="0000CC"/>
                </a:solidFill>
                <a:latin typeface="Comic Sans MS" pitchFamily="66" charset="0"/>
              </a:rPr>
              <a:t>’s </a:t>
            </a:r>
            <a:r>
              <a:rPr lang="en-US" sz="4400" b="1" dirty="0" smtClean="0">
                <a:solidFill>
                  <a:srgbClr val="0000CC"/>
                </a:solidFill>
                <a:latin typeface="+mj-lt"/>
              </a:rPr>
              <a:t>t</a:t>
            </a:r>
            <a:r>
              <a:rPr lang="en-US" sz="4400" b="1" dirty="0" smtClean="0">
                <a:solidFill>
                  <a:srgbClr val="0000CC"/>
                </a:solidFill>
                <a:latin typeface="Comic Sans MS" pitchFamily="66" charset="0"/>
              </a:rPr>
              <a:t>his?</a:t>
            </a:r>
            <a:endParaRPr lang="ru-RU" sz="4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3" name="Picture 10" descr="111931052_5164f5872f43b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667" y="1112808"/>
            <a:ext cx="4856671" cy="415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" descr="мтраптрi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66359" y="1000665"/>
            <a:ext cx="4438290" cy="3963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рпi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4960" y="1989829"/>
            <a:ext cx="4035943" cy="272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127637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8887" y="1587261"/>
            <a:ext cx="3575649" cy="357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skateboard-clipart-clipart-panda-free-clipart-images-IKf8JF-clipart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9517" y="1752599"/>
            <a:ext cx="5062223" cy="3509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iпеа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19378" y="1800045"/>
            <a:ext cx="5140140" cy="32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дбi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38885" y="1749724"/>
            <a:ext cx="3567024" cy="345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934a4fe2ebb935a36fbc91998b11593e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18582" y="1651956"/>
            <a:ext cx="4779034" cy="358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4973c906e3d5c4670f95a72884854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68902" y="1603075"/>
            <a:ext cx="4556185" cy="36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T2PjpaXE4XXXXXXXXX_!!799032663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199" y="875583"/>
            <a:ext cx="4098986" cy="466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img1339102165.jpg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1593" y="1526876"/>
            <a:ext cx="3669874" cy="3743864"/>
          </a:xfrm>
          <a:prstGeom prst="rect">
            <a:avLst/>
          </a:prstGeom>
        </p:spPr>
      </p:pic>
      <p:pic>
        <p:nvPicPr>
          <p:cNvPr id="15" name="Рисунок 14" descr="cdb92f2d755b7009d3ed9445338e9b6a251b_o.jpg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5704" y="914400"/>
            <a:ext cx="4453504" cy="5357004"/>
          </a:xfrm>
          <a:prstGeom prst="rect">
            <a:avLst/>
          </a:prstGeom>
        </p:spPr>
      </p:pic>
      <p:pic>
        <p:nvPicPr>
          <p:cNvPr id="16" name="Рисунок 15" descr="gloves-33621_1280.pn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1962162" y="888521"/>
            <a:ext cx="4915904" cy="494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15209" y="11529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6547" y="166957"/>
            <a:ext cx="62865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98815" y="5130819"/>
            <a:ext cx="4003645" cy="1330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79349" y="5026877"/>
            <a:ext cx="2105025" cy="8572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7450" y="4993079"/>
            <a:ext cx="18222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p. </a:t>
            </a:r>
            <a:r>
              <a:rPr lang="en-US" sz="5400" b="1" cap="none" spc="50" dirty="0" smtClean="0">
                <a:ln w="11430"/>
                <a:solidFill>
                  <a:srgbClr val="FF5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_FuturaRoundDemi" panose="020F0702020204020204" pitchFamily="34" charset="-52"/>
              </a:rPr>
              <a:t>38</a:t>
            </a:r>
            <a:endParaRPr lang="ru-RU" sz="5400" b="1" cap="none" spc="50" dirty="0">
              <a:ln w="11430"/>
              <a:solidFill>
                <a:srgbClr val="FF5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_FuturaRoundDemi" panose="020F0702020204020204" pitchFamily="34" charset="-5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696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BACKUP\Desktop\B97463575Z.120150601112752000G519OQAR.11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1681163"/>
            <a:ext cx="6248400" cy="34956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61049" y="448574"/>
            <a:ext cx="7341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CC"/>
                </a:solidFill>
                <a:latin typeface="Comic Sans MS" pitchFamily="66" charset="0"/>
              </a:rPr>
              <a:t>Le</a:t>
            </a:r>
            <a:r>
              <a:rPr lang="en-US" sz="4000" b="1" dirty="0" smtClean="0">
                <a:solidFill>
                  <a:srgbClr val="0000CC"/>
                </a:solidFill>
                <a:latin typeface="+mj-lt"/>
              </a:rPr>
              <a:t>t</a:t>
            </a:r>
            <a:r>
              <a:rPr lang="en-US" sz="4000" b="1" dirty="0" smtClean="0">
                <a:solidFill>
                  <a:srgbClr val="0000CC"/>
                </a:solidFill>
                <a:latin typeface="Comic Sans MS" pitchFamily="66" charset="0"/>
              </a:rPr>
              <a:t>’s have a break!</a:t>
            </a:r>
            <a:endParaRPr lang="ru-RU" sz="40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415209" y="11529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466490" y="163902"/>
            <a:ext cx="2208363" cy="58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Plurals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0769" y="999070"/>
            <a:ext cx="5469148" cy="569386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noun + s </a:t>
            </a:r>
            <a:r>
              <a:rPr lang="en-US" sz="2800" dirty="0" smtClean="0">
                <a:solidFill>
                  <a:srgbClr val="002060"/>
                </a:solidFill>
              </a:rPr>
              <a:t>one ball – two ball</a:t>
            </a:r>
            <a:r>
              <a:rPr lang="en-US" sz="2800" b="1" dirty="0" smtClean="0">
                <a:solidFill>
                  <a:srgbClr val="C00000"/>
                </a:solidFill>
              </a:rPr>
              <a:t>s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b="1" dirty="0" smtClean="0">
                <a:solidFill>
                  <a:srgbClr val="0070C0"/>
                </a:solidFill>
              </a:rPr>
              <a:t>-s, -</a:t>
            </a:r>
            <a:r>
              <a:rPr lang="en-US" sz="2800" b="1" dirty="0" err="1" smtClean="0">
                <a:solidFill>
                  <a:srgbClr val="0070C0"/>
                </a:solidFill>
              </a:rPr>
              <a:t>ss</a:t>
            </a:r>
            <a:r>
              <a:rPr lang="en-US" sz="2800" b="1" dirty="0" smtClean="0">
                <a:solidFill>
                  <a:srgbClr val="0070C0"/>
                </a:solidFill>
              </a:rPr>
              <a:t>, -</a:t>
            </a:r>
            <a:r>
              <a:rPr lang="en-US" sz="2800" b="1" dirty="0" err="1" smtClean="0">
                <a:solidFill>
                  <a:srgbClr val="0070C0"/>
                </a:solidFill>
              </a:rPr>
              <a:t>sh</a:t>
            </a:r>
            <a:r>
              <a:rPr lang="en-US" sz="2800" b="1" dirty="0" smtClean="0">
                <a:solidFill>
                  <a:srgbClr val="0070C0"/>
                </a:solidFill>
              </a:rPr>
              <a:t>, -</a:t>
            </a:r>
            <a:r>
              <a:rPr lang="en-US" sz="2800" b="1" dirty="0" err="1" smtClean="0">
                <a:solidFill>
                  <a:srgbClr val="0070C0"/>
                </a:solidFill>
              </a:rPr>
              <a:t>ch</a:t>
            </a:r>
            <a:r>
              <a:rPr lang="en-US" sz="2800" b="1" dirty="0" smtClean="0">
                <a:solidFill>
                  <a:srgbClr val="0070C0"/>
                </a:solidFill>
              </a:rPr>
              <a:t>, -x, -o </a:t>
            </a:r>
            <a:r>
              <a:rPr lang="en-US" sz="2800" b="1" dirty="0" smtClean="0">
                <a:solidFill>
                  <a:srgbClr val="C00000"/>
                </a:solidFill>
              </a:rPr>
              <a:t>+-</a:t>
            </a:r>
            <a:r>
              <a:rPr lang="en-US" sz="2800" b="1" dirty="0" err="1" smtClean="0">
                <a:solidFill>
                  <a:srgbClr val="C00000"/>
                </a:solidFill>
              </a:rPr>
              <a:t>es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box – box</a:t>
            </a:r>
            <a:r>
              <a:rPr lang="en-US" sz="2800" b="1" dirty="0" smtClean="0">
                <a:solidFill>
                  <a:srgbClr val="C00000"/>
                </a:solidFill>
              </a:rPr>
              <a:t>es</a:t>
            </a:r>
            <a:r>
              <a:rPr lang="en-US" sz="2800" b="1" dirty="0" smtClean="0">
                <a:solidFill>
                  <a:srgbClr val="002060"/>
                </a:solidFill>
              </a:rPr>
              <a:t>, </a:t>
            </a:r>
            <a:r>
              <a:rPr lang="en-US" sz="2800" dirty="0" smtClean="0">
                <a:solidFill>
                  <a:srgbClr val="002060"/>
                </a:solidFill>
              </a:rPr>
              <a:t>bus – bus</a:t>
            </a:r>
            <a:r>
              <a:rPr lang="en-US" sz="2800" b="1" dirty="0" smtClean="0">
                <a:solidFill>
                  <a:srgbClr val="C00000"/>
                </a:solidFill>
              </a:rPr>
              <a:t>es</a:t>
            </a:r>
            <a:r>
              <a:rPr lang="en-US" sz="2800" b="1" dirty="0" smtClean="0">
                <a:solidFill>
                  <a:srgbClr val="002060"/>
                </a:solidFill>
              </a:rPr>
              <a:t>,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watch – watch</a:t>
            </a:r>
            <a:r>
              <a:rPr lang="en-US" sz="2800" b="1" dirty="0" smtClean="0">
                <a:solidFill>
                  <a:srgbClr val="C00000"/>
                </a:solidFill>
              </a:rPr>
              <a:t>es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b="1" dirty="0" smtClean="0">
                <a:solidFill>
                  <a:srgbClr val="0070C0"/>
                </a:solidFill>
              </a:rPr>
              <a:t>constant + y        -</a:t>
            </a:r>
            <a:r>
              <a:rPr lang="en-US" sz="2800" b="1" dirty="0" err="1" smtClean="0">
                <a:solidFill>
                  <a:srgbClr val="0070C0"/>
                </a:solidFill>
              </a:rPr>
              <a:t>ies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baby – bab</a:t>
            </a:r>
            <a:r>
              <a:rPr lang="en-US" sz="2800" b="1" dirty="0" smtClean="0">
                <a:solidFill>
                  <a:srgbClr val="C00000"/>
                </a:solidFill>
              </a:rPr>
              <a:t>ies</a:t>
            </a:r>
            <a:r>
              <a:rPr lang="en-US" sz="2800" b="1" dirty="0" smtClean="0">
                <a:solidFill>
                  <a:srgbClr val="002060"/>
                </a:solidFill>
              </a:rPr>
              <a:t>, </a:t>
            </a:r>
          </a:p>
          <a:p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BUT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boy – boy</a:t>
            </a:r>
            <a:r>
              <a:rPr lang="en-US" sz="2800" b="1" dirty="0" smtClean="0">
                <a:solidFill>
                  <a:srgbClr val="C00000"/>
                </a:solidFill>
              </a:rPr>
              <a:t>s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b="1" dirty="0" smtClean="0">
                <a:solidFill>
                  <a:srgbClr val="0070C0"/>
                </a:solidFill>
              </a:rPr>
              <a:t>-f/</a:t>
            </a:r>
            <a:r>
              <a:rPr lang="en-US" sz="2800" b="1" dirty="0" err="1" smtClean="0">
                <a:solidFill>
                  <a:srgbClr val="0070C0"/>
                </a:solidFill>
              </a:rPr>
              <a:t>fe</a:t>
            </a:r>
            <a:r>
              <a:rPr lang="en-US" sz="2800" b="1" dirty="0" smtClean="0">
                <a:solidFill>
                  <a:srgbClr val="0070C0"/>
                </a:solidFill>
              </a:rPr>
              <a:t>       </a:t>
            </a:r>
            <a:r>
              <a:rPr lang="en-US" sz="2800" b="1" dirty="0" err="1" smtClean="0">
                <a:solidFill>
                  <a:srgbClr val="0070C0"/>
                </a:solidFill>
              </a:rPr>
              <a:t>ves</a:t>
            </a:r>
            <a:r>
              <a:rPr lang="en-US" sz="2800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leaf - leav</a:t>
            </a:r>
            <a:r>
              <a:rPr lang="en-US" sz="2800" b="1" dirty="0" smtClean="0">
                <a:solidFill>
                  <a:srgbClr val="C00000"/>
                </a:solidFill>
              </a:rPr>
              <a:t>es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5115463" y="2950233"/>
            <a:ext cx="4028537" cy="49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7AA1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lang="en-US" sz="3200" b="1" kern="0" dirty="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    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Irregular Plurals 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21288" y="3637748"/>
            <a:ext cx="3593315" cy="310854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460464"/>
                </a:solidFill>
              </a:rPr>
              <a:t>child – </a:t>
            </a:r>
            <a:r>
              <a:rPr lang="en-US" sz="2800" dirty="0" smtClean="0">
                <a:solidFill>
                  <a:srgbClr val="FF0000"/>
                </a:solidFill>
              </a:rPr>
              <a:t>children</a:t>
            </a:r>
          </a:p>
          <a:p>
            <a:r>
              <a:rPr lang="en-US" sz="2800" dirty="0" smtClean="0">
                <a:solidFill>
                  <a:srgbClr val="460464"/>
                </a:solidFill>
              </a:rPr>
              <a:t>foot – </a:t>
            </a:r>
            <a:r>
              <a:rPr lang="en-US" sz="2800" dirty="0" smtClean="0">
                <a:solidFill>
                  <a:srgbClr val="FF0000"/>
                </a:solidFill>
              </a:rPr>
              <a:t>feet</a:t>
            </a:r>
          </a:p>
          <a:p>
            <a:r>
              <a:rPr lang="en-US" sz="2800" dirty="0" smtClean="0">
                <a:solidFill>
                  <a:srgbClr val="460464"/>
                </a:solidFill>
              </a:rPr>
              <a:t>tooth – </a:t>
            </a:r>
            <a:r>
              <a:rPr lang="en-US" sz="2800" dirty="0" smtClean="0">
                <a:solidFill>
                  <a:srgbClr val="FF0000"/>
                </a:solidFill>
              </a:rPr>
              <a:t>teeth</a:t>
            </a:r>
          </a:p>
          <a:p>
            <a:r>
              <a:rPr lang="en-US" sz="2800" dirty="0" smtClean="0">
                <a:solidFill>
                  <a:srgbClr val="460464"/>
                </a:solidFill>
              </a:rPr>
              <a:t>man – </a:t>
            </a:r>
            <a:r>
              <a:rPr lang="en-US" sz="2800" dirty="0" smtClean="0">
                <a:solidFill>
                  <a:srgbClr val="FF0000"/>
                </a:solidFill>
              </a:rPr>
              <a:t>men </a:t>
            </a:r>
          </a:p>
          <a:p>
            <a:r>
              <a:rPr lang="en-US" sz="2800" dirty="0" smtClean="0">
                <a:solidFill>
                  <a:srgbClr val="460464"/>
                </a:solidFill>
              </a:rPr>
              <a:t>woman – </a:t>
            </a:r>
            <a:r>
              <a:rPr lang="en-US" sz="2800" dirty="0" smtClean="0">
                <a:solidFill>
                  <a:srgbClr val="FF0000"/>
                </a:solidFill>
              </a:rPr>
              <a:t>women</a:t>
            </a:r>
            <a:r>
              <a:rPr lang="en-US" sz="2800" dirty="0" smtClean="0">
                <a:solidFill>
                  <a:srgbClr val="460464"/>
                </a:solidFill>
              </a:rPr>
              <a:t> </a:t>
            </a:r>
          </a:p>
          <a:p>
            <a:r>
              <a:rPr lang="en-US" sz="2800" dirty="0" smtClean="0">
                <a:solidFill>
                  <a:srgbClr val="460464"/>
                </a:solidFill>
              </a:rPr>
              <a:t>mouse – </a:t>
            </a:r>
            <a:r>
              <a:rPr lang="en-US" sz="2800" dirty="0" smtClean="0">
                <a:solidFill>
                  <a:srgbClr val="FF0000"/>
                </a:solidFill>
              </a:rPr>
              <a:t>mice</a:t>
            </a:r>
          </a:p>
          <a:p>
            <a:r>
              <a:rPr lang="en-US" sz="2800" dirty="0" smtClean="0">
                <a:solidFill>
                  <a:srgbClr val="460464"/>
                </a:solidFill>
              </a:rPr>
              <a:t>sheep – </a:t>
            </a:r>
            <a:r>
              <a:rPr lang="en-US" sz="2800" dirty="0" smtClean="0">
                <a:solidFill>
                  <a:srgbClr val="FF0000"/>
                </a:solidFill>
              </a:rPr>
              <a:t>sheep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79698" y="310551"/>
            <a:ext cx="2838091" cy="26776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Comic Sans MS" pitchFamily="66" charset="0"/>
              </a:rPr>
              <a:t>BUT! 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radio - radi</a:t>
            </a:r>
            <a:r>
              <a:rPr lang="en-US" sz="2800" b="1" u="sng" dirty="0" smtClean="0">
                <a:solidFill>
                  <a:srgbClr val="002060"/>
                </a:solidFill>
                <a:latin typeface="Comic Sans MS" pitchFamily="66" charset="0"/>
              </a:rPr>
              <a:t>o</a:t>
            </a:r>
            <a:r>
              <a:rPr lang="en-US" sz="2800" b="1" dirty="0" smtClean="0">
                <a:solidFill>
                  <a:srgbClr val="C00000"/>
                </a:solidFill>
                <a:latin typeface="Comic Sans MS" pitchFamily="66" charset="0"/>
              </a:rPr>
              <a:t>s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piano - pian</a:t>
            </a:r>
            <a:r>
              <a:rPr lang="en-US" sz="2800" b="1" u="sng" dirty="0" smtClean="0">
                <a:solidFill>
                  <a:srgbClr val="002060"/>
                </a:solidFill>
                <a:latin typeface="Comic Sans MS" pitchFamily="66" charset="0"/>
              </a:rPr>
              <a:t>o</a:t>
            </a:r>
            <a:r>
              <a:rPr lang="en-US" sz="2800" b="1" dirty="0" smtClean="0">
                <a:solidFill>
                  <a:srgbClr val="C00000"/>
                </a:solidFill>
                <a:latin typeface="Comic Sans MS" pitchFamily="66" charset="0"/>
              </a:rPr>
              <a:t>s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pho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t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o - pho</a:t>
            </a:r>
            <a:r>
              <a:rPr lang="en-US" sz="2800" b="1" dirty="0" smtClean="0">
                <a:solidFill>
                  <a:srgbClr val="002060"/>
                </a:solidFill>
                <a:latin typeface="+mj-lt"/>
              </a:rPr>
              <a:t>t</a:t>
            </a:r>
            <a:r>
              <a:rPr lang="en-US" sz="2800" b="1" u="sng" dirty="0" smtClean="0">
                <a:solidFill>
                  <a:srgbClr val="002060"/>
                </a:solidFill>
                <a:latin typeface="Comic Sans MS" pitchFamily="66" charset="0"/>
              </a:rPr>
              <a:t>o</a:t>
            </a:r>
            <a:r>
              <a:rPr lang="en-US" sz="2800" b="1" dirty="0" smtClean="0">
                <a:solidFill>
                  <a:srgbClr val="C00000"/>
                </a:solidFill>
                <a:latin typeface="Comic Sans MS" pitchFamily="66" charset="0"/>
              </a:rPr>
              <a:t>s</a:t>
            </a:r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Comic Sans MS" pitchFamily="66" charset="0"/>
              </a:rPr>
              <a:t>video - vide</a:t>
            </a:r>
            <a:r>
              <a:rPr lang="en-US" sz="2800" b="1" u="sng" dirty="0" smtClean="0">
                <a:solidFill>
                  <a:srgbClr val="002060"/>
                </a:solidFill>
                <a:latin typeface="Comic Sans MS" pitchFamily="66" charset="0"/>
              </a:rPr>
              <a:t>o</a:t>
            </a:r>
            <a:r>
              <a:rPr lang="en-US" sz="2800" b="1" dirty="0" smtClean="0">
                <a:solidFill>
                  <a:srgbClr val="C00000"/>
                </a:solidFill>
                <a:latin typeface="Comic Sans MS" pitchFamily="66" charset="0"/>
              </a:rPr>
              <a:t>s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28856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freeppt_0411_slid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8">
      <a:majorFont>
        <a:latin typeface="a_FuturaRoundDemi"/>
        <a:ea typeface=""/>
        <a:cs typeface=""/>
      </a:majorFont>
      <a:minorFont>
        <a:latin typeface="Segoe Print"/>
        <a:ea typeface=""/>
        <a:cs typeface="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CC"/>
        </a:lt1>
        <a:dk2>
          <a:srgbClr val="000000"/>
        </a:dk2>
        <a:lt2>
          <a:srgbClr val="B2B2B2"/>
        </a:lt2>
        <a:accent1>
          <a:srgbClr val="B23636"/>
        </a:accent1>
        <a:accent2>
          <a:srgbClr val="A63249"/>
        </a:accent2>
        <a:accent3>
          <a:srgbClr val="FFE2E2"/>
        </a:accent3>
        <a:accent4>
          <a:srgbClr val="000000"/>
        </a:accent4>
        <a:accent5>
          <a:srgbClr val="D5AEAE"/>
        </a:accent5>
        <a:accent6>
          <a:srgbClr val="962C41"/>
        </a:accent6>
        <a:hlink>
          <a:srgbClr val="990000"/>
        </a:hlink>
        <a:folHlink>
          <a:srgbClr val="8C00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CC"/>
        </a:lt1>
        <a:dk2>
          <a:srgbClr val="000000"/>
        </a:dk2>
        <a:lt2>
          <a:srgbClr val="B2B2B2"/>
        </a:lt2>
        <a:accent1>
          <a:srgbClr val="8C512A"/>
        </a:accent1>
        <a:accent2>
          <a:srgbClr val="8C386B"/>
        </a:accent2>
        <a:accent3>
          <a:srgbClr val="FFE2E2"/>
        </a:accent3>
        <a:accent4>
          <a:srgbClr val="000000"/>
        </a:accent4>
        <a:accent5>
          <a:srgbClr val="C5B3AC"/>
        </a:accent5>
        <a:accent6>
          <a:srgbClr val="7E3260"/>
        </a:accent6>
        <a:hlink>
          <a:srgbClr val="8C2323"/>
        </a:hlink>
        <a:folHlink>
          <a:srgbClr val="6333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CC"/>
        </a:lt1>
        <a:dk2>
          <a:srgbClr val="000000"/>
        </a:dk2>
        <a:lt2>
          <a:srgbClr val="B2B2B2"/>
        </a:lt2>
        <a:accent1>
          <a:srgbClr val="00698C"/>
        </a:accent1>
        <a:accent2>
          <a:srgbClr val="A63232"/>
        </a:accent2>
        <a:accent3>
          <a:srgbClr val="FFE2E2"/>
        </a:accent3>
        <a:accent4>
          <a:srgbClr val="000000"/>
        </a:accent4>
        <a:accent5>
          <a:srgbClr val="AAB9C5"/>
        </a:accent5>
        <a:accent6>
          <a:srgbClr val="962C2C"/>
        </a:accent6>
        <a:hlink>
          <a:srgbClr val="335280"/>
        </a:hlink>
        <a:folHlink>
          <a:srgbClr val="4B5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CC"/>
        </a:lt1>
        <a:dk2>
          <a:srgbClr val="000000"/>
        </a:dk2>
        <a:lt2>
          <a:srgbClr val="B2B2B2"/>
        </a:lt2>
        <a:accent1>
          <a:srgbClr val="735C00"/>
        </a:accent1>
        <a:accent2>
          <a:srgbClr val="217321"/>
        </a:accent2>
        <a:accent3>
          <a:srgbClr val="FFE2E2"/>
        </a:accent3>
        <a:accent4>
          <a:srgbClr val="000000"/>
        </a:accent4>
        <a:accent5>
          <a:srgbClr val="BCB5AA"/>
        </a:accent5>
        <a:accent6>
          <a:srgbClr val="1D681D"/>
        </a:accent6>
        <a:hlink>
          <a:srgbClr val="403380"/>
        </a:hlink>
        <a:folHlink>
          <a:srgbClr val="8C232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3636"/>
        </a:accent1>
        <a:accent2>
          <a:srgbClr val="A63249"/>
        </a:accent2>
        <a:accent3>
          <a:srgbClr val="FFFFFF"/>
        </a:accent3>
        <a:accent4>
          <a:srgbClr val="000000"/>
        </a:accent4>
        <a:accent5>
          <a:srgbClr val="D5AEAE"/>
        </a:accent5>
        <a:accent6>
          <a:srgbClr val="962C41"/>
        </a:accent6>
        <a:hlink>
          <a:srgbClr val="990000"/>
        </a:hlink>
        <a:folHlink>
          <a:srgbClr val="8C00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C512A"/>
        </a:accent1>
        <a:accent2>
          <a:srgbClr val="8C386B"/>
        </a:accent2>
        <a:accent3>
          <a:srgbClr val="FFFFFF"/>
        </a:accent3>
        <a:accent4>
          <a:srgbClr val="000000"/>
        </a:accent4>
        <a:accent5>
          <a:srgbClr val="C5B3AC"/>
        </a:accent5>
        <a:accent6>
          <a:srgbClr val="7E3260"/>
        </a:accent6>
        <a:hlink>
          <a:srgbClr val="8C2323"/>
        </a:hlink>
        <a:folHlink>
          <a:srgbClr val="6333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698C"/>
        </a:accent1>
        <a:accent2>
          <a:srgbClr val="A63232"/>
        </a:accent2>
        <a:accent3>
          <a:srgbClr val="FFFFFF"/>
        </a:accent3>
        <a:accent4>
          <a:srgbClr val="000000"/>
        </a:accent4>
        <a:accent5>
          <a:srgbClr val="AAB9C5"/>
        </a:accent5>
        <a:accent6>
          <a:srgbClr val="962C2C"/>
        </a:accent6>
        <a:hlink>
          <a:srgbClr val="335280"/>
        </a:hlink>
        <a:folHlink>
          <a:srgbClr val="4B5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35C00"/>
        </a:accent1>
        <a:accent2>
          <a:srgbClr val="217321"/>
        </a:accent2>
        <a:accent3>
          <a:srgbClr val="FFFFFF"/>
        </a:accent3>
        <a:accent4>
          <a:srgbClr val="000000"/>
        </a:accent4>
        <a:accent5>
          <a:srgbClr val="BCB5AA"/>
        </a:accent5>
        <a:accent6>
          <a:srgbClr val="1D681D"/>
        </a:accent6>
        <a:hlink>
          <a:srgbClr val="403380"/>
        </a:hlink>
        <a:folHlink>
          <a:srgbClr val="8C232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8">
      <a:majorFont>
        <a:latin typeface="a_FuturaRoundDemi"/>
        <a:ea typeface=""/>
        <a:cs typeface=""/>
      </a:majorFont>
      <a:minorFont>
        <a:latin typeface="Segoe Print"/>
        <a:ea typeface=""/>
        <a:cs typeface="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CC"/>
        </a:lt1>
        <a:dk2>
          <a:srgbClr val="000000"/>
        </a:dk2>
        <a:lt2>
          <a:srgbClr val="B2B2B2"/>
        </a:lt2>
        <a:accent1>
          <a:srgbClr val="B23636"/>
        </a:accent1>
        <a:accent2>
          <a:srgbClr val="A63249"/>
        </a:accent2>
        <a:accent3>
          <a:srgbClr val="FFE2E2"/>
        </a:accent3>
        <a:accent4>
          <a:srgbClr val="000000"/>
        </a:accent4>
        <a:accent5>
          <a:srgbClr val="D5AEAE"/>
        </a:accent5>
        <a:accent6>
          <a:srgbClr val="962C41"/>
        </a:accent6>
        <a:hlink>
          <a:srgbClr val="990000"/>
        </a:hlink>
        <a:folHlink>
          <a:srgbClr val="8C00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CC"/>
        </a:lt1>
        <a:dk2>
          <a:srgbClr val="000000"/>
        </a:dk2>
        <a:lt2>
          <a:srgbClr val="B2B2B2"/>
        </a:lt2>
        <a:accent1>
          <a:srgbClr val="8C512A"/>
        </a:accent1>
        <a:accent2>
          <a:srgbClr val="8C386B"/>
        </a:accent2>
        <a:accent3>
          <a:srgbClr val="FFE2E2"/>
        </a:accent3>
        <a:accent4>
          <a:srgbClr val="000000"/>
        </a:accent4>
        <a:accent5>
          <a:srgbClr val="C5B3AC"/>
        </a:accent5>
        <a:accent6>
          <a:srgbClr val="7E3260"/>
        </a:accent6>
        <a:hlink>
          <a:srgbClr val="8C2323"/>
        </a:hlink>
        <a:folHlink>
          <a:srgbClr val="6333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CC"/>
        </a:lt1>
        <a:dk2>
          <a:srgbClr val="000000"/>
        </a:dk2>
        <a:lt2>
          <a:srgbClr val="B2B2B2"/>
        </a:lt2>
        <a:accent1>
          <a:srgbClr val="00698C"/>
        </a:accent1>
        <a:accent2>
          <a:srgbClr val="A63232"/>
        </a:accent2>
        <a:accent3>
          <a:srgbClr val="FFE2E2"/>
        </a:accent3>
        <a:accent4>
          <a:srgbClr val="000000"/>
        </a:accent4>
        <a:accent5>
          <a:srgbClr val="AAB9C5"/>
        </a:accent5>
        <a:accent6>
          <a:srgbClr val="962C2C"/>
        </a:accent6>
        <a:hlink>
          <a:srgbClr val="335280"/>
        </a:hlink>
        <a:folHlink>
          <a:srgbClr val="4B5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CC"/>
        </a:lt1>
        <a:dk2>
          <a:srgbClr val="000000"/>
        </a:dk2>
        <a:lt2>
          <a:srgbClr val="B2B2B2"/>
        </a:lt2>
        <a:accent1>
          <a:srgbClr val="735C00"/>
        </a:accent1>
        <a:accent2>
          <a:srgbClr val="217321"/>
        </a:accent2>
        <a:accent3>
          <a:srgbClr val="FFE2E2"/>
        </a:accent3>
        <a:accent4>
          <a:srgbClr val="000000"/>
        </a:accent4>
        <a:accent5>
          <a:srgbClr val="BCB5AA"/>
        </a:accent5>
        <a:accent6>
          <a:srgbClr val="1D681D"/>
        </a:accent6>
        <a:hlink>
          <a:srgbClr val="403380"/>
        </a:hlink>
        <a:folHlink>
          <a:srgbClr val="8C232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3636"/>
        </a:accent1>
        <a:accent2>
          <a:srgbClr val="A63249"/>
        </a:accent2>
        <a:accent3>
          <a:srgbClr val="FFFFFF"/>
        </a:accent3>
        <a:accent4>
          <a:srgbClr val="000000"/>
        </a:accent4>
        <a:accent5>
          <a:srgbClr val="D5AEAE"/>
        </a:accent5>
        <a:accent6>
          <a:srgbClr val="962C41"/>
        </a:accent6>
        <a:hlink>
          <a:srgbClr val="990000"/>
        </a:hlink>
        <a:folHlink>
          <a:srgbClr val="8C00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C512A"/>
        </a:accent1>
        <a:accent2>
          <a:srgbClr val="8C386B"/>
        </a:accent2>
        <a:accent3>
          <a:srgbClr val="FFFFFF"/>
        </a:accent3>
        <a:accent4>
          <a:srgbClr val="000000"/>
        </a:accent4>
        <a:accent5>
          <a:srgbClr val="C5B3AC"/>
        </a:accent5>
        <a:accent6>
          <a:srgbClr val="7E3260"/>
        </a:accent6>
        <a:hlink>
          <a:srgbClr val="8C2323"/>
        </a:hlink>
        <a:folHlink>
          <a:srgbClr val="6333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698C"/>
        </a:accent1>
        <a:accent2>
          <a:srgbClr val="A63232"/>
        </a:accent2>
        <a:accent3>
          <a:srgbClr val="FFFFFF"/>
        </a:accent3>
        <a:accent4>
          <a:srgbClr val="000000"/>
        </a:accent4>
        <a:accent5>
          <a:srgbClr val="AAB9C5"/>
        </a:accent5>
        <a:accent6>
          <a:srgbClr val="962C2C"/>
        </a:accent6>
        <a:hlink>
          <a:srgbClr val="335280"/>
        </a:hlink>
        <a:folHlink>
          <a:srgbClr val="4B5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35C00"/>
        </a:accent1>
        <a:accent2>
          <a:srgbClr val="217321"/>
        </a:accent2>
        <a:accent3>
          <a:srgbClr val="FFFFFF"/>
        </a:accent3>
        <a:accent4>
          <a:srgbClr val="000000"/>
        </a:accent4>
        <a:accent5>
          <a:srgbClr val="BCB5AA"/>
        </a:accent5>
        <a:accent6>
          <a:srgbClr val="1D681D"/>
        </a:accent6>
        <a:hlink>
          <a:srgbClr val="403380"/>
        </a:hlink>
        <a:folHlink>
          <a:srgbClr val="8C232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freeppt_0411_slide</Template>
  <TotalTime>250</TotalTime>
  <Words>398</Words>
  <Application>Microsoft Office PowerPoint</Application>
  <PresentationFormat>Экран (4:3)</PresentationFormat>
  <Paragraphs>90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Comic Sans MS</vt:lpstr>
      <vt:lpstr>a_FuturaRoundDemi</vt:lpstr>
      <vt:lpstr>Arial Rounded MT Bold</vt:lpstr>
      <vt:lpstr>Wingdings</vt:lpstr>
      <vt:lpstr>GungsuhChe</vt:lpstr>
      <vt:lpstr>Segoe Print</vt:lpstr>
      <vt:lpstr>freeppt_0411_slide</vt:lpstr>
      <vt:lpstr>1_Default 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Дина</dc:creator>
  <cp:lastModifiedBy>user</cp:lastModifiedBy>
  <cp:revision>68</cp:revision>
  <dcterms:created xsi:type="dcterms:W3CDTF">2017-05-29T02:08:53Z</dcterms:created>
  <dcterms:modified xsi:type="dcterms:W3CDTF">2017-12-16T18:53:21Z</dcterms:modified>
</cp:coreProperties>
</file>