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0"/>
  </p:notesMasterIdLst>
  <p:sldIdLst>
    <p:sldId id="382" r:id="rId2"/>
    <p:sldId id="390" r:id="rId3"/>
    <p:sldId id="336" r:id="rId4"/>
    <p:sldId id="345" r:id="rId5"/>
    <p:sldId id="343" r:id="rId6"/>
    <p:sldId id="317" r:id="rId7"/>
    <p:sldId id="384" r:id="rId8"/>
    <p:sldId id="385" r:id="rId9"/>
    <p:sldId id="364" r:id="rId10"/>
    <p:sldId id="323" r:id="rId11"/>
    <p:sldId id="325" r:id="rId12"/>
    <p:sldId id="347" r:id="rId13"/>
    <p:sldId id="324" r:id="rId14"/>
    <p:sldId id="349" r:id="rId15"/>
    <p:sldId id="350" r:id="rId16"/>
    <p:sldId id="362" r:id="rId17"/>
    <p:sldId id="348" r:id="rId18"/>
    <p:sldId id="388" r:id="rId19"/>
    <p:sldId id="261" r:id="rId20"/>
    <p:sldId id="355" r:id="rId21"/>
    <p:sldId id="356" r:id="rId22"/>
    <p:sldId id="353" r:id="rId23"/>
    <p:sldId id="354" r:id="rId24"/>
    <p:sldId id="365" r:id="rId25"/>
    <p:sldId id="389" r:id="rId26"/>
    <p:sldId id="392" r:id="rId27"/>
    <p:sldId id="370" r:id="rId28"/>
    <p:sldId id="371" r:id="rId2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B89409E-2641-4EF4-9A2F-FB17D5906767}" type="datetimeFigureOut">
              <a:rPr lang="ru-RU" smtClean="0"/>
              <a:pPr/>
              <a:t>07.12.2017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D493B36-BA16-4DE7-9265-D01E99D476E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493B36-BA16-4DE7-9265-D01E99D476E8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5EA8AE-478B-4FD1-9363-7EFC83AB12D5}" type="datetimeFigureOut">
              <a:rPr lang="ru-RU" smtClean="0"/>
              <a:pPr/>
              <a:t>07.12.2017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D27B1D-91A6-4202-AC9A-C08E3A0DBF9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5EA8AE-478B-4FD1-9363-7EFC83AB12D5}" type="datetimeFigureOut">
              <a:rPr lang="ru-RU" smtClean="0"/>
              <a:pPr/>
              <a:t>07.12.2017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D27B1D-91A6-4202-AC9A-C08E3A0DBF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5EA8AE-478B-4FD1-9363-7EFC83AB12D5}" type="datetimeFigureOut">
              <a:rPr lang="ru-RU" smtClean="0"/>
              <a:pPr/>
              <a:t>07.12.2017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D27B1D-91A6-4202-AC9A-C08E3A0DBF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5EA8AE-478B-4FD1-9363-7EFC83AB12D5}" type="datetimeFigureOut">
              <a:rPr lang="ru-RU" smtClean="0"/>
              <a:pPr/>
              <a:t>07.12.2017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D27B1D-91A6-4202-AC9A-C08E3A0DBF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5EA8AE-478B-4FD1-9363-7EFC83AB12D5}" type="datetimeFigureOut">
              <a:rPr lang="ru-RU" smtClean="0"/>
              <a:pPr/>
              <a:t>07.12.2017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F4D27B1D-91A6-4202-AC9A-C08E3A0DBF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5EA8AE-478B-4FD1-9363-7EFC83AB12D5}" type="datetimeFigureOut">
              <a:rPr lang="ru-RU" smtClean="0"/>
              <a:pPr/>
              <a:t>07.12.2017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D27B1D-91A6-4202-AC9A-C08E3A0DBF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5EA8AE-478B-4FD1-9363-7EFC83AB12D5}" type="datetimeFigureOut">
              <a:rPr lang="ru-RU" smtClean="0"/>
              <a:pPr/>
              <a:t>07.12.2017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D27B1D-91A6-4202-AC9A-C08E3A0DBF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5EA8AE-478B-4FD1-9363-7EFC83AB12D5}" type="datetimeFigureOut">
              <a:rPr lang="ru-RU" smtClean="0"/>
              <a:pPr/>
              <a:t>07.12.2017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D27B1D-91A6-4202-AC9A-C08E3A0DBF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5EA8AE-478B-4FD1-9363-7EFC83AB12D5}" type="datetimeFigureOut">
              <a:rPr lang="ru-RU" smtClean="0"/>
              <a:pPr/>
              <a:t>07.12.2017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D27B1D-91A6-4202-AC9A-C08E3A0DBF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5EA8AE-478B-4FD1-9363-7EFC83AB12D5}" type="datetimeFigureOut">
              <a:rPr lang="ru-RU" smtClean="0"/>
              <a:pPr/>
              <a:t>07.12.2017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D27B1D-91A6-4202-AC9A-C08E3A0DBF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5EA8AE-478B-4FD1-9363-7EFC83AB12D5}" type="datetimeFigureOut">
              <a:rPr lang="ru-RU" smtClean="0"/>
              <a:pPr/>
              <a:t>07.12.2017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D27B1D-91A6-4202-AC9A-C08E3A0DBF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0F5EA8AE-478B-4FD1-9363-7EFC83AB12D5}" type="datetimeFigureOut">
              <a:rPr lang="ru-RU" smtClean="0"/>
              <a:pPr/>
              <a:t>07.12.2017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F4D27B1D-91A6-4202-AC9A-C08E3A0DBF9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wmf"/><Relationship Id="rId4" Type="http://schemas.openxmlformats.org/officeDocument/2006/relationships/image" Target="../media/image3.wmf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hyperlink" Target="http://ivan-vtorov.livejournal.com/6659.html" TargetMode="Externa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hyperlink" Target="https://yandex.ru/clck/redir/EIW2pfxuI9g?data=UlNrNmk5WktYejR0eWJFYk1Ldmtxa2hkRTViU1pFb3VHSDlhaTU4RGpqaUtNSW5Ta2FYRm4yUWxMZklzc0xDdlBNNVR2RnRhREFTTzlDRXQ1QVZpa2tONWd1ZlM0dU1KNWJiXzNoRWFrazZqblM5aTdJMlpqNzYwM0Ztd255M1N1T3Bxb3gxMGROOUlMUlhPNFotRUtXWkp3MXJQZUJ6SQ&amp;b64e=2&amp;sign=4e563b62f1ef3ba410e7b6a1e479f911&amp;keyno=0" TargetMode="Externa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hyperlink" Target="https://yandex.ru/clck/redir/EIW2pfxuI9g?data=UlNrNmk5WktYejR0eWJFYk1Ldmtxa05wdFdmN25rZ0xhUWEyZVZkaEtxUXI3OExUMURScUJQVFlXTVJfWTlqS1pKMXRMc3BLaXRlUllDQ3ZKR2R0Qk55eGdHS2pBYTA0MHJ1dXZCQUF2SVZzdE5yMHFjbGs2dw&amp;b64e=2&amp;sign=4de9ac36588e6ecfa3ad5c7015abaf57&amp;keyno=0" TargetMode="Externa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jpeg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hyperlink" Target="http://sportsgid.ru/catalog/35/gimnasticheskij-treugolnik" TargetMode="External"/><Relationship Id="rId3" Type="http://schemas.openxmlformats.org/officeDocument/2006/relationships/hyperlink" Target="http://www.klyucherev.ru/get.php?ckmr=//vips/2523-podarok-na-den-rozhd&#8230;" TargetMode="External"/><Relationship Id="rId7" Type="http://schemas.openxmlformats.org/officeDocument/2006/relationships/hyperlink" Target="http://fb.ru/article/150225/znak-krasnyiy-treugolnik-na-doroge" TargetMode="External"/><Relationship Id="rId2" Type="http://schemas.openxmlformats.org/officeDocument/2006/relationships/hyperlink" Target="https://yandex.ru/clck/redir/EIW2pfxuI9g?data=UlNrNmk5WktYejR0eWJFYk1LdmtxZzJDM3JDajN2UnFYS3RnZHhxU295d0lUTDNucXItR3dxOEhYODJCUURpWnMtSTZTQVAxUF9IWThMNmtlYmladHZRd2dWVUlnWUE2ZzBuU0lieEh1NXlOMzJXSUg0LS12aC1oNzh4ZjAtTHpNVXo0d0UzS0hOMA&amp;b64e=2&amp;sign=78b94c0277017d23eebd4f39eff6aa2c&amp;keyno=0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vexillographia.ru/russia/parohod1.htm" TargetMode="External"/><Relationship Id="rId5" Type="http://schemas.openxmlformats.org/officeDocument/2006/relationships/hyperlink" Target="http://doc4web.ru/izo/konspekt-uroka-po-izo-tehnika-poetapnogo-risovan&#8230;" TargetMode="External"/><Relationship Id="rId4" Type="http://schemas.openxmlformats.org/officeDocument/2006/relationships/hyperlink" Target="http://bike.web-3.ru/ustroistvo/rama/" TargetMode="Externa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hyperlink" Target="https://yandex.ru/clck/redir/EIW2pfxuI9g?data=UlNrNmk5WktYejR0eWJFYk1LdmtxcFpRT3drLTBITTg5bTRod0pueWRGc2ZONHh4TlhOQnZXMHZWQ0xsR2U1SmltOXJWNG12cktYaGlSLWYzUV8yOFBBLW1oZkhMNTB0d2V4ZktDWUFUZzJOUWI0azkzT19kMUtmMzYyOElSWTk&amp;b64e=2&amp;sign=c77e6d17c70acbfb0e79820d48e6e1f8&amp;keyno=0" TargetMode="External"/><Relationship Id="rId2" Type="http://schemas.openxmlformats.org/officeDocument/2006/relationships/hyperlink" Target="https://yandex.ru/clck/redir/EIW2pfxuI9g?data=UlNrNmk5WktYejR0eWJFYk1LdmtxdU1HNGp4UEFGMlNOcGpYWmR3ZWRMU2xhbEtPMU5lT2MydDRYdm9oQUVTV2plb2YxR3NYWWh1UXV1MUduZVlVTlFRQ2t4ZXBsUXNUSXpENmlQdTZDX1J4Rm9GR1ZKR0UyQ2ZXSU9NQk54bE8&amp;b64e=2&amp;sign=c61a5ffd4622876a6076087d5ee8e324&amp;keyno=0" TargetMode="External"/><Relationship Id="rId1" Type="http://schemas.openxmlformats.org/officeDocument/2006/relationships/slideLayout" Target="../slideLayouts/slideLayout7.xml"/><Relationship Id="rId5" Type="http://schemas.openxmlformats.org/officeDocument/2006/relationships/hyperlink" Target="http://www.astromeridian.ru/magic/" TargetMode="External"/><Relationship Id="rId4" Type="http://schemas.openxmlformats.org/officeDocument/2006/relationships/hyperlink" Target="http://crestik.ucoz.ru/publ/interesnoe/pehchvork_loskutnoe_shite/10-1-&#8230;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545010" y="5517232"/>
            <a:ext cx="4347470" cy="1340768"/>
          </a:xfrm>
        </p:spPr>
        <p:txBody>
          <a:bodyPr>
            <a:normAutofit fontScale="25000" lnSpcReduction="20000"/>
          </a:bodyPr>
          <a:lstStyle/>
          <a:p>
            <a:pPr algn="r">
              <a:lnSpc>
                <a:spcPct val="80000"/>
              </a:lnSpc>
            </a:pPr>
            <a:r>
              <a:rPr lang="ru-RU" sz="8000" b="1" i="1" dirty="0" smtClean="0">
                <a:solidFill>
                  <a:srgbClr val="FFFF00"/>
                </a:solidFill>
              </a:rPr>
              <a:t>Автор</a:t>
            </a:r>
            <a:r>
              <a:rPr lang="ru-RU" sz="8000" b="1" i="1" dirty="0" smtClean="0">
                <a:solidFill>
                  <a:srgbClr val="FFFF00"/>
                </a:solidFill>
              </a:rPr>
              <a:t>: Селиверстов  Кирилл</a:t>
            </a:r>
          </a:p>
          <a:p>
            <a:pPr algn="r">
              <a:lnSpc>
                <a:spcPct val="80000"/>
              </a:lnSpc>
            </a:pPr>
            <a:r>
              <a:rPr lang="ru-RU" sz="8000" b="1" i="1" dirty="0" smtClean="0">
                <a:solidFill>
                  <a:srgbClr val="FFFF00"/>
                </a:solidFill>
              </a:rPr>
              <a:t>Ученик-7 класса</a:t>
            </a:r>
            <a:r>
              <a:rPr lang="en-US" sz="8000" b="1" i="1" dirty="0" smtClean="0">
                <a:solidFill>
                  <a:srgbClr val="FFFF00"/>
                </a:solidFill>
              </a:rPr>
              <a:t> </a:t>
            </a:r>
            <a:endParaRPr lang="ru-RU" sz="8000" b="1" i="1" dirty="0" smtClean="0">
              <a:solidFill>
                <a:srgbClr val="FFFF00"/>
              </a:solidFill>
            </a:endParaRPr>
          </a:p>
          <a:p>
            <a:pPr algn="r">
              <a:lnSpc>
                <a:spcPct val="80000"/>
              </a:lnSpc>
            </a:pPr>
            <a:endParaRPr lang="ru-RU" sz="8000" b="1" i="1" dirty="0" smtClean="0">
              <a:solidFill>
                <a:srgbClr val="FFFF00"/>
              </a:solidFill>
            </a:endParaRPr>
          </a:p>
          <a:p>
            <a:pPr algn="r">
              <a:lnSpc>
                <a:spcPct val="80000"/>
              </a:lnSpc>
            </a:pPr>
            <a:r>
              <a:rPr lang="ru-RU" sz="8000" b="1" i="1" dirty="0" smtClean="0">
                <a:solidFill>
                  <a:srgbClr val="FFFF00"/>
                </a:solidFill>
              </a:rPr>
              <a:t>Руководитель: Осипенко </a:t>
            </a:r>
            <a:r>
              <a:rPr lang="ru-RU" sz="8000" b="1" i="1" dirty="0" smtClean="0">
                <a:solidFill>
                  <a:srgbClr val="FFFF00"/>
                </a:solidFill>
              </a:rPr>
              <a:t>Ольга Станиславовна</a:t>
            </a:r>
            <a:r>
              <a:rPr lang="en-US" sz="8000" b="1" i="1" dirty="0" smtClean="0">
                <a:solidFill>
                  <a:srgbClr val="FFFF00"/>
                </a:solidFill>
              </a:rPr>
              <a:t> </a:t>
            </a:r>
            <a:endParaRPr lang="en-US" sz="8000" b="1" i="1" dirty="0">
              <a:solidFill>
                <a:srgbClr val="FFFF00"/>
              </a:solidFill>
            </a:endParaRPr>
          </a:p>
          <a:p>
            <a:pPr>
              <a:lnSpc>
                <a:spcPct val="80000"/>
              </a:lnSpc>
            </a:pPr>
            <a:endParaRPr lang="en-US" sz="4200" b="1" i="1" dirty="0"/>
          </a:p>
          <a:p>
            <a:pPr>
              <a:lnSpc>
                <a:spcPct val="80000"/>
              </a:lnSpc>
            </a:pPr>
            <a:endParaRPr lang="en-US" sz="1800" b="1" dirty="0"/>
          </a:p>
          <a:p>
            <a:pPr>
              <a:lnSpc>
                <a:spcPct val="80000"/>
              </a:lnSpc>
            </a:pPr>
            <a:r>
              <a:rPr lang="en-US" sz="600" dirty="0"/>
              <a:t>  </a:t>
            </a:r>
            <a:r>
              <a:rPr lang="en-US" sz="800" dirty="0"/>
              <a:t> </a:t>
            </a:r>
            <a:endParaRPr lang="ru-RU" sz="800" dirty="0"/>
          </a:p>
        </p:txBody>
      </p:sp>
      <p:sp>
        <p:nvSpPr>
          <p:cNvPr id="2048" name="Rectangle 0"/>
          <p:cNvSpPr>
            <a:spLocks noChangeArrowheads="1"/>
          </p:cNvSpPr>
          <p:nvPr/>
        </p:nvSpPr>
        <p:spPr bwMode="auto">
          <a:xfrm>
            <a:off x="1285852" y="2071678"/>
            <a:ext cx="5929354" cy="857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2800" b="1" i="1" dirty="0" smtClean="0">
                <a:solidFill>
                  <a:srgbClr val="FFFF00"/>
                </a:solidFill>
                <a:latin typeface="Arial" pitchFamily="34" charset="0"/>
              </a:rPr>
              <a:t>МБОУ </a:t>
            </a:r>
            <a:r>
              <a:rPr lang="ru-RU" sz="2800" b="1" i="1" dirty="0" err="1" smtClean="0">
                <a:solidFill>
                  <a:srgbClr val="FFFF00"/>
                </a:solidFill>
                <a:latin typeface="Arial" pitchFamily="34" charset="0"/>
              </a:rPr>
              <a:t>Песчаноозёрная</a:t>
            </a:r>
            <a:r>
              <a:rPr lang="ru-RU" sz="2800" b="1" i="1" dirty="0" smtClean="0">
                <a:solidFill>
                  <a:srgbClr val="FFFF00"/>
                </a:solidFill>
                <a:latin typeface="Arial" pitchFamily="34" charset="0"/>
              </a:rPr>
              <a:t> СОШ  </a:t>
            </a:r>
          </a:p>
          <a:p>
            <a:pPr algn="ctr"/>
            <a:r>
              <a:rPr lang="ru-RU" sz="2800" b="1" i="1" dirty="0" err="1" smtClean="0">
                <a:solidFill>
                  <a:srgbClr val="FFFF00"/>
                </a:solidFill>
                <a:latin typeface="Arial" pitchFamily="34" charset="0"/>
              </a:rPr>
              <a:t>сп</a:t>
            </a:r>
            <a:r>
              <a:rPr lang="ru-RU" sz="2800" b="1" i="1" dirty="0" smtClean="0">
                <a:solidFill>
                  <a:srgbClr val="FFFF00"/>
                </a:solidFill>
                <a:latin typeface="Arial" pitchFamily="34" charset="0"/>
              </a:rPr>
              <a:t>  Полтавская школа</a:t>
            </a:r>
            <a:endParaRPr lang="ru-RU" sz="2800" b="1" i="1" dirty="0">
              <a:solidFill>
                <a:srgbClr val="FFFF00"/>
              </a:solidFill>
              <a:latin typeface="Arial" pitchFamily="34" charset="0"/>
            </a:endParaRPr>
          </a:p>
        </p:txBody>
      </p:sp>
      <p:sp>
        <p:nvSpPr>
          <p:cNvPr id="2049" name="Text Box 1"/>
          <p:cNvSpPr txBox="1">
            <a:spLocks noChangeArrowheads="1"/>
          </p:cNvSpPr>
          <p:nvPr/>
        </p:nvSpPr>
        <p:spPr bwMode="auto">
          <a:xfrm>
            <a:off x="1000100" y="6078537"/>
            <a:ext cx="3714776" cy="7794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b="1" dirty="0" smtClean="0">
                <a:solidFill>
                  <a:srgbClr val="FFFF00"/>
                </a:solidFill>
                <a:latin typeface="Tahoma" pitchFamily="34" charset="0"/>
              </a:rPr>
              <a:t>с. Полтавка</a:t>
            </a:r>
            <a:endParaRPr lang="ru-RU" b="1" dirty="0">
              <a:solidFill>
                <a:srgbClr val="FFFF00"/>
              </a:solidFill>
              <a:latin typeface="Tahoma" pitchFamily="34" charset="0"/>
            </a:endParaRPr>
          </a:p>
          <a:p>
            <a:pPr algn="ctr">
              <a:spcBef>
                <a:spcPct val="50000"/>
              </a:spcBef>
            </a:pPr>
            <a:r>
              <a:rPr lang="ru-RU" b="1" dirty="0" smtClean="0">
                <a:solidFill>
                  <a:srgbClr val="FFFF00"/>
                </a:solidFill>
                <a:latin typeface="Tahoma" pitchFamily="34" charset="0"/>
              </a:rPr>
              <a:t>2015г</a:t>
            </a:r>
            <a:r>
              <a:rPr lang="ru-RU" b="1" dirty="0">
                <a:solidFill>
                  <a:srgbClr val="FFFF00"/>
                </a:solidFill>
                <a:latin typeface="Tahoma" pitchFamily="34" charset="0"/>
              </a:rPr>
              <a:t>.</a:t>
            </a:r>
          </a:p>
        </p:txBody>
      </p:sp>
      <p:sp>
        <p:nvSpPr>
          <p:cNvPr id="2053" name="Text Box 5"/>
          <p:cNvSpPr txBox="1">
            <a:spLocks noChangeArrowheads="1"/>
          </p:cNvSpPr>
          <p:nvPr/>
        </p:nvSpPr>
        <p:spPr bwMode="auto">
          <a:xfrm>
            <a:off x="1357290" y="3500438"/>
            <a:ext cx="4810137" cy="22159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5400" b="1" i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Wide Latin" pitchFamily="18" charset="0"/>
              </a:rPr>
              <a:t>Треугольники вокруг нас.</a:t>
            </a:r>
          </a:p>
          <a:p>
            <a:pPr algn="ctr">
              <a:spcBef>
                <a:spcPct val="50000"/>
              </a:spcBef>
            </a:pPr>
            <a:endParaRPr lang="ru-RU" sz="2000" b="1" i="1" dirty="0">
              <a:solidFill>
                <a:srgbClr val="FFC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Wide Latin" pitchFamily="18" charset="0"/>
            </a:endParaRPr>
          </a:p>
        </p:txBody>
      </p:sp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35382" y="0"/>
            <a:ext cx="1408618" cy="21431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4" cstate="print"/>
          <a:srcRect b="16914"/>
          <a:stretch>
            <a:fillRect/>
          </a:stretch>
        </p:blipFill>
        <p:spPr bwMode="auto">
          <a:xfrm>
            <a:off x="0" y="1285860"/>
            <a:ext cx="1455738" cy="1512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" name="Picture 9"/>
          <p:cNvPicPr>
            <a:picLocks noChangeAspect="1" noChangeArrowheads="1"/>
          </p:cNvPicPr>
          <p:nvPr/>
        </p:nvPicPr>
        <p:blipFill>
          <a:blip r:embed="rId5" cstate="print"/>
          <a:srcRect b="21991"/>
          <a:stretch>
            <a:fillRect/>
          </a:stretch>
        </p:blipFill>
        <p:spPr bwMode="auto">
          <a:xfrm>
            <a:off x="0" y="3786190"/>
            <a:ext cx="1679575" cy="1728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" name="Picture 9"/>
          <p:cNvPicPr>
            <a:picLocks noChangeAspect="1" noChangeArrowheads="1"/>
          </p:cNvPicPr>
          <p:nvPr/>
        </p:nvPicPr>
        <p:blipFill>
          <a:blip r:embed="rId5" cstate="print"/>
          <a:srcRect b="21991"/>
          <a:stretch>
            <a:fillRect/>
          </a:stretch>
        </p:blipFill>
        <p:spPr bwMode="auto">
          <a:xfrm>
            <a:off x="6786578" y="2500306"/>
            <a:ext cx="1679575" cy="1728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3" name="Прямоугольник 12"/>
          <p:cNvSpPr/>
          <p:nvPr/>
        </p:nvSpPr>
        <p:spPr>
          <a:xfrm>
            <a:off x="1071538" y="1142984"/>
            <a:ext cx="664373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i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Wide Latin" pitchFamily="18" charset="0"/>
              </a:rPr>
              <a:t>С математикой по жизни.</a:t>
            </a:r>
            <a:endParaRPr lang="ru-RU" sz="3600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714348" y="428604"/>
            <a:ext cx="6858047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/>
              <a:t>     </a:t>
            </a:r>
            <a:r>
              <a:rPr lang="ru-RU" sz="4400" dirty="0" smtClean="0"/>
              <a:t>«Математика вокруг нас»</a:t>
            </a:r>
            <a:endParaRPr lang="ru-RU" sz="4400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14290"/>
            <a:ext cx="5715008" cy="714379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FFFF00"/>
                </a:solidFill>
              </a:rPr>
              <a:t>Треугольники в природе.</a:t>
            </a:r>
            <a:endParaRPr lang="ru-RU" b="1" dirty="0">
              <a:solidFill>
                <a:srgbClr val="FFFF0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293" y="1165535"/>
            <a:ext cx="4702982" cy="5602606"/>
          </a:xfrm>
        </p:spPr>
      </p:pic>
      <p:sp>
        <p:nvSpPr>
          <p:cNvPr id="5" name="Прямоугольник 4"/>
          <p:cNvSpPr/>
          <p:nvPr/>
        </p:nvSpPr>
        <p:spPr>
          <a:xfrm>
            <a:off x="5129067" y="214290"/>
            <a:ext cx="3805671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/>
              <a:t>Бермудский треугольник </a:t>
            </a:r>
            <a:r>
              <a:rPr lang="ru-RU" sz="2800" dirty="0" smtClean="0"/>
              <a:t>—</a:t>
            </a:r>
            <a:r>
              <a:rPr lang="ru-RU" sz="2400" dirty="0" smtClean="0"/>
              <a:t> район в Атлантическом океане, в котором якобы происходят таинственные исчезновения морских и воздушных судов. Район ограничен линиями от Флориды к Бермудским островам, далее к Пуэрто-Рико и назад к Флориде через Багамы. Аналогичный «треугольник» в Тихом океане называют Дьявольским </a:t>
            </a:r>
            <a:endParaRPr lang="ru-RU" sz="2400" dirty="0"/>
          </a:p>
        </p:txBody>
      </p:sp>
    </p:spTree>
    <p:extLst>
      <p:ext uri="{BB962C8B-B14F-4D97-AF65-F5344CB8AC3E}">
        <p14:creationId xmlns="" xmlns:p14="http://schemas.microsoft.com/office/powerpoint/2010/main" val="1017350332"/>
      </p:ext>
    </p:extLst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5572132" cy="654032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FF00"/>
                </a:solidFill>
              </a:rPr>
              <a:t>Треугольники в природе.</a:t>
            </a:r>
            <a:endParaRPr lang="ru-RU" b="1" dirty="0">
              <a:solidFill>
                <a:srgbClr val="FFFF0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776489"/>
            <a:ext cx="5759899" cy="5081511"/>
          </a:xfrm>
        </p:spPr>
      </p:pic>
      <p:sp>
        <p:nvSpPr>
          <p:cNvPr id="5" name="Прямоугольник 4"/>
          <p:cNvSpPr/>
          <p:nvPr/>
        </p:nvSpPr>
        <p:spPr>
          <a:xfrm>
            <a:off x="5861338" y="1"/>
            <a:ext cx="3196937" cy="6370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/>
              <a:t>Эльбрус — гора </a:t>
            </a:r>
            <a:r>
              <a:rPr lang="ru-RU" sz="2400" dirty="0" smtClean="0"/>
              <a:t>на Кавказе, на границе республик Кавказа. Эльбрус расположен севернее Главного Кавказского Хребта и является высочайшей вершиной России. Учитывая, что границы части света Европы неоднозначны, нередко Эльбрус называют также высочайшей европейской горной вершиной в виде треугольника</a:t>
            </a:r>
            <a:endParaRPr lang="ru-RU" sz="2400" dirty="0"/>
          </a:p>
        </p:txBody>
      </p:sp>
    </p:spTree>
    <p:extLst>
      <p:ext uri="{BB962C8B-B14F-4D97-AF65-F5344CB8AC3E}">
        <p14:creationId xmlns="" xmlns:p14="http://schemas.microsoft.com/office/powerpoint/2010/main" val="3333427194"/>
      </p:ext>
    </p:extLst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4786314" cy="1143000"/>
          </a:xfrm>
        </p:spPr>
        <p:txBody>
          <a:bodyPr>
            <a:normAutofit fontScale="90000"/>
          </a:bodyPr>
          <a:lstStyle/>
          <a:p>
            <a:r>
              <a:rPr lang="ru-RU" sz="4800" b="1" dirty="0" smtClean="0">
                <a:solidFill>
                  <a:srgbClr val="FFFF00"/>
                </a:solidFill>
              </a:rPr>
              <a:t>Треугольники в природе.</a:t>
            </a:r>
            <a:endParaRPr lang="ru-RU" sz="4800" b="1" dirty="0">
              <a:solidFill>
                <a:srgbClr val="FFFF0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90688"/>
            <a:ext cx="2898879" cy="4509368"/>
          </a:xfrm>
        </p:spPr>
      </p:pic>
      <p:sp>
        <p:nvSpPr>
          <p:cNvPr id="5" name="Прямоугольник 4"/>
          <p:cNvSpPr/>
          <p:nvPr/>
        </p:nvSpPr>
        <p:spPr>
          <a:xfrm>
            <a:off x="2898879" y="2285992"/>
            <a:ext cx="2518618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/>
              <a:t>Треугольник  — созвездие северного полушария неба. Занимает на небе площадь 132 квадратных градуса, содержит 25 звёзд, видимых невооружённым глазом </a:t>
            </a:r>
            <a:endParaRPr lang="ru-RU" sz="2400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417497" y="785794"/>
            <a:ext cx="3726503" cy="6016869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3214678" y="1428736"/>
            <a:ext cx="239301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/>
              <a:t>Созвездие «Треугольник»</a:t>
            </a:r>
            <a:endParaRPr lang="ru-RU" sz="2400" dirty="0"/>
          </a:p>
        </p:txBody>
      </p:sp>
    </p:spTree>
    <p:extLst>
      <p:ext uri="{BB962C8B-B14F-4D97-AF65-F5344CB8AC3E}">
        <p14:creationId xmlns="" xmlns:p14="http://schemas.microsoft.com/office/powerpoint/2010/main" val="360375113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5043494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FFFF00"/>
                </a:solidFill>
              </a:rPr>
              <a:t>Египетские пирамиды</a:t>
            </a:r>
            <a:endParaRPr lang="ru-RU" b="1" dirty="0">
              <a:solidFill>
                <a:srgbClr val="FFFF0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875" y="1528907"/>
            <a:ext cx="5169294" cy="5163993"/>
          </a:xfrm>
        </p:spPr>
      </p:pic>
      <p:sp>
        <p:nvSpPr>
          <p:cNvPr id="5" name="Прямоугольник 4"/>
          <p:cNvSpPr/>
          <p:nvPr/>
        </p:nvSpPr>
        <p:spPr>
          <a:xfrm>
            <a:off x="5387686" y="285728"/>
            <a:ext cx="3613439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 Пирамида имеет квадрат в плане и треугольник в вертикальном сечении, квадрат соответствует кресту, образованному четырьмя кардинальными точками. Храм выражает иерархическую соотнесенность частей, организованных вокруг источника творения и </a:t>
            </a:r>
            <a:r>
              <a:rPr lang="ru-RU" sz="2400" dirty="0" err="1" smtClean="0"/>
              <a:t>пространственно</a:t>
            </a:r>
            <a:r>
              <a:rPr lang="ru-RU" sz="2400" dirty="0" smtClean="0"/>
              <a:t> располагается вокруг мировой оси.</a:t>
            </a:r>
            <a:endParaRPr lang="ru-RU" sz="2400" dirty="0"/>
          </a:p>
        </p:txBody>
      </p:sp>
    </p:spTree>
    <p:extLst>
      <p:ext uri="{BB962C8B-B14F-4D97-AF65-F5344CB8AC3E}">
        <p14:creationId xmlns="" xmlns:p14="http://schemas.microsoft.com/office/powerpoint/2010/main" val="892718090"/>
      </p:ext>
    </p:extLst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214338"/>
            <a:ext cx="8229600" cy="1071570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FFFF00"/>
                </a:solidFill>
              </a:rPr>
              <a:t>Треугольники в технике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0" y="692696"/>
            <a:ext cx="4400552" cy="5951014"/>
          </a:xfrm>
        </p:spPr>
        <p:txBody>
          <a:bodyPr>
            <a:normAutofit fontScale="25000" lnSpcReduction="20000"/>
          </a:bodyPr>
          <a:lstStyle/>
          <a:p>
            <a:pPr>
              <a:buNone/>
            </a:pPr>
            <a:r>
              <a:rPr lang="ru-RU" sz="9600" dirty="0" smtClean="0"/>
              <a:t>  Раму велосипеда можно назвать его скелетом. Именно к раме крепится все узлы и детали. В зависимости от строения, рамы бывают мужскими и женскими. Мужские рамы выглядят как два треугольника, одна из сторон которых общая; в женской раме верхняя сторона переднего треугольника (подседельное перо) скошена для большего удобства при посадке на велосипед. </a:t>
            </a:r>
            <a:r>
              <a:rPr lang="ru-RU" sz="9600" dirty="0" smtClean="0"/>
              <a:t>Узнайте сколько метров толстой трубки </a:t>
            </a:r>
            <a:r>
              <a:rPr lang="ru-RU" sz="9600" dirty="0" smtClean="0"/>
              <a:t>затратили</a:t>
            </a:r>
            <a:r>
              <a:rPr lang="ru-RU" sz="9600" dirty="0" smtClean="0"/>
              <a:t> для изготовления вашего </a:t>
            </a:r>
            <a:r>
              <a:rPr lang="ru-RU" sz="9600" dirty="0" smtClean="0"/>
              <a:t>велосипеде?</a:t>
            </a:r>
            <a:r>
              <a:rPr lang="ru-RU" sz="6400" dirty="0" smtClean="0"/>
              <a:t/>
            </a:r>
            <a:br>
              <a:rPr lang="ru-RU" sz="6400" dirty="0" smtClean="0"/>
            </a:br>
            <a:r>
              <a:rPr lang="ru-RU" sz="6400" dirty="0" smtClean="0"/>
              <a:t/>
            </a:r>
            <a:br>
              <a:rPr lang="ru-RU" sz="6400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21506" name="Picture 2" descr="GT_triple_triangle_frame - Карбоняки - Техника photoshare.ru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857364"/>
            <a:ext cx="4357686" cy="5000636"/>
          </a:xfrm>
          <a:prstGeom prst="rect">
            <a:avLst/>
          </a:prstGeom>
          <a:noFill/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FF00"/>
                </a:solidFill>
              </a:rPr>
              <a:t>Треугольники в технике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000496" y="1600200"/>
            <a:ext cx="4686304" cy="4525963"/>
          </a:xfrm>
        </p:spPr>
        <p:txBody>
          <a:bodyPr>
            <a:noAutofit/>
          </a:bodyPr>
          <a:lstStyle/>
          <a:p>
            <a:r>
              <a:rPr lang="ru-RU" sz="2400" dirty="0" smtClean="0"/>
              <a:t>Парус -  ткань, которая крепится к рангоуту с помощью такелажа, позволяющий трансформировать энергию ветра в движение судна. Паруса разделяются на прямые и косые. Прямые паруса имеют форму равнобокой трапеции, косые - форму треугольника. Использование косых парусов позволяет парусному судну двигаться круто к ветру.</a:t>
            </a:r>
            <a:endParaRPr lang="ru-RU" sz="2400" dirty="0"/>
          </a:p>
        </p:txBody>
      </p:sp>
      <p:pic>
        <p:nvPicPr>
          <p:cNvPr id="22530" name="Picture 2" descr="Урок Признаки подобия треугольников - Подобие треугольников …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357298"/>
            <a:ext cx="4429124" cy="5500702"/>
          </a:xfrm>
          <a:prstGeom prst="rect">
            <a:avLst/>
          </a:prstGeom>
          <a:noFill/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71546"/>
          </a:xfrm>
        </p:spPr>
        <p:txBody>
          <a:bodyPr>
            <a:noAutofit/>
          </a:bodyPr>
          <a:lstStyle/>
          <a:p>
            <a:r>
              <a:rPr lang="ru-RU" sz="4000" b="1" dirty="0" smtClean="0">
                <a:solidFill>
                  <a:srgbClr val="FFFF00"/>
                </a:solidFill>
              </a:rPr>
              <a:t>Особенность знака</a:t>
            </a:r>
            <a:br>
              <a:rPr lang="ru-RU" sz="4000" b="1" dirty="0" smtClean="0">
                <a:solidFill>
                  <a:srgbClr val="FFFF00"/>
                </a:solidFill>
              </a:rPr>
            </a:br>
            <a:r>
              <a:rPr lang="ru-RU" sz="4000" b="1" dirty="0" smtClean="0">
                <a:solidFill>
                  <a:srgbClr val="FFFF00"/>
                </a:solidFill>
              </a:rPr>
              <a:t> "красный треугольник"</a:t>
            </a:r>
            <a:endParaRPr lang="ru-RU" sz="4000" b="1" dirty="0">
              <a:solidFill>
                <a:srgbClr val="FFFF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143372" y="1428736"/>
            <a:ext cx="4857784" cy="507209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/>
              <a:t>     Геометрическая фигура в виде треугольника встречается только в двух группах: предупреждающие и приоритетные знаки. Во всех остальных: предписывающие, запрещающие, информационные, сервисные, обозначения дополнительной информации и особых предписаний - принято использовать прямоугольники, квадраты и круги. </a:t>
            </a:r>
            <a:endParaRPr lang="ru-RU" sz="2400" dirty="0"/>
          </a:p>
        </p:txBody>
      </p:sp>
      <p:pic>
        <p:nvPicPr>
          <p:cNvPr id="4" name="Picture 2" descr="Что означает красный треугольник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4143380"/>
            <a:ext cx="2643206" cy="2071678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500034" y="6215082"/>
            <a:ext cx="242889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Приоритетный знак</a:t>
            </a:r>
            <a:endParaRPr lang="ru-RU" b="1" dirty="0"/>
          </a:p>
        </p:txBody>
      </p:sp>
      <p:pic>
        <p:nvPicPr>
          <p:cNvPr id="6" name="Picture 2" descr="eps Abali.ru Страница 11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58" y="1428736"/>
            <a:ext cx="2357454" cy="2000264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357158" y="3643314"/>
            <a:ext cx="285752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Предупреждающий знак</a:t>
            </a:r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214290"/>
            <a:ext cx="8229600" cy="1143000"/>
          </a:xfrm>
        </p:spPr>
        <p:txBody>
          <a:bodyPr>
            <a:noAutofit/>
          </a:bodyPr>
          <a:lstStyle/>
          <a:p>
            <a:r>
              <a:rPr lang="ru-RU" sz="4000" dirty="0" smtClean="0">
                <a:solidFill>
                  <a:srgbClr val="FFFF00"/>
                </a:solidFill>
              </a:rPr>
              <a:t>Треугольник - элемент лоскутного шитья</a:t>
            </a:r>
            <a:endParaRPr lang="ru-RU" sz="4000" dirty="0">
              <a:solidFill>
                <a:srgbClr val="FFFF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86116" y="1428736"/>
            <a:ext cx="5857884" cy="5429264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400" dirty="0" smtClean="0"/>
              <a:t>До последнего времени считалось, что лоскутное шитье (</a:t>
            </a:r>
            <a:r>
              <a:rPr lang="ru-RU" sz="2400" dirty="0" err="1" smtClean="0"/>
              <a:t>печворк</a:t>
            </a:r>
            <a:r>
              <a:rPr lang="ru-RU" sz="2400" dirty="0" smtClean="0"/>
              <a:t> или </a:t>
            </a:r>
            <a:r>
              <a:rPr lang="ru-RU" sz="2400" dirty="0" err="1" smtClean="0"/>
              <a:t>квилт</a:t>
            </a:r>
            <a:r>
              <a:rPr lang="ru-RU" sz="2400" dirty="0" smtClean="0"/>
              <a:t>) является самым «молодым» видом рукоделия. Тем не менее, самая древняя аппликация, датированная 980 г. до н.э. была найдена в Египте. А в скифских курганах(100 год до н.э.—200 год н.э.) обнаружены фрагменты стеганых одеял с элементами аппликации. </a:t>
            </a:r>
          </a:p>
          <a:p>
            <a:pPr>
              <a:buNone/>
            </a:pPr>
            <a:r>
              <a:rPr lang="ru-RU" sz="2400" dirty="0" smtClean="0"/>
              <a:t>1.Сколько всего треугольников  в лоскутном шитье ?</a:t>
            </a:r>
          </a:p>
          <a:p>
            <a:pPr>
              <a:buNone/>
            </a:pPr>
            <a:r>
              <a:rPr lang="ru-RU" sz="2400" dirty="0" smtClean="0"/>
              <a:t>2.Сколько четырехугольников  вы видите на стёганном одеяле?</a:t>
            </a:r>
            <a:endParaRPr lang="ru-RU" sz="2400" dirty="0"/>
          </a:p>
        </p:txBody>
      </p:sp>
      <p:pic>
        <p:nvPicPr>
          <p:cNvPr id="5" name="Picture 2" descr="технология сборки блока Квилт, Квилтинг, Пэчворк, Лоскутное шитье, Мода, Стиль, Красота, Женщина, Сувенир, Одежда, Сумки, Аксесс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1643050"/>
            <a:ext cx="3428992" cy="5214950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400" b="1" dirty="0" smtClean="0">
                <a:solidFill>
                  <a:srgbClr val="FFFF00"/>
                </a:solidFill>
              </a:rPr>
              <a:t>В качестве аксессуаров</a:t>
            </a:r>
            <a:r>
              <a:rPr lang="ru-RU" b="1" dirty="0" smtClean="0">
                <a:solidFill>
                  <a:srgbClr val="FFFF00"/>
                </a:solidFill>
              </a:rPr>
              <a:t/>
            </a:r>
            <a:br>
              <a:rPr lang="ru-RU" b="1" dirty="0" smtClean="0">
                <a:solidFill>
                  <a:srgbClr val="FFFF00"/>
                </a:solidFill>
              </a:rPr>
            </a:br>
            <a:r>
              <a:rPr lang="ru-RU" b="1" dirty="0" smtClean="0">
                <a:solidFill>
                  <a:srgbClr val="FFFF00"/>
                </a:solidFill>
              </a:rPr>
              <a:t> </a:t>
            </a:r>
            <a:r>
              <a:rPr lang="ru-RU" sz="3200" dirty="0" smtClean="0">
                <a:solidFill>
                  <a:srgbClr val="FFFF00"/>
                </a:solidFill>
              </a:rPr>
              <a:t>(нарядная сумка, кошелек)</a:t>
            </a:r>
            <a:endParaRPr lang="ru-RU" sz="3200" dirty="0">
              <a:solidFill>
                <a:srgbClr val="FFFF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14810" y="1285860"/>
            <a:ext cx="4714908" cy="535785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400" dirty="0" smtClean="0"/>
              <a:t>      Идея же геометрического подбора различных кусочков ткани берет начало от традиционного народного ремесла. Не исключено, что толчком к появлению лоскутных орнаментов послужило древнее искусство создания мозаичных композиций, дошедшее до нас из глубины веков. Недаром шитье из лоскута называют также «лоскутная мозаика».</a:t>
            </a:r>
          </a:p>
          <a:p>
            <a:pPr>
              <a:buNone/>
            </a:pPr>
            <a:endParaRPr lang="ru-RU" sz="2400" dirty="0" smtClean="0"/>
          </a:p>
          <a:p>
            <a:endParaRPr lang="ru-RU" sz="2400" dirty="0"/>
          </a:p>
        </p:txBody>
      </p:sp>
      <p:pic>
        <p:nvPicPr>
          <p:cNvPr id="6" name="Picture 2" descr="Patchwork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500306"/>
            <a:ext cx="4572000" cy="4357694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043890" cy="1142984"/>
          </a:xfrm>
        </p:spPr>
        <p:txBody>
          <a:bodyPr/>
          <a:lstStyle/>
          <a:p>
            <a:r>
              <a:rPr lang="ru-RU" b="1" dirty="0" smtClean="0">
                <a:solidFill>
                  <a:srgbClr val="FFFF00"/>
                </a:solidFill>
              </a:rPr>
              <a:t>Убранства кухни</a:t>
            </a:r>
            <a:endParaRPr lang="ru-RU" b="1" dirty="0">
              <a:solidFill>
                <a:srgbClr val="FFFF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357554" y="928670"/>
            <a:ext cx="5786446" cy="592933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400" dirty="0" smtClean="0"/>
              <a:t>    Гармоничным сочетанием тканей различных цветовых и геометрических решений можно достигать неповторимых колоритов. Своим разнообразием и многоцветном лоскутные вещи притягивают наше внимание. Они применимы и для убранства кухни (салфетки, прихватки для горячего, скатерти) .</a:t>
            </a:r>
          </a:p>
          <a:p>
            <a:pPr>
              <a:buNone/>
            </a:pPr>
            <a:r>
              <a:rPr lang="ru-RU" sz="2400" dirty="0" smtClean="0"/>
              <a:t>    Декоративная кухонная подставка имеет размер 30х30см. Подставка двухсторонняя. Сколько  денег сэкономит хозяйка  используя  лоскутки ткани  оставшиеся после пошива модной верхней одежды?</a:t>
            </a:r>
            <a:endParaRPr lang="ru-RU" sz="2400" dirty="0"/>
          </a:p>
        </p:txBody>
      </p:sp>
      <p:pic>
        <p:nvPicPr>
          <p:cNvPr id="18434" name="Picture 2" descr="Пэчворк: лоскутное шитье для начинающих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571876"/>
            <a:ext cx="3786182" cy="3286124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C000"/>
                </a:solidFill>
              </a:rPr>
              <a:t>Возможное использование данного ресурса.</a:t>
            </a:r>
            <a:endParaRPr lang="ru-RU" dirty="0">
              <a:solidFill>
                <a:srgbClr val="FFC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>
                <a:solidFill>
                  <a:srgbClr val="FFFF00"/>
                </a:solidFill>
              </a:rPr>
              <a:t>Эту презентацию </a:t>
            </a:r>
            <a:r>
              <a:rPr lang="ru-RU" dirty="0" smtClean="0">
                <a:solidFill>
                  <a:srgbClr val="FFFF00"/>
                </a:solidFill>
              </a:rPr>
              <a:t>можно использовать </a:t>
            </a:r>
            <a:r>
              <a:rPr lang="ru-RU" dirty="0" smtClean="0">
                <a:solidFill>
                  <a:srgbClr val="FFFF00"/>
                </a:solidFill>
              </a:rPr>
              <a:t>на  кружке по математике.</a:t>
            </a:r>
          </a:p>
          <a:p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286000" y="3105835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dirty="0" smtClean="0"/>
          </a:p>
        </p:txBody>
      </p:sp>
      <p:pic>
        <p:nvPicPr>
          <p:cNvPr id="7" name="Picture 2" descr="Тема урока: &quot;Знакомство с геометрией &quot; - Картинка 7271/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928934"/>
            <a:ext cx="9144000" cy="392906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000" dirty="0" smtClean="0">
                <a:solidFill>
                  <a:srgbClr val="FF0000"/>
                </a:solidFill>
                <a:hlinkClick r:id="rId2"/>
              </a:rPr>
              <a:t>Живая история: Конверт треугольник военных времён</a:t>
            </a:r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14810" y="1600200"/>
            <a:ext cx="4471990" cy="4525963"/>
          </a:xfrm>
        </p:spPr>
        <p:txBody>
          <a:bodyPr>
            <a:noAutofit/>
          </a:bodyPr>
          <a:lstStyle/>
          <a:p>
            <a:r>
              <a:rPr lang="ru-RU" sz="2400" dirty="0" smtClean="0"/>
              <a:t>В военные годы было трудно с конвертами. А </a:t>
            </a:r>
            <a:r>
              <a:rPr lang="ru-RU" sz="2400" b="1" dirty="0" smtClean="0"/>
              <a:t>письмо — треугольник</a:t>
            </a:r>
            <a:r>
              <a:rPr lang="ru-RU" sz="2400" dirty="0" smtClean="0"/>
              <a:t> — это и письмо и конверт в одном. Наклейки тогда были не нужны, адрес писался на лицевой стороне треугольника. А запечатывание письма и вовсе было бы пустой тратой времени, ибо каждая строчка проходила жесткую цензуру.</a:t>
            </a:r>
            <a:endParaRPr lang="ru-RU" sz="2400" dirty="0"/>
          </a:p>
        </p:txBody>
      </p:sp>
      <p:pic>
        <p:nvPicPr>
          <p:cNvPr id="36866" name="Picture 2" descr="&quot;Рукоделие&quot;: темы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143248"/>
            <a:ext cx="4786314" cy="3500462"/>
          </a:xfrm>
          <a:prstGeom prst="rect">
            <a:avLst/>
          </a:prstGeom>
          <a:noFill/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35716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4800" b="1" dirty="0" smtClean="0"/>
              <a:t> </a:t>
            </a:r>
            <a:r>
              <a:rPr lang="ru-RU" sz="3600" u="sng" dirty="0" smtClean="0">
                <a:solidFill>
                  <a:schemeClr val="tx2">
                    <a:lumMod val="50000"/>
                  </a:schemeClr>
                </a:solidFill>
                <a:hlinkClick r:id="rId2"/>
              </a:rPr>
              <a:t>Аппликации из бумаги для детей</a:t>
            </a:r>
            <a:r>
              <a:rPr lang="ru-RU" sz="1600" dirty="0" smtClean="0">
                <a:solidFill>
                  <a:schemeClr val="tx2">
                    <a:lumMod val="50000"/>
                  </a:schemeClr>
                </a:solidFill>
              </a:rPr>
              <a:t/>
            </a:r>
            <a:br>
              <a:rPr lang="ru-RU" sz="1600" dirty="0" smtClean="0">
                <a:solidFill>
                  <a:schemeClr val="tx2">
                    <a:lumMod val="50000"/>
                  </a:schemeClr>
                </a:solidFill>
              </a:rPr>
            </a:br>
            <a:r>
              <a:rPr lang="ru-RU" sz="1600" dirty="0" smtClean="0"/>
              <a:t/>
            </a:r>
            <a:br>
              <a:rPr lang="ru-RU" sz="1600" dirty="0" smtClean="0"/>
            </a:br>
            <a:endParaRPr lang="ru-RU" sz="1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143504" y="1600200"/>
            <a:ext cx="3543296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    Сколько треугольников потребуется для изготовления данной аппликации?</a:t>
            </a:r>
          </a:p>
          <a:p>
            <a:pPr>
              <a:buNone/>
            </a:pPr>
            <a:r>
              <a:rPr lang="ru-RU" dirty="0" smtClean="0"/>
              <a:t>    Назовите виды треугольников?</a:t>
            </a:r>
            <a:endParaRPr lang="ru-RU" dirty="0"/>
          </a:p>
        </p:txBody>
      </p:sp>
      <p:pic>
        <p:nvPicPr>
          <p:cNvPr id="44034" name="Picture 2" descr="Аппликации из бумаги для детей 2 класса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214422"/>
            <a:ext cx="4929190" cy="5643578"/>
          </a:xfrm>
          <a:prstGeom prst="rect">
            <a:avLst/>
          </a:prstGeom>
          <a:noFill/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14414" y="142852"/>
            <a:ext cx="7615262" cy="785819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4000" b="1" u="sng" dirty="0" smtClean="0">
                <a:solidFill>
                  <a:srgbClr val="FFFF00"/>
                </a:solidFill>
                <a:hlinkClick r:id="rId2"/>
              </a:rPr>
              <a:t>Модульное оригами схемы из треугольников</a:t>
            </a:r>
            <a:endParaRPr lang="ru-RU" sz="4000" b="1" u="sng" dirty="0">
              <a:solidFill>
                <a:srgbClr val="FFFF00"/>
              </a:solidFill>
            </a:endParaRPr>
          </a:p>
        </p:txBody>
      </p:sp>
      <p:pic>
        <p:nvPicPr>
          <p:cNvPr id="43010" name="Picture 2" descr="модульное оригами схемы из треугольников Мир схем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58" y="1500174"/>
            <a:ext cx="6929486" cy="5357826"/>
          </a:xfrm>
          <a:prstGeom prst="rect">
            <a:avLst/>
          </a:prstGeom>
          <a:noFill/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000" dirty="0" smtClean="0">
                <a:solidFill>
                  <a:srgbClr val="FFFF00"/>
                </a:solidFill>
              </a:rPr>
              <a:t>Новогодние украшения для ёлки</a:t>
            </a:r>
            <a:endParaRPr lang="ru-RU" sz="4000" dirty="0">
              <a:solidFill>
                <a:srgbClr val="FFFF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9698" name="Picture 2" descr="Оригами - елочка для детей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571613"/>
            <a:ext cx="9144000" cy="5286388"/>
          </a:xfrm>
          <a:prstGeom prst="rect">
            <a:avLst/>
          </a:prstGeom>
          <a:noFill/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357166"/>
            <a:ext cx="7615262" cy="511156"/>
          </a:xfrm>
        </p:spPr>
        <p:txBody>
          <a:bodyPr>
            <a:normAutofit fontScale="90000"/>
          </a:bodyPr>
          <a:lstStyle/>
          <a:p>
            <a:r>
              <a:rPr lang="ru-RU" sz="4400" b="1" dirty="0" smtClean="0">
                <a:solidFill>
                  <a:srgbClr val="FFFF00"/>
                </a:solidFill>
              </a:rPr>
              <a:t>Гимнастический треугольник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61441" name="Rectangle 1"/>
          <p:cNvSpPr>
            <a:spLocks noChangeArrowheads="1"/>
          </p:cNvSpPr>
          <p:nvPr/>
        </p:nvSpPr>
        <p:spPr bwMode="auto">
          <a:xfrm>
            <a:off x="714348" y="1214422"/>
            <a:ext cx="8215370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Детский спортивный комплекс "Гимнастический треугольник". Каждая из  4-х сторон треугольника является рабочей:  1 - гимнастическая стенка с поперечными перекладинами,  2 - стенка для лазания "Паутинка"  с квадратной сеткой из веревочного фала,  3- стена для лазания с отверстиями в </a:t>
            </a:r>
            <a:r>
              <a:rPr kumimoji="0" lang="ru-RU" sz="2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виде</a:t>
            </a:r>
            <a:r>
              <a:rPr kumimoji="0" lang="ru-RU" sz="2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кругов,  4 - стена с большим отверстием в виде круга-лаза для входа-выхода на внутреннюю территорию треугольника</a:t>
            </a:r>
            <a:endParaRPr kumimoji="0" lang="ru-RU" sz="2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85728"/>
            <a:ext cx="9144000" cy="857256"/>
          </a:xfrm>
        </p:spPr>
        <p:txBody>
          <a:bodyPr/>
          <a:lstStyle/>
          <a:p>
            <a:r>
              <a:rPr lang="ru-RU" dirty="0" smtClean="0">
                <a:ln>
                  <a:noFill/>
                </a:ln>
                <a:solidFill>
                  <a:srgbClr val="FFFF00"/>
                </a:solidFill>
                <a:effectLst/>
              </a:rPr>
              <a:t>Гимнастический треугольник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714876" y="2000240"/>
            <a:ext cx="3943328" cy="4429156"/>
          </a:xfrm>
        </p:spPr>
        <p:txBody>
          <a:bodyPr>
            <a:normAutofit/>
          </a:bodyPr>
          <a:lstStyle/>
          <a:p>
            <a:pPr lvl="0"/>
            <a:r>
              <a:rPr lang="ru-RU" sz="2400" dirty="0" smtClean="0"/>
              <a:t>Сколько, метров верёвочного фала потребуется для изготовления «Паутины»  с квадратной сеткой 25х25см., если стенка имеет размеры 2х2 метра? Учитывая, что на каждый узел требуется  10 сантиметров фала</a:t>
            </a:r>
            <a:r>
              <a:rPr lang="ru-RU" dirty="0" smtClean="0"/>
              <a:t>. </a:t>
            </a:r>
            <a:endParaRPr lang="ru-RU" sz="4000" dirty="0" smtClean="0"/>
          </a:p>
          <a:p>
            <a:endParaRPr lang="ru-RU" dirty="0"/>
          </a:p>
        </p:txBody>
      </p:sp>
      <p:pic>
        <p:nvPicPr>
          <p:cNvPr id="4" name="Picture 2" descr="Гимнастический треугольник СпортГид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143116"/>
            <a:ext cx="4500594" cy="47148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8686800" cy="1143000"/>
          </a:xfrm>
        </p:spPr>
        <p:txBody>
          <a:bodyPr>
            <a:noAutofit/>
          </a:bodyPr>
          <a:lstStyle/>
          <a:p>
            <a:r>
              <a:rPr lang="ru-RU" sz="4000" dirty="0" smtClean="0">
                <a:solidFill>
                  <a:srgbClr val="FFFF00"/>
                </a:solidFill>
              </a:rPr>
              <a:t>Треугольник основан на числе 3, триединстве жизни.</a:t>
            </a:r>
            <a:endParaRPr lang="ru-RU" sz="4000" dirty="0">
              <a:solidFill>
                <a:srgbClr val="FFFF00"/>
              </a:solidFill>
            </a:endParaRPr>
          </a:p>
        </p:txBody>
      </p:sp>
      <p:pic>
        <p:nvPicPr>
          <p:cNvPr id="33794" name="Picture 2" descr="http://s017.radikal.ru/i433/1310/a6/3f2e8a327ef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071942"/>
            <a:ext cx="1571604" cy="1556872"/>
          </a:xfrm>
          <a:prstGeom prst="rect">
            <a:avLst/>
          </a:prstGeom>
          <a:noFill/>
        </p:spPr>
      </p:pic>
      <p:pic>
        <p:nvPicPr>
          <p:cNvPr id="5" name="Содержимое 4" descr="Aliexpress.com: Купить Новое поступление Ювелирные изделия м…"/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43042" y="5286388"/>
            <a:ext cx="1643074" cy="1571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Новые товары : Свадебные платья,платья дизайнера свадьбы,деш…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1500174"/>
            <a:ext cx="3276600" cy="245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3571868" y="1571612"/>
            <a:ext cx="5429288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Существует два вида треугольников - прямые (вершиной вверх) и перевернутые. Прямой треугольник олицетворяет мужские принципы: огонь, процветание и дух. Перевернутый - женские принципы: мать, землю, воду и благодать.  Звезда Давида, объединяет оба треугольника и, таким образом, уравновешивая противоположности,  является символом гармонии и высшего знания. Треугольник дает интересную форму с легко и динамично текущей энергией. </a:t>
            </a:r>
            <a:endParaRPr lang="ru-RU" sz="2400" dirty="0"/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8596" y="1000108"/>
            <a:ext cx="757242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hlinkClick r:id="rId2"/>
              </a:rPr>
              <a:t>http://</a:t>
            </a:r>
            <a:r>
              <a:rPr lang="ru-RU" dirty="0" smtClean="0">
                <a:hlinkClick r:id="rId2"/>
              </a:rPr>
              <a:t>dok.opredelim.com/docs/index-41658.html</a:t>
            </a:r>
            <a:r>
              <a:rPr lang="ru-RU" dirty="0" smtClean="0"/>
              <a:t>... </a:t>
            </a:r>
            <a:endParaRPr lang="ru-RU" dirty="0"/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0" y="1643050"/>
            <a:ext cx="7800940" cy="357190"/>
          </a:xfrm>
          <a:prstGeom prst="rect">
            <a:avLst/>
          </a:prstGeom>
        </p:spPr>
        <p:txBody>
          <a:bodyPr>
            <a:normAutofit fontScale="55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  <a:hlinkClick r:id="rId3"/>
              </a:rPr>
              <a:t>http://</a:t>
            </a:r>
            <a:r>
              <a:rPr kumimoji="0" lang="ru-RU" sz="3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  <a:hlinkClick r:id="rId3"/>
              </a:rPr>
              <a:t>www.klyucherev.ru/get.php?ckmr</a:t>
            </a:r>
            <a:r>
              <a:rPr kumimoji="0" lang="ru-RU" sz="3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  <a:hlinkClick r:id="rId3"/>
              </a:rPr>
              <a:t>=//vips/2523-podarok-na-den-rozhd…</a:t>
            </a: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57158" y="2000240"/>
            <a:ext cx="650084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hlinkClick r:id="rId4"/>
              </a:rPr>
              <a:t>http://</a:t>
            </a:r>
            <a:r>
              <a:rPr lang="ru-RU" dirty="0" smtClean="0">
                <a:hlinkClick r:id="rId4"/>
              </a:rPr>
              <a:t>bike.web-3.ru/ustroistvo/rama</a:t>
            </a:r>
            <a:r>
              <a:rPr lang="ru-RU" dirty="0" smtClean="0">
                <a:hlinkClick r:id="rId4"/>
              </a:rPr>
              <a:t>/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57158" y="2551837"/>
            <a:ext cx="821537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hlinkClick r:id="rId5"/>
              </a:rPr>
              <a:t>http://doc4web.ru/izo/konspekt-uroka-po-izo-tehnika-poetapnogo-risovan…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57158" y="3071810"/>
            <a:ext cx="771530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hlinkClick r:id="rId6"/>
              </a:rPr>
              <a:t>http://www.vexillographia.ru/russia/parohod1.htm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28596" y="3571876"/>
            <a:ext cx="757242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 </a:t>
            </a:r>
            <a:r>
              <a:rPr lang="ru-RU" dirty="0" smtClean="0">
                <a:hlinkClick r:id="rId7"/>
              </a:rPr>
              <a:t>http://fb.ru/article/150225/znak-krasnyiy-treugolnik-na-doroge</a:t>
            </a:r>
            <a:endParaRPr lang="ru-RU" dirty="0" smtClean="0"/>
          </a:p>
          <a:p>
            <a:r>
              <a:rPr lang="ru-RU" dirty="0" smtClean="0">
                <a:hlinkClick r:id="rId7"/>
              </a:rPr>
              <a:t>http://fb.ru/article/150225/znak-krasnyiy-treugolnik-na-doroge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428596" y="4214818"/>
            <a:ext cx="642940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mtClean="0">
                <a:hlinkClick r:id="rId8"/>
              </a:rPr>
              <a:t>http://sportsgid.ru/catalog/35/gimnasticheskij-treugolnik</a:t>
            </a:r>
            <a:endParaRPr lang="ru-RU">
              <a:hlinkClick r:id="rId8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00034" y="428604"/>
            <a:ext cx="792961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 smtClean="0"/>
              <a:t>Список Интернет ресурсов</a:t>
            </a:r>
            <a:endParaRPr lang="ru-RU" sz="4000" dirty="0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00034" y="714356"/>
            <a:ext cx="635796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err="1" smtClean="0">
                <a:hlinkClick r:id="rId2"/>
              </a:rPr>
              <a:t>CityKey.nethttp</a:t>
            </a:r>
            <a:r>
              <a:rPr lang="ru-RU" dirty="0" smtClean="0">
                <a:hlinkClick r:id="rId2"/>
              </a:rPr>
              <a:t>://</a:t>
            </a:r>
            <a:r>
              <a:rPr lang="ru-RU" dirty="0" err="1" smtClean="0">
                <a:hlinkClick r:id="rId2"/>
              </a:rPr>
              <a:t>citykey.net</a:t>
            </a:r>
            <a:r>
              <a:rPr lang="ru-RU" dirty="0" smtClean="0">
                <a:hlinkClick r:id="rId2"/>
              </a:rPr>
              <a:t>/</a:t>
            </a:r>
            <a:r>
              <a:rPr lang="ru-RU" dirty="0" err="1" smtClean="0">
                <a:hlinkClick r:id="rId2"/>
              </a:rPr>
              <a:t>category</a:t>
            </a:r>
            <a:r>
              <a:rPr lang="ru-RU" dirty="0" smtClean="0">
                <a:hlinkClick r:id="rId2"/>
              </a:rPr>
              <a:t>/</a:t>
            </a:r>
            <a:r>
              <a:rPr lang="ru-RU" dirty="0" err="1" smtClean="0">
                <a:hlinkClick r:id="rId2"/>
              </a:rPr>
              <a:t>baking</a:t>
            </a:r>
            <a:r>
              <a:rPr lang="ru-RU" dirty="0" smtClean="0">
                <a:hlinkClick r:id="rId2"/>
              </a:rPr>
              <a:t>/94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00034" y="1142984"/>
            <a:ext cx="628651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ctr"/>
            <a:r>
              <a:rPr lang="en-US" dirty="0" smtClean="0">
                <a:hlinkClick r:id="rId3"/>
              </a:rPr>
              <a:t>Patchworkhttp://patchworkk.narod.ru/izdel-acsses.htm</a:t>
            </a:r>
            <a:r>
              <a:rPr lang="ru-RU" dirty="0" smtClean="0"/>
              <a:t>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571472" y="1428737"/>
            <a:ext cx="628652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hlinkClick r:id="rId4"/>
              </a:rPr>
              <a:t>http://crestik.ucoz.ru/publ/interesnoe/pehchvork_loskutnoe_shite/10-1-…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71472" y="2071678"/>
            <a:ext cx="507209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 </a:t>
            </a:r>
            <a:r>
              <a:rPr lang="ru-RU" u="sng" dirty="0" smtClean="0">
                <a:hlinkClick r:id="rId5"/>
              </a:rPr>
              <a:t>http://www.astromeridian.ru/magic/</a:t>
            </a:r>
            <a:endParaRPr lang="ru-RU" dirty="0"/>
          </a:p>
        </p:txBody>
      </p:sp>
    </p:spTree>
  </p:cSld>
  <p:clrMapOvr>
    <a:masterClrMapping/>
  </p:clrMapOvr>
  <p:transition advClick="0" advTm="3000">
    <p:zoom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C000"/>
                </a:solidFill>
              </a:rPr>
              <a:t>Треугольник 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28736"/>
            <a:ext cx="8229600" cy="488062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600" b="1" dirty="0" smtClean="0">
                <a:solidFill>
                  <a:srgbClr val="FFFF00"/>
                </a:solidFill>
              </a:rPr>
              <a:t>Треугольник – самая простая замкнутая прямолинейная фигура, одна из первых, свойства которых человек узнал еще в глубокой древности, т. к. эта фигура всегда имела широкое применение в практической жизни</a:t>
            </a:r>
            <a:endParaRPr lang="ru-RU" sz="36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0" y="0"/>
            <a:ext cx="9144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FFFF00"/>
                </a:solidFill>
              </a:rPr>
              <a:t>.</a:t>
            </a:r>
            <a:endParaRPr lang="ru-RU" sz="24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25602"/>
          </a:xfrm>
        </p:spPr>
        <p:txBody>
          <a:bodyPr>
            <a:noAutofit/>
          </a:bodyPr>
          <a:lstStyle/>
          <a:p>
            <a:r>
              <a:rPr lang="ru-RU" sz="2400" dirty="0" smtClean="0">
                <a:solidFill>
                  <a:srgbClr val="FFFF00"/>
                </a:solidFill>
              </a:rPr>
              <a:t>В Древней Греции  был известен способ построения прямоугольного треугольника на местности. Для этого использовали веревку, на которой были завязаны 13 узелков, на одинаковом расстоянии друг от друга. Так строили прямоугольный треугольник.</a:t>
            </a:r>
            <a:endParaRPr lang="ru-RU" sz="2400" dirty="0">
              <a:solidFill>
                <a:srgbClr val="FFFF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357430"/>
            <a:ext cx="8229600" cy="3768733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34818" name="Picture 2" descr="реферат : Теоремы тригонометрии - twidler.ru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285992"/>
            <a:ext cx="9144000" cy="4429156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417638"/>
          </a:xfrm>
        </p:spPr>
        <p:txBody>
          <a:bodyPr>
            <a:normAutofit/>
          </a:bodyPr>
          <a:lstStyle/>
          <a:p>
            <a:r>
              <a:rPr lang="ru-RU" dirty="0" smtClean="0"/>
              <a:t> 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62" name="Picture 2" descr="Применение подобия треугольников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203343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FF00"/>
                </a:solidFill>
              </a:rPr>
              <a:t>Применение треугольников в строительстве крыш.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6626" name="Picture 2" descr="Свойство биссектрисы равнобедренного треугольник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500174"/>
            <a:ext cx="9144000" cy="5929354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785794"/>
            <a:ext cx="8229600" cy="642942"/>
          </a:xfrm>
        </p:spPr>
        <p:txBody>
          <a:bodyPr>
            <a:normAutofit fontScale="90000"/>
          </a:bodyPr>
          <a:lstStyle/>
          <a:p>
            <a:r>
              <a:rPr lang="ru-RU" sz="4400" dirty="0" smtClean="0">
                <a:solidFill>
                  <a:srgbClr val="FFFF00"/>
                </a:solidFill>
              </a:rPr>
              <a:t> Комбинированные крыши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Рисунок 3" descr="http://www.stroymasterok.com/wp-content/uploads/2015/02/Valmovaj%D0%B0-krysha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57752" y="3143248"/>
            <a:ext cx="4286248" cy="3714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Содержимое 4" descr="образцы крыш домов"/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143248"/>
            <a:ext cx="4500562" cy="3714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0" y="1142985"/>
            <a:ext cx="878684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/>
              <a:t>К</a:t>
            </a:r>
            <a:r>
              <a:rPr lang="ru-RU" sz="2400" b="1" dirty="0" smtClean="0"/>
              <a:t>рыши </a:t>
            </a:r>
            <a:r>
              <a:rPr lang="ru-RU" sz="2400" b="1" dirty="0" smtClean="0"/>
              <a:t>шатровой формы</a:t>
            </a:r>
            <a:r>
              <a:rPr lang="ru-RU" sz="2400" dirty="0" smtClean="0"/>
              <a:t> состоят из четырех скатов в виде треугольника, их верхние точки сходятся в одном месте. При устройстве такого вида крыш соблюдается строгая симметрия.</a:t>
            </a:r>
            <a:br>
              <a:rPr lang="ru-RU" sz="2400" dirty="0" smtClean="0"/>
            </a:br>
            <a:r>
              <a:rPr lang="ru-RU" sz="2400" dirty="0" smtClean="0"/>
              <a:t>Крыша шатровой формы придает зданию роскошный восточный вид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68412"/>
          </a:xfrm>
        </p:spPr>
        <p:txBody>
          <a:bodyPr>
            <a:normAutofit fontScale="90000"/>
          </a:bodyPr>
          <a:lstStyle/>
          <a:p>
            <a:r>
              <a:rPr lang="ru-RU" sz="4400" dirty="0" smtClean="0">
                <a:solidFill>
                  <a:srgbClr val="FFFF00"/>
                </a:solidFill>
              </a:rPr>
              <a:t>Оригинальный офис в виде треугольника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Оригинальное офис в виде треугольника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1571612"/>
            <a:ext cx="9001156" cy="5286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28604"/>
            <a:ext cx="8229600" cy="857256"/>
          </a:xfrm>
        </p:spPr>
        <p:txBody>
          <a:bodyPr>
            <a:normAutofit fontScale="90000"/>
          </a:bodyPr>
          <a:lstStyle/>
          <a:p>
            <a:r>
              <a:rPr lang="ru-RU" sz="3100" dirty="0" smtClean="0"/>
              <a:t> </a:t>
            </a:r>
            <a:r>
              <a:rPr lang="ru-RU" sz="4400" dirty="0" smtClean="0">
                <a:solidFill>
                  <a:srgbClr val="FFFF00"/>
                </a:solidFill>
              </a:rPr>
              <a:t>Детский сад будущего в Екатеринбурге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-571536" y="1214422"/>
            <a:ext cx="7929618" cy="342902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/>
              <a:t>     Требуется выполнить работу по настилке полов строящегося детского сада. Предлагается произвести настилку паркетного пола в игровом зале размером 5,75х8м. Паркетные плитки имеют форму прямоугольных треугольников. Размеры  плиток в сантиметрах указаны на рисунке. Сколько  и каких паркетных плиток понадобится для покрытия </a:t>
            </a:r>
            <a:r>
              <a:rPr lang="ru-RU" sz="2400" dirty="0" smtClean="0"/>
              <a:t>пола? Какие  данные необходимо указать в задаче? </a:t>
            </a:r>
            <a:endParaRPr lang="ru-RU" sz="2400" dirty="0" smtClean="0"/>
          </a:p>
          <a:p>
            <a:endParaRPr lang="ru-RU" dirty="0" smtClean="0"/>
          </a:p>
          <a:p>
            <a:endParaRPr lang="ru-RU" dirty="0" smtClean="0"/>
          </a:p>
        </p:txBody>
      </p:sp>
      <p:pic>
        <p:nvPicPr>
          <p:cNvPr id="1026" name="Picture 2" descr="Подарок на день рождения маме от дочки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143380"/>
            <a:ext cx="6215074" cy="2714620"/>
          </a:xfrm>
          <a:prstGeom prst="rect">
            <a:avLst/>
          </a:prstGeom>
          <a:noFill/>
        </p:spPr>
      </p:pic>
      <p:pic>
        <p:nvPicPr>
          <p:cNvPr id="5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15206" y="928670"/>
            <a:ext cx="1643074" cy="21431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43834" y="3571876"/>
            <a:ext cx="1122866" cy="21431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Прямоугольник 7"/>
          <p:cNvSpPr/>
          <p:nvPr/>
        </p:nvSpPr>
        <p:spPr>
          <a:xfrm>
            <a:off x="8643966" y="4643446"/>
            <a:ext cx="50003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20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8715404" y="1880673"/>
            <a:ext cx="47431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dirty="0" smtClean="0">
                <a:solidFill>
                  <a:prstClr val="white"/>
                </a:solidFill>
              </a:rPr>
              <a:t>20</a:t>
            </a:r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7643834" y="2857496"/>
            <a:ext cx="363677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20</a:t>
            </a:r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7929586" y="5572140"/>
            <a:ext cx="50006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15</a:t>
            </a:r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1175</TotalTime>
  <Words>933</Words>
  <Application>Microsoft Office PowerPoint</Application>
  <PresentationFormat>Экран (4:3)</PresentationFormat>
  <Paragraphs>85</Paragraphs>
  <Slides>28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29" baseType="lpstr">
      <vt:lpstr>Апекс</vt:lpstr>
      <vt:lpstr>Слайд 1</vt:lpstr>
      <vt:lpstr>Возможное использование данного ресурса.</vt:lpstr>
      <vt:lpstr>Треугольник  </vt:lpstr>
      <vt:lpstr>В Древней Греции  был известен способ построения прямоугольного треугольника на местности. Для этого использовали веревку, на которой были завязаны 13 узелков, на одинаковом расстоянии друг от друга. Так строили прямоугольный треугольник.</vt:lpstr>
      <vt:lpstr>  </vt:lpstr>
      <vt:lpstr>Применение треугольников в строительстве крыш.</vt:lpstr>
      <vt:lpstr> Комбинированные крыши  </vt:lpstr>
      <vt:lpstr>Оригинальный офис в виде треугольника </vt:lpstr>
      <vt:lpstr> Детский сад будущего в Екатеринбурге </vt:lpstr>
      <vt:lpstr>Треугольники в природе.</vt:lpstr>
      <vt:lpstr>Треугольники в природе.</vt:lpstr>
      <vt:lpstr>Треугольники в природе.</vt:lpstr>
      <vt:lpstr>Египетские пирамиды</vt:lpstr>
      <vt:lpstr>Треугольники в технике</vt:lpstr>
      <vt:lpstr>Треугольники в технике</vt:lpstr>
      <vt:lpstr>Особенность знака  "красный треугольник"</vt:lpstr>
      <vt:lpstr>Треугольник - элемент лоскутного шитья</vt:lpstr>
      <vt:lpstr>В качестве аксессуаров  (нарядная сумка, кошелек)</vt:lpstr>
      <vt:lpstr>Убранства кухни</vt:lpstr>
      <vt:lpstr>Живая история: Конверт треугольник военных времён</vt:lpstr>
      <vt:lpstr> Аппликации из бумаги для детей  </vt:lpstr>
      <vt:lpstr> </vt:lpstr>
      <vt:lpstr>Новогодние украшения для ёлки</vt:lpstr>
      <vt:lpstr>Гимнастический треугольник </vt:lpstr>
      <vt:lpstr>Гимнастический треугольник</vt:lpstr>
      <vt:lpstr>Треугольник основан на числе 3, триединстве жизни.</vt:lpstr>
      <vt:lpstr>Слайд 27</vt:lpstr>
      <vt:lpstr>Слайд 28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140</cp:revision>
  <dcterms:created xsi:type="dcterms:W3CDTF">2015-03-29T14:59:33Z</dcterms:created>
  <dcterms:modified xsi:type="dcterms:W3CDTF">2017-12-07T14:05:25Z</dcterms:modified>
</cp:coreProperties>
</file>