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8" r:id="rId12"/>
    <p:sldId id="289" r:id="rId13"/>
    <p:sldId id="290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429A1-C307-460B-B43B-A01FCA6C5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1E18D-0CBD-4CDD-AB75-A27B5A862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DA788-C5BE-4830-A0C1-75C9C02FC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166CD-17E2-4744-865E-B437E8501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28818-3617-4093-8D0B-AF4E28CC4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53301-8E21-4DEC-84B8-7101FB3F2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B3AF4-C0DC-45EC-8763-E23375988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278B5-7D03-4893-AB15-81E9894F6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DCA44-3258-4DFD-A5EF-A0800A3689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42325-3BE4-4909-BB06-E7F84F84E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D91C3-CE8D-4E9B-BFF1-97525789D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25E954-D220-4E57-8215-7049F78D2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304800" y="381000"/>
            <a:ext cx="84582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 школьного порога</a:t>
            </a:r>
          </a:p>
        </p:txBody>
      </p:sp>
      <p:pic>
        <p:nvPicPr>
          <p:cNvPr id="2052" name="Picture 7" descr="2-podgotovka-detej-k-shkol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7400" y="3200400"/>
            <a:ext cx="51816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9.задание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1905000"/>
            <a:ext cx="731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ru-RU" sz="3200" kern="0">
                <a:latin typeface="+mn-lt"/>
                <a:cs typeface="+mn-cs"/>
              </a:rPr>
              <a:t> 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sz="3200" kern="0" dirty="0">
              <a:latin typeface="+mn-lt"/>
              <a:cs typeface="+mn-cs"/>
            </a:endParaRPr>
          </a:p>
        </p:txBody>
      </p:sp>
      <p:pic>
        <p:nvPicPr>
          <p:cNvPr id="11280" name="Рисунок 10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1143000" y="2286000"/>
            <a:ext cx="12192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1" name="Рисунок 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19400" y="2286000"/>
            <a:ext cx="13716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2" name="Рисунок 12" descr="Стр. 037"/>
          <p:cNvPicPr>
            <a:picLocks noChangeAspect="1" noChangeArrowheads="1"/>
          </p:cNvPicPr>
          <p:nvPr/>
        </p:nvPicPr>
        <p:blipFill>
          <a:blip r:embed="rId5" cstate="screen">
            <a:lum bright="-20000" contrast="40000"/>
            <a:grayscl/>
          </a:blip>
          <a:srcRect/>
          <a:stretch>
            <a:fillRect/>
          </a:stretch>
        </p:blipFill>
        <p:spPr bwMode="auto">
          <a:xfrm>
            <a:off x="4876800" y="2286000"/>
            <a:ext cx="13716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3" name="Рисунок 13" descr="Стр. 037"/>
          <p:cNvPicPr>
            <a:picLocks noChangeAspect="1" noChangeArrowheads="1"/>
          </p:cNvPicPr>
          <p:nvPr/>
        </p:nvPicPr>
        <p:blipFill>
          <a:blip r:embed="rId6" cstate="screen">
            <a:lum bright="-20000" contrast="40000"/>
            <a:grayscl/>
          </a:blip>
          <a:srcRect/>
          <a:stretch>
            <a:fillRect/>
          </a:stretch>
        </p:blipFill>
        <p:spPr bwMode="auto">
          <a:xfrm>
            <a:off x="6629400" y="2286000"/>
            <a:ext cx="12192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4" name="Рисунок 14"/>
          <p:cNvPicPr>
            <a:picLocks noChangeAspect="1" noChangeArrowheads="1"/>
          </p:cNvPicPr>
          <p:nvPr/>
        </p:nvPicPr>
        <p:blipFill>
          <a:blip r:embed="rId7" cstate="screen">
            <a:lum contrast="40000"/>
          </a:blip>
          <a:srcRect/>
          <a:stretch>
            <a:fillRect/>
          </a:stretch>
        </p:blipFill>
        <p:spPr bwMode="auto">
          <a:xfrm>
            <a:off x="1143000" y="3505200"/>
            <a:ext cx="1219200" cy="8382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5" name="Рисунок 15"/>
          <p:cNvPicPr>
            <a:picLocks noChangeAspect="1" noChangeArrowheads="1"/>
          </p:cNvPicPr>
          <p:nvPr/>
        </p:nvPicPr>
        <p:blipFill>
          <a:blip r:embed="rId8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2743200" y="3429000"/>
            <a:ext cx="15240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6" name="Рисунок 16"/>
          <p:cNvPicPr>
            <a:picLocks noChangeAspect="1" noChangeArrowheads="1"/>
          </p:cNvPicPr>
          <p:nvPr/>
        </p:nvPicPr>
        <p:blipFill>
          <a:blip r:embed="rId9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4953000" y="3352800"/>
            <a:ext cx="12192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7" name="Рисунок 17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629400" y="3352800"/>
            <a:ext cx="12192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8" name="Рисунок 18" descr="Стр. 038"/>
          <p:cNvPicPr>
            <a:picLocks noChangeAspect="1" noChangeArrowheads="1"/>
          </p:cNvPicPr>
          <p:nvPr/>
        </p:nvPicPr>
        <p:blipFill>
          <a:blip r:embed="rId11" cstate="screen">
            <a:lum bright="-40000" contrast="60000"/>
            <a:grayscl/>
          </a:blip>
          <a:srcRect/>
          <a:stretch>
            <a:fillRect/>
          </a:stretch>
        </p:blipFill>
        <p:spPr bwMode="auto">
          <a:xfrm>
            <a:off x="1143000" y="4648200"/>
            <a:ext cx="12192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89" name="Рисунок 19" descr="Стр. 038"/>
          <p:cNvPicPr>
            <a:picLocks noChangeAspect="1" noChangeArrowheads="1"/>
          </p:cNvPicPr>
          <p:nvPr/>
        </p:nvPicPr>
        <p:blipFill>
          <a:blip r:embed="rId12" cstate="screen">
            <a:lum bright="-20000" contrast="40000"/>
            <a:grayscl/>
          </a:blip>
          <a:srcRect/>
          <a:stretch>
            <a:fillRect/>
          </a:stretch>
        </p:blipFill>
        <p:spPr bwMode="auto">
          <a:xfrm>
            <a:off x="2819400" y="4648200"/>
            <a:ext cx="1447800" cy="9144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90" name="Рисунок 20" descr="Стр. 038"/>
          <p:cNvPicPr>
            <a:picLocks noChangeAspect="1" noChangeArrowheads="1"/>
          </p:cNvPicPr>
          <p:nvPr/>
        </p:nvPicPr>
        <p:blipFill>
          <a:blip r:embed="rId13" cstate="screen">
            <a:lum bright="-20000" contrast="40000"/>
            <a:grayscl/>
          </a:blip>
          <a:srcRect/>
          <a:stretch>
            <a:fillRect/>
          </a:stretch>
        </p:blipFill>
        <p:spPr bwMode="auto">
          <a:xfrm>
            <a:off x="4953000" y="4495800"/>
            <a:ext cx="1352550" cy="10668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91" name="Рисунок 21" descr="Стр. 038"/>
          <p:cNvPicPr>
            <a:picLocks noChangeAspect="1" noChangeArrowheads="1"/>
          </p:cNvPicPr>
          <p:nvPr/>
        </p:nvPicPr>
        <p:blipFill>
          <a:blip r:embed="rId14" cstate="screen">
            <a:lum bright="-20000" contrast="40000"/>
            <a:grayscl/>
          </a:blip>
          <a:srcRect/>
          <a:stretch>
            <a:fillRect/>
          </a:stretch>
        </p:blipFill>
        <p:spPr bwMode="auto">
          <a:xfrm>
            <a:off x="6553200" y="4495800"/>
            <a:ext cx="1371600" cy="9906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847725" y="1762125"/>
          <a:ext cx="7337502" cy="4170556"/>
        </p:xfrm>
        <a:graphic>
          <a:graphicData uri="http://schemas.openxmlformats.org/drawingml/2006/table">
            <a:tbl>
              <a:tblPr/>
              <a:tblGrid>
                <a:gridCol w="3668751"/>
                <a:gridCol w="3668751"/>
              </a:tblGrid>
              <a:tr h="41705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229600" cy="1371600"/>
          </a:xfrm>
        </p:spPr>
        <p:txBody>
          <a:bodyPr/>
          <a:lstStyle/>
          <a:p>
            <a:pPr eaLnBrk="1" hangingPunct="1"/>
            <a:r>
              <a:rPr lang="ru-RU" b="1" smtClean="0"/>
              <a:t>Начало учебного года.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575" cy="379412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" y="1752600"/>
          <a:ext cx="8382000" cy="4629150"/>
        </p:xfrm>
        <a:graphic>
          <a:graphicData uri="http://schemas.openxmlformats.org/drawingml/2006/table">
            <a:tbl>
              <a:tblPr/>
              <a:tblGrid>
                <a:gridCol w="3428999"/>
                <a:gridCol w="3200400"/>
                <a:gridCol w="1752600"/>
              </a:tblGrid>
              <a:tr h="805948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готовности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0819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354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88975" algn="l"/>
                        </a:tabLst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88975" algn="l"/>
                        </a:tabLst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5948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3392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229600" cy="1371600"/>
          </a:xfrm>
        </p:spPr>
        <p:txBody>
          <a:bodyPr/>
          <a:lstStyle/>
          <a:p>
            <a:pPr eaLnBrk="1" hangingPunct="1"/>
            <a:r>
              <a:rPr lang="ru-RU" b="1" smtClean="0"/>
              <a:t>Конец  учебного года.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575" cy="379412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" y="1752600"/>
          <a:ext cx="8382000" cy="4629150"/>
        </p:xfrm>
        <a:graphic>
          <a:graphicData uri="http://schemas.openxmlformats.org/drawingml/2006/table">
            <a:tbl>
              <a:tblPr/>
              <a:tblGrid>
                <a:gridCol w="3428999"/>
                <a:gridCol w="3200400"/>
                <a:gridCol w="1752600"/>
              </a:tblGrid>
              <a:tr h="805948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готовности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0819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354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88975" algn="l"/>
                        </a:tabLst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88975" algn="l"/>
                        </a:tabLst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5948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3392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детей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8229600" cy="1371600"/>
          </a:xfrm>
        </p:spPr>
        <p:txBody>
          <a:bodyPr/>
          <a:lstStyle/>
          <a:p>
            <a:pPr eaLnBrk="1" hangingPunct="1"/>
            <a:r>
              <a:rPr lang="ru-RU" b="1" smtClean="0"/>
              <a:t>2015-2016 учебный год.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575" cy="379412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09600" y="1600200"/>
          <a:ext cx="8153400" cy="4846638"/>
        </p:xfrm>
        <a:graphic>
          <a:graphicData uri="http://schemas.openxmlformats.org/drawingml/2006/table">
            <a:tbl>
              <a:tblPr/>
              <a:tblGrid>
                <a:gridCol w="2223654"/>
                <a:gridCol w="1408315"/>
                <a:gridCol w="1408315"/>
                <a:gridCol w="1556559"/>
                <a:gridCol w="1556559"/>
              </a:tblGrid>
              <a:tr h="713117">
                <a:tc row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 готовности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детей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2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Начало учебного года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Конец учебного года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Начало учебного года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Конец учебного года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117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35%</a:t>
                      </a:r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117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88975" algn="l"/>
                        </a:tabLst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88975" algn="l"/>
                        </a:tabLst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31%</a:t>
                      </a:r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117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7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21%</a:t>
                      </a:r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676"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735013" algn="l"/>
                        </a:tabLst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13%</a:t>
                      </a:r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572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0 %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 marL="62328" marR="623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Диагностика различения речевых звуков на слух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8288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- Покажи на картинку, которую я назову.</a:t>
            </a:r>
          </a:p>
          <a:p>
            <a:pPr eaLnBrk="1" hangingPunct="1">
              <a:buFontTx/>
              <a:buNone/>
            </a:pPr>
            <a:r>
              <a:rPr lang="ru-RU" smtClean="0"/>
              <a:t>С – Т   санки - танки</a:t>
            </a:r>
          </a:p>
        </p:txBody>
      </p:sp>
      <p:pic>
        <p:nvPicPr>
          <p:cNvPr id="15365" name="Picture 4" descr="санк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" y="4419600"/>
            <a:ext cx="2438400" cy="182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 descr="танк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00800" y="4419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танк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4400" y="4191000"/>
            <a:ext cx="2095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 – Ш    миска - мишка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6389" name="Picture 4" descr="мис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7800" y="3200400"/>
            <a:ext cx="32766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мишк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10200" y="2438400"/>
            <a:ext cx="238283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 – Л      рожки-ложки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7413" name="Picture 4" descr="рожк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2819400"/>
            <a:ext cx="365760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5" descr="ложк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3276600"/>
            <a:ext cx="4102100" cy="26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 – П      бочка - почка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8437" name="Picture 4" descr="боч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8200" y="2514600"/>
            <a:ext cx="3505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почк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57800" y="2209800"/>
            <a:ext cx="28702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 – К     горка-корка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9461" name="Picture 4" descr="гор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0" y="2971800"/>
            <a:ext cx="3829050" cy="264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5" descr="корк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3962400"/>
            <a:ext cx="2952750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 –Т    дочка-точка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15000" smtClean="0"/>
              <a:t>       .</a:t>
            </a:r>
          </a:p>
        </p:txBody>
      </p:sp>
      <p:pic>
        <p:nvPicPr>
          <p:cNvPr id="20485" name="Picture 4" descr="доч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2819400"/>
            <a:ext cx="209708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1.задание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828800"/>
            <a:ext cx="67056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87" name="Oval 2"/>
          <p:cNvSpPr>
            <a:spLocks noChangeArrowheads="1"/>
          </p:cNvSpPr>
          <p:nvPr/>
        </p:nvSpPr>
        <p:spPr bwMode="auto">
          <a:xfrm>
            <a:off x="2971800" y="3352800"/>
            <a:ext cx="360363" cy="3603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8" name="AutoShape 3"/>
          <p:cNvSpPr>
            <a:spLocks noChangeArrowheads="1"/>
          </p:cNvSpPr>
          <p:nvPr/>
        </p:nvSpPr>
        <p:spPr bwMode="auto">
          <a:xfrm>
            <a:off x="2514600" y="3352800"/>
            <a:ext cx="360363" cy="36036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089" name="Rectangle 4"/>
          <p:cNvSpPr>
            <a:spLocks noChangeArrowheads="1"/>
          </p:cNvSpPr>
          <p:nvPr/>
        </p:nvSpPr>
        <p:spPr bwMode="auto">
          <a:xfrm>
            <a:off x="1981200" y="3352800"/>
            <a:ext cx="360363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090" name="AutoShape 1"/>
          <p:cNvSpPr>
            <a:spLocks noChangeArrowheads="1"/>
          </p:cNvSpPr>
          <p:nvPr/>
        </p:nvSpPr>
        <p:spPr bwMode="auto">
          <a:xfrm>
            <a:off x="1447800" y="3352800"/>
            <a:ext cx="288925" cy="360363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676400" y="3240088"/>
          <a:ext cx="5943599" cy="379149"/>
        </p:xfrm>
        <a:graphic>
          <a:graphicData uri="http://schemas.openxmlformats.org/drawingml/2006/table">
            <a:tbl>
              <a:tblPr/>
              <a:tblGrid>
                <a:gridCol w="862769"/>
                <a:gridCol w="1016166"/>
                <a:gridCol w="1016166"/>
                <a:gridCol w="1016166"/>
                <a:gridCol w="1016166"/>
                <a:gridCol w="1016166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98" name="Oval 8"/>
          <p:cNvSpPr>
            <a:spLocks noChangeArrowheads="1"/>
          </p:cNvSpPr>
          <p:nvPr/>
        </p:nvSpPr>
        <p:spPr bwMode="auto">
          <a:xfrm>
            <a:off x="4800600" y="3352800"/>
            <a:ext cx="360363" cy="3603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9" name="AutoShape 9"/>
          <p:cNvSpPr>
            <a:spLocks noChangeArrowheads="1"/>
          </p:cNvSpPr>
          <p:nvPr/>
        </p:nvSpPr>
        <p:spPr bwMode="auto">
          <a:xfrm>
            <a:off x="4343400" y="3352800"/>
            <a:ext cx="360363" cy="36036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100" name="Rectangle 10"/>
          <p:cNvSpPr>
            <a:spLocks noChangeArrowheads="1"/>
          </p:cNvSpPr>
          <p:nvPr/>
        </p:nvSpPr>
        <p:spPr bwMode="auto">
          <a:xfrm>
            <a:off x="3886200" y="3352800"/>
            <a:ext cx="360363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101" name="AutoShape 7"/>
          <p:cNvSpPr>
            <a:spLocks noChangeArrowheads="1"/>
          </p:cNvSpPr>
          <p:nvPr/>
        </p:nvSpPr>
        <p:spPr bwMode="auto">
          <a:xfrm>
            <a:off x="3505200" y="3352800"/>
            <a:ext cx="288925" cy="360363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524000" y="3240088"/>
          <a:ext cx="6095998" cy="379149"/>
        </p:xfrm>
        <a:graphic>
          <a:graphicData uri="http://schemas.openxmlformats.org/drawingml/2006/table">
            <a:tbl>
              <a:tblPr/>
              <a:tblGrid>
                <a:gridCol w="1015168"/>
                <a:gridCol w="1016166"/>
                <a:gridCol w="1016166"/>
                <a:gridCol w="1016166"/>
                <a:gridCol w="1016166"/>
                <a:gridCol w="1016166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109" name="Oval 14"/>
          <p:cNvSpPr>
            <a:spLocks noChangeArrowheads="1"/>
          </p:cNvSpPr>
          <p:nvPr/>
        </p:nvSpPr>
        <p:spPr bwMode="auto">
          <a:xfrm>
            <a:off x="6553200" y="3352800"/>
            <a:ext cx="360363" cy="360363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10" name="AutoShape 15"/>
          <p:cNvSpPr>
            <a:spLocks noChangeArrowheads="1"/>
          </p:cNvSpPr>
          <p:nvPr/>
        </p:nvSpPr>
        <p:spPr bwMode="auto">
          <a:xfrm>
            <a:off x="6172200" y="3352800"/>
            <a:ext cx="360363" cy="36036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111" name="Rectangle 16"/>
          <p:cNvSpPr>
            <a:spLocks noChangeArrowheads="1"/>
          </p:cNvSpPr>
          <p:nvPr/>
        </p:nvSpPr>
        <p:spPr bwMode="auto">
          <a:xfrm>
            <a:off x="5715000" y="3352800"/>
            <a:ext cx="360363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ru-RU"/>
          </a:p>
        </p:txBody>
      </p:sp>
      <p:sp>
        <p:nvSpPr>
          <p:cNvPr id="3112" name="AutoShape 13"/>
          <p:cNvSpPr>
            <a:spLocks noChangeArrowheads="1"/>
          </p:cNvSpPr>
          <p:nvPr/>
        </p:nvSpPr>
        <p:spPr bwMode="auto">
          <a:xfrm>
            <a:off x="5334000" y="3352800"/>
            <a:ext cx="288925" cy="360363"/>
          </a:xfrm>
          <a:prstGeom prst="diamond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Б – Бь  прибывает - прибивает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1509" name="Picture 4" descr="приб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3452813"/>
            <a:ext cx="3733800" cy="248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5" descr="прибивает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3600" y="3505200"/>
            <a:ext cx="2713038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 – Ль    лук-люк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2533" name="Picture 4" descr="лу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2895600"/>
            <a:ext cx="23177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5" descr="люк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048000"/>
            <a:ext cx="33909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 –Мь    мышка-мишка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3557" name="Picture 4" descr="миш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4400" y="2286000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 descr="мышка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71600" y="2133600"/>
            <a:ext cx="2593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 – Рь    круг -крюк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4581" name="Picture 4" descr="крю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2286000"/>
            <a:ext cx="27193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Oval 5"/>
          <p:cNvSpPr>
            <a:spLocks noChangeArrowheads="1"/>
          </p:cNvSpPr>
          <p:nvPr/>
        </p:nvSpPr>
        <p:spPr bwMode="auto">
          <a:xfrm>
            <a:off x="5715000" y="3048000"/>
            <a:ext cx="1905000" cy="1981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 – Ть    тапки-тяпки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5605" name="Picture 4" descr="тяп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3581400"/>
            <a:ext cx="35052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 descr="тапк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81600" y="3352800"/>
            <a:ext cx="32004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55038" cy="1462088"/>
          </a:xfrm>
        </p:spPr>
        <p:txBody>
          <a:bodyPr/>
          <a:lstStyle/>
          <a:p>
            <a:pPr eaLnBrk="1" hangingPunct="1"/>
            <a:r>
              <a:rPr lang="ru-RU" sz="3600" smtClean="0"/>
              <a:t>Проверки сформированности у ребенка системы словообразования</a:t>
            </a:r>
            <a:r>
              <a:rPr lang="ru-RU" sz="4000" smtClean="0"/>
              <a:t> 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13" y="1524000"/>
            <a:ext cx="8574087" cy="5449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i="1" smtClean="0"/>
              <a:t>Задание № 1.</a:t>
            </a: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Образование существительных при помощи уменьшительных суффиксов.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- Образуй от данных слов новые. Например: большой стакан, а маленький….(стаканчик).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Большой ключ, а маленький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Большой графин, а маленький…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Большая сковорода, а маленькая…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Большая кровать, а маленькая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Большая банка, а маленькая….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Большой жук, а маленький 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Большой лес, а маленький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Большой ручей, а маленький….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Большое зеркало, а маленькое….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6113" y="1066800"/>
            <a:ext cx="8497887" cy="4840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Большая кукла, а маленькая….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Большое перо, а маленькое….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Большие часы, а маленькие….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Большие туфли, а маленькие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Большое лицо, а маленькое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Большое кресло, а маленькое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Большая вишня, а маленькая ….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Большая кастрюля, а маленькая…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Большие сапоги, а маленькие…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Большая змея, а маленькая…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Большое яйцо, а маленькое…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066800"/>
            <a:ext cx="8955088" cy="48402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</a:t>
            </a:r>
            <a:r>
              <a:rPr lang="ru-RU" sz="2400" i="1" smtClean="0"/>
              <a:t>Задание № 2.</a:t>
            </a:r>
            <a:endParaRPr lang="ru-RU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Образование глаголов при помощи приставок.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- Закончи начатые мной предложения: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Весной птицы прилетают, а осень…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На дерево залезают, а с дерева…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По дороге ходят, а через дорогу…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 дом входят, а из дома…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К дому подходят, а от дома 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Воду в стакан наливают, а из стакана 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Через канаву перепрыгивают, а через реку…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Воду в банку доливают, а песок…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Воду нечаянно разлили, а крупу…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Глазами все рассмотрели, а ушами все…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93713" y="1219200"/>
            <a:ext cx="8650287" cy="4611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i="1" smtClean="0"/>
              <a:t>Задание № 3.</a:t>
            </a:r>
            <a:endParaRPr lang="ru-RU" sz="2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Образование имен прилагательных.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- Каждый предмет из чего-то сделан. Расскажи какой он? Например: стул из дерева – ДЕРЕВЯННЫЙ.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Дом из камня -…..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Дом из кирпича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Шляпа из соломы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Платье из шёлка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Шарф из шерсти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Монета из меди –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9913" y="1143000"/>
            <a:ext cx="8574087" cy="46116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Ложка из олова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Кольцо из золота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Платок из пуха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Сумка из кожи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Ваза из хрусталя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Миска из глины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Кораблик из бумаги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Коробка из картона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Шуба из меха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Медвежонок из плюша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2.задание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111" name="Рисунок 20"/>
          <p:cNvPicPr>
            <a:picLocks noChangeAspect="1" noChangeArrowheads="1"/>
          </p:cNvPicPr>
          <p:nvPr/>
        </p:nvPicPr>
        <p:blipFill>
          <a:blip r:embed="rId3" cstate="screen">
            <a:lum bright="-48000" contrast="74000"/>
            <a:grayscl/>
          </a:blip>
          <a:srcRect/>
          <a:stretch>
            <a:fillRect/>
          </a:stretch>
        </p:blipFill>
        <p:spPr bwMode="auto">
          <a:xfrm>
            <a:off x="1143000" y="2514600"/>
            <a:ext cx="4724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Рисунок 21"/>
          <p:cNvPicPr>
            <a:picLocks noChangeAspect="1" noChangeArrowheads="1"/>
          </p:cNvPicPr>
          <p:nvPr/>
        </p:nvPicPr>
        <p:blipFill>
          <a:blip r:embed="rId4" cstate="screen">
            <a:lum bright="-20000" contrast="40000"/>
            <a:grayscl/>
          </a:blip>
          <a:srcRect/>
          <a:stretch>
            <a:fillRect/>
          </a:stretch>
        </p:blipFill>
        <p:spPr bwMode="auto">
          <a:xfrm>
            <a:off x="6858000" y="3048000"/>
            <a:ext cx="1676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6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WordArt 4"/>
          <p:cNvSpPr>
            <a:spLocks noChangeArrowheads="1" noChangeShapeType="1" noTextEdit="1"/>
          </p:cNvSpPr>
          <p:nvPr/>
        </p:nvSpPr>
        <p:spPr bwMode="auto">
          <a:xfrm>
            <a:off x="457200" y="2133600"/>
            <a:ext cx="84582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Прямоугольник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3.задание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92275" y="1660525"/>
          <a:ext cx="5758180" cy="3535680"/>
        </p:xfrm>
        <a:graphic>
          <a:graphicData uri="http://schemas.openxmlformats.org/drawingml/2006/table">
            <a:tbl>
              <a:tblPr/>
              <a:tblGrid>
                <a:gridCol w="1918970"/>
                <a:gridCol w="1919605"/>
                <a:gridCol w="1919605"/>
              </a:tblGrid>
              <a:tr h="176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к а </a:t>
                      </a:r>
                      <a:r>
                        <a:rPr lang="ru-RU" sz="2600" b="1" dirty="0" err="1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 т и </a:t>
                      </a:r>
                      <a:r>
                        <a:rPr lang="ru-RU" sz="2600" b="1" dirty="0" err="1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2600" b="1" dirty="0">
                          <a:latin typeface="Calibri"/>
                          <a:ea typeface="Calibri"/>
                          <a:cs typeface="Times New Roman"/>
                        </a:rPr>
                        <a:t> 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149" name="Group 7"/>
          <p:cNvGrpSpPr>
            <a:grpSpLocks noChangeAspect="1"/>
          </p:cNvGrpSpPr>
          <p:nvPr/>
        </p:nvGrpSpPr>
        <p:grpSpPr bwMode="auto">
          <a:xfrm>
            <a:off x="1752600" y="1905000"/>
            <a:ext cx="1828800" cy="1285875"/>
            <a:chOff x="2281" y="7996"/>
            <a:chExt cx="7200" cy="5397"/>
          </a:xfrm>
        </p:grpSpPr>
        <p:sp>
          <p:nvSpPr>
            <p:cNvPr id="5156" name="AutoShape 9"/>
            <p:cNvSpPr>
              <a:spLocks noChangeAspect="1" noChangeArrowheads="1"/>
            </p:cNvSpPr>
            <p:nvPr/>
          </p:nvSpPr>
          <p:spPr bwMode="auto">
            <a:xfrm>
              <a:off x="2281" y="7996"/>
              <a:ext cx="7200" cy="5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7" name="AutoShape 8"/>
            <p:cNvSpPr>
              <a:spLocks noChangeArrowheads="1"/>
            </p:cNvSpPr>
            <p:nvPr/>
          </p:nvSpPr>
          <p:spPr bwMode="auto">
            <a:xfrm>
              <a:off x="4081" y="8439"/>
              <a:ext cx="3713" cy="455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150" name="Group 1"/>
          <p:cNvGrpSpPr>
            <a:grpSpLocks noChangeAspect="1"/>
          </p:cNvGrpSpPr>
          <p:nvPr/>
        </p:nvGrpSpPr>
        <p:grpSpPr bwMode="auto">
          <a:xfrm>
            <a:off x="5562600" y="3810000"/>
            <a:ext cx="1828800" cy="1028700"/>
            <a:chOff x="2281" y="8878"/>
            <a:chExt cx="7200" cy="4320"/>
          </a:xfrm>
        </p:grpSpPr>
        <p:sp>
          <p:nvSpPr>
            <p:cNvPr id="5153" name="AutoShape 4"/>
            <p:cNvSpPr>
              <a:spLocks noChangeAspect="1" noChangeArrowheads="1"/>
            </p:cNvSpPr>
            <p:nvPr/>
          </p:nvSpPr>
          <p:spPr bwMode="auto">
            <a:xfrm>
              <a:off x="2281" y="8878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AutoShape 3"/>
            <p:cNvSpPr>
              <a:spLocks noChangeArrowheads="1"/>
            </p:cNvSpPr>
            <p:nvPr/>
          </p:nvSpPr>
          <p:spPr bwMode="auto">
            <a:xfrm>
              <a:off x="5431" y="8878"/>
              <a:ext cx="3963" cy="385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5" name="AutoShape 2"/>
            <p:cNvSpPr>
              <a:spLocks noChangeArrowheads="1"/>
            </p:cNvSpPr>
            <p:nvPr/>
          </p:nvSpPr>
          <p:spPr bwMode="auto">
            <a:xfrm>
              <a:off x="2731" y="10617"/>
              <a:ext cx="1713" cy="222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51" name="Rectangle 6"/>
          <p:cNvSpPr>
            <a:spLocks noChangeArrowheads="1"/>
          </p:cNvSpPr>
          <p:nvPr/>
        </p:nvSpPr>
        <p:spPr bwMode="auto">
          <a:xfrm>
            <a:off x="1905000" y="4343400"/>
            <a:ext cx="504825" cy="50323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2" name="Rectangle 5"/>
          <p:cNvSpPr>
            <a:spLocks noChangeArrowheads="1"/>
          </p:cNvSpPr>
          <p:nvPr/>
        </p:nvSpPr>
        <p:spPr bwMode="auto">
          <a:xfrm>
            <a:off x="2590800" y="3657600"/>
            <a:ext cx="747713" cy="8382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4.задание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90600" y="1676400"/>
          <a:ext cx="7239001" cy="4114810"/>
        </p:xfrm>
        <a:graphic>
          <a:graphicData uri="http://schemas.openxmlformats.org/drawingml/2006/table">
            <a:tbl>
              <a:tblPr/>
              <a:tblGrid>
                <a:gridCol w="228606"/>
                <a:gridCol w="430255"/>
                <a:gridCol w="438676"/>
                <a:gridCol w="438676"/>
                <a:gridCol w="219338"/>
                <a:gridCol w="219338"/>
                <a:gridCol w="438676"/>
                <a:gridCol w="438676"/>
                <a:gridCol w="438676"/>
                <a:gridCol w="438676"/>
                <a:gridCol w="438676"/>
                <a:gridCol w="438676"/>
                <a:gridCol w="438676"/>
                <a:gridCol w="438676"/>
                <a:gridCol w="438676"/>
                <a:gridCol w="438676"/>
                <a:gridCol w="438676"/>
                <a:gridCol w="438676"/>
              </a:tblGrid>
              <a:tr h="29391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391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391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3915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7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7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7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7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7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336" name="AutoShape 16"/>
          <p:cNvCxnSpPr>
            <a:cxnSpLocks noChangeShapeType="1"/>
          </p:cNvCxnSpPr>
          <p:nvPr/>
        </p:nvCxnSpPr>
        <p:spPr bwMode="auto">
          <a:xfrm flipV="1">
            <a:off x="130175" y="-6350"/>
            <a:ext cx="76200" cy="457200"/>
          </a:xfrm>
          <a:prstGeom prst="straightConnector1">
            <a:avLst/>
          </a:prstGeom>
          <a:noFill/>
          <a:ln w="19050">
            <a:solidFill>
              <a:srgbClr val="2A65AC"/>
            </a:solidFill>
            <a:round/>
            <a:headEnd/>
            <a:tailEnd/>
          </a:ln>
        </p:spPr>
      </p:cxnSp>
      <p:cxnSp>
        <p:nvCxnSpPr>
          <p:cNvPr id="6337" name="AutoShape 14"/>
          <p:cNvCxnSpPr>
            <a:cxnSpLocks noChangeShapeType="1"/>
          </p:cNvCxnSpPr>
          <p:nvPr/>
        </p:nvCxnSpPr>
        <p:spPr bwMode="auto">
          <a:xfrm>
            <a:off x="3175" y="-6350"/>
            <a:ext cx="104775" cy="457200"/>
          </a:xfrm>
          <a:prstGeom prst="straightConnector1">
            <a:avLst/>
          </a:prstGeom>
          <a:noFill/>
          <a:ln w="19050">
            <a:solidFill>
              <a:srgbClr val="2A65AC"/>
            </a:solidFill>
            <a:round/>
            <a:headEnd/>
            <a:tailEnd/>
          </a:ln>
        </p:spPr>
      </p:cxnSp>
      <p:cxnSp>
        <p:nvCxnSpPr>
          <p:cNvPr id="6338" name="AutoShape 15"/>
          <p:cNvCxnSpPr>
            <a:cxnSpLocks noChangeShapeType="1"/>
          </p:cNvCxnSpPr>
          <p:nvPr/>
        </p:nvCxnSpPr>
        <p:spPr bwMode="auto">
          <a:xfrm flipV="1">
            <a:off x="107950" y="-6350"/>
            <a:ext cx="114300" cy="457200"/>
          </a:xfrm>
          <a:prstGeom prst="straightConnector1">
            <a:avLst/>
          </a:prstGeom>
          <a:noFill/>
          <a:ln w="19050">
            <a:solidFill>
              <a:srgbClr val="2A65AC"/>
            </a:solidFill>
            <a:round/>
            <a:headEnd/>
            <a:tailEnd/>
          </a:ln>
        </p:spPr>
      </p:cxnSp>
      <p:cxnSp>
        <p:nvCxnSpPr>
          <p:cNvPr id="6339" name="AutoShape 13"/>
          <p:cNvCxnSpPr>
            <a:cxnSpLocks noChangeShapeType="1"/>
          </p:cNvCxnSpPr>
          <p:nvPr/>
        </p:nvCxnSpPr>
        <p:spPr bwMode="auto">
          <a:xfrm>
            <a:off x="19050" y="-6350"/>
            <a:ext cx="104775" cy="457200"/>
          </a:xfrm>
          <a:prstGeom prst="straightConnector1">
            <a:avLst/>
          </a:prstGeom>
          <a:noFill/>
          <a:ln w="19050">
            <a:solidFill>
              <a:srgbClr val="2A65AC"/>
            </a:solidFill>
            <a:round/>
            <a:headEnd/>
            <a:tailEnd/>
          </a:ln>
        </p:spPr>
      </p:cxnSp>
      <p:cxnSp>
        <p:nvCxnSpPr>
          <p:cNvPr id="6340" name="AutoShape 12"/>
          <p:cNvCxnSpPr>
            <a:cxnSpLocks noChangeShapeType="1"/>
          </p:cNvCxnSpPr>
          <p:nvPr/>
        </p:nvCxnSpPr>
        <p:spPr bwMode="auto">
          <a:xfrm flipV="1">
            <a:off x="123825" y="12700"/>
            <a:ext cx="95250" cy="22225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341" name="AutoShape 11"/>
          <p:cNvCxnSpPr>
            <a:cxnSpLocks noChangeShapeType="1"/>
          </p:cNvCxnSpPr>
          <p:nvPr/>
        </p:nvCxnSpPr>
        <p:spPr bwMode="auto">
          <a:xfrm>
            <a:off x="15875" y="12700"/>
            <a:ext cx="114300" cy="22225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6342" name="AutoShape 8"/>
          <p:cNvCxnSpPr>
            <a:cxnSpLocks noChangeShapeType="1"/>
          </p:cNvCxnSpPr>
          <p:nvPr/>
        </p:nvCxnSpPr>
        <p:spPr bwMode="auto">
          <a:xfrm flipV="1">
            <a:off x="123825" y="12700"/>
            <a:ext cx="95250" cy="4286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3" name="AutoShape 7"/>
          <p:cNvCxnSpPr>
            <a:cxnSpLocks noChangeShapeType="1"/>
          </p:cNvCxnSpPr>
          <p:nvPr/>
        </p:nvCxnSpPr>
        <p:spPr bwMode="auto">
          <a:xfrm>
            <a:off x="15875" y="12700"/>
            <a:ext cx="114300" cy="4286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4" name="AutoShape 5"/>
          <p:cNvCxnSpPr>
            <a:cxnSpLocks noChangeShapeType="1"/>
          </p:cNvCxnSpPr>
          <p:nvPr/>
        </p:nvCxnSpPr>
        <p:spPr bwMode="auto">
          <a:xfrm flipH="1">
            <a:off x="-71438" y="12700"/>
            <a:ext cx="95251" cy="4286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5" name="AutoShape 6"/>
          <p:cNvCxnSpPr>
            <a:cxnSpLocks noChangeShapeType="1"/>
          </p:cNvCxnSpPr>
          <p:nvPr/>
        </p:nvCxnSpPr>
        <p:spPr bwMode="auto">
          <a:xfrm>
            <a:off x="23813" y="12700"/>
            <a:ext cx="87312" cy="4286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6" name="AutoShape 10"/>
          <p:cNvCxnSpPr>
            <a:cxnSpLocks noChangeShapeType="1"/>
          </p:cNvCxnSpPr>
          <p:nvPr/>
        </p:nvCxnSpPr>
        <p:spPr bwMode="auto">
          <a:xfrm flipH="1">
            <a:off x="130175" y="12700"/>
            <a:ext cx="109538" cy="4286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7" name="AutoShape 9"/>
          <p:cNvCxnSpPr>
            <a:cxnSpLocks noChangeShapeType="1"/>
          </p:cNvCxnSpPr>
          <p:nvPr/>
        </p:nvCxnSpPr>
        <p:spPr bwMode="auto">
          <a:xfrm>
            <a:off x="34925" y="12700"/>
            <a:ext cx="101600" cy="42862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8" name="AutoShape 3"/>
          <p:cNvCxnSpPr>
            <a:cxnSpLocks noChangeShapeType="1"/>
          </p:cNvCxnSpPr>
          <p:nvPr/>
        </p:nvCxnSpPr>
        <p:spPr bwMode="auto">
          <a:xfrm flipH="1">
            <a:off x="-66675" y="-6350"/>
            <a:ext cx="85725" cy="2301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49" name="AutoShape 4"/>
          <p:cNvCxnSpPr>
            <a:cxnSpLocks noChangeShapeType="1"/>
          </p:cNvCxnSpPr>
          <p:nvPr/>
        </p:nvCxnSpPr>
        <p:spPr bwMode="auto">
          <a:xfrm>
            <a:off x="19050" y="-6350"/>
            <a:ext cx="104775" cy="2301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50" name="AutoShape 2"/>
          <p:cNvCxnSpPr>
            <a:cxnSpLocks noChangeShapeType="1"/>
          </p:cNvCxnSpPr>
          <p:nvPr/>
        </p:nvCxnSpPr>
        <p:spPr bwMode="auto">
          <a:xfrm flipH="1">
            <a:off x="111125" y="-6350"/>
            <a:ext cx="114300" cy="2301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351" name="AutoShape 1"/>
          <p:cNvCxnSpPr>
            <a:cxnSpLocks noChangeShapeType="1"/>
          </p:cNvCxnSpPr>
          <p:nvPr/>
        </p:nvCxnSpPr>
        <p:spPr bwMode="auto">
          <a:xfrm>
            <a:off x="22225" y="-6350"/>
            <a:ext cx="117475" cy="2301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6352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6353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5.задание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66800" y="2324100"/>
          <a:ext cx="6553199" cy="3162094"/>
        </p:xfrm>
        <a:graphic>
          <a:graphicData uri="http://schemas.openxmlformats.org/drawingml/2006/table">
            <a:tbl>
              <a:tblPr/>
              <a:tblGrid>
                <a:gridCol w="3183227"/>
                <a:gridCol w="3369972"/>
              </a:tblGrid>
              <a:tr h="2724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61" marR="6606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61" marR="6606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7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>
                          <a:latin typeface="Calibri"/>
                          <a:ea typeface="Calibri"/>
                          <a:cs typeface="Times New Roman"/>
                        </a:rPr>
                        <a:t>    1  2  3  4  5  6  7  8  9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61" marR="66061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b="1" dirty="0">
                          <a:latin typeface="Calibri"/>
                          <a:ea typeface="Calibri"/>
                          <a:cs typeface="Times New Roman"/>
                        </a:rPr>
                        <a:t>        1  2  3  4  5  6  7  8  9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61" marR="66061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189" name="Oval 8"/>
          <p:cNvSpPr>
            <a:spLocks noChangeArrowheads="1"/>
          </p:cNvSpPr>
          <p:nvPr/>
        </p:nvSpPr>
        <p:spPr bwMode="auto">
          <a:xfrm>
            <a:off x="2209800" y="30480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0" name="Oval 16"/>
          <p:cNvSpPr>
            <a:spLocks noChangeArrowheads="1"/>
          </p:cNvSpPr>
          <p:nvPr/>
        </p:nvSpPr>
        <p:spPr bwMode="auto">
          <a:xfrm>
            <a:off x="1524000" y="35814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1" name="Oval 15"/>
          <p:cNvSpPr>
            <a:spLocks noChangeArrowheads="1"/>
          </p:cNvSpPr>
          <p:nvPr/>
        </p:nvSpPr>
        <p:spPr bwMode="auto">
          <a:xfrm>
            <a:off x="1752600" y="28194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2" name="Oval 14"/>
          <p:cNvSpPr>
            <a:spLocks noChangeArrowheads="1"/>
          </p:cNvSpPr>
          <p:nvPr/>
        </p:nvSpPr>
        <p:spPr bwMode="auto">
          <a:xfrm>
            <a:off x="2209800" y="26670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Oval 13"/>
          <p:cNvSpPr>
            <a:spLocks noChangeArrowheads="1"/>
          </p:cNvSpPr>
          <p:nvPr/>
        </p:nvSpPr>
        <p:spPr bwMode="auto">
          <a:xfrm>
            <a:off x="1752600" y="24384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Oval 12"/>
          <p:cNvSpPr>
            <a:spLocks noChangeArrowheads="1"/>
          </p:cNvSpPr>
          <p:nvPr/>
        </p:nvSpPr>
        <p:spPr bwMode="auto">
          <a:xfrm>
            <a:off x="2438400" y="33528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5" name="Oval 11"/>
          <p:cNvSpPr>
            <a:spLocks noChangeArrowheads="1"/>
          </p:cNvSpPr>
          <p:nvPr/>
        </p:nvSpPr>
        <p:spPr bwMode="auto">
          <a:xfrm>
            <a:off x="1447800" y="25908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6" name="Oval 10"/>
          <p:cNvSpPr>
            <a:spLocks noChangeArrowheads="1"/>
          </p:cNvSpPr>
          <p:nvPr/>
        </p:nvSpPr>
        <p:spPr bwMode="auto">
          <a:xfrm>
            <a:off x="1752600" y="32004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7" name="Oval 9"/>
          <p:cNvSpPr>
            <a:spLocks noChangeArrowheads="1"/>
          </p:cNvSpPr>
          <p:nvPr/>
        </p:nvSpPr>
        <p:spPr bwMode="auto">
          <a:xfrm>
            <a:off x="1447800" y="3048000"/>
            <a:ext cx="215900" cy="2159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8" name="Rectangle 6"/>
          <p:cNvSpPr>
            <a:spLocks noChangeArrowheads="1"/>
          </p:cNvSpPr>
          <p:nvPr/>
        </p:nvSpPr>
        <p:spPr bwMode="auto">
          <a:xfrm>
            <a:off x="5410200" y="27432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9" name="Rectangle 2"/>
          <p:cNvSpPr>
            <a:spLocks noChangeArrowheads="1"/>
          </p:cNvSpPr>
          <p:nvPr/>
        </p:nvSpPr>
        <p:spPr bwMode="auto">
          <a:xfrm>
            <a:off x="6172200" y="27432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0" name="Rectangle 1"/>
          <p:cNvSpPr>
            <a:spLocks noChangeArrowheads="1"/>
          </p:cNvSpPr>
          <p:nvPr/>
        </p:nvSpPr>
        <p:spPr bwMode="auto">
          <a:xfrm>
            <a:off x="5867400" y="32766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6629400" y="32766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2" name="Rectangle 7"/>
          <p:cNvSpPr>
            <a:spLocks noChangeArrowheads="1"/>
          </p:cNvSpPr>
          <p:nvPr/>
        </p:nvSpPr>
        <p:spPr bwMode="auto">
          <a:xfrm>
            <a:off x="5181600" y="38100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3" name="Rectangle 4"/>
          <p:cNvSpPr>
            <a:spLocks noChangeArrowheads="1"/>
          </p:cNvSpPr>
          <p:nvPr/>
        </p:nvSpPr>
        <p:spPr bwMode="auto">
          <a:xfrm>
            <a:off x="5943600" y="41148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4" name="Rectangle 5"/>
          <p:cNvSpPr>
            <a:spLocks noChangeArrowheads="1"/>
          </p:cNvSpPr>
          <p:nvPr/>
        </p:nvSpPr>
        <p:spPr bwMode="auto">
          <a:xfrm>
            <a:off x="6705600" y="4343400"/>
            <a:ext cx="228600" cy="2190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0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>
                <a:latin typeface="Calibri" pitchFamily="34" charset="0"/>
              </a:rPr>
              <a:t> </a:t>
            </a:r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6.задание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207" name="Рисунок 8" descr="http://nsc.1september.ru/2007/16/9.gif"/>
          <p:cNvPicPr>
            <a:picLocks noChangeAspect="1" noChangeArrowheads="1"/>
          </p:cNvPicPr>
          <p:nvPr/>
        </p:nvPicPr>
        <p:blipFill>
          <a:blip r:embed="rId3" cstate="screen">
            <a:lum bright="-20000" contrast="40000"/>
          </a:blip>
          <a:srcRect/>
          <a:stretch>
            <a:fillRect/>
          </a:stretch>
        </p:blipFill>
        <p:spPr bwMode="auto">
          <a:xfrm>
            <a:off x="1447800" y="2362200"/>
            <a:ext cx="6781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7.задание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20838" y="1392238"/>
          <a:ext cx="5902665" cy="4074895"/>
        </p:xfrm>
        <a:graphic>
          <a:graphicData uri="http://schemas.openxmlformats.org/drawingml/2006/table">
            <a:tbl>
              <a:tblPr/>
              <a:tblGrid>
                <a:gridCol w="372484"/>
                <a:gridCol w="1105921"/>
                <a:gridCol w="1105921"/>
                <a:gridCol w="1105921"/>
                <a:gridCol w="1105921"/>
                <a:gridCol w="1106497"/>
              </a:tblGrid>
              <a:tr h="763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 dirty="0"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4400" b="1" baseline="-25000">
                          <a:latin typeface="Calibri"/>
                          <a:ea typeface="Calibri"/>
                          <a:cs typeface="Times New Roman"/>
                        </a:rPr>
                        <a:t>66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r>
                        <a:rPr lang="ru-RU" sz="4400" b="1" baseline="-25000"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4400" b="1" baseline="-25000"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4400" b="1" baseline="-25000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4400" b="1" baseline="-25000">
                          <a:latin typeface="Calibri"/>
                          <a:ea typeface="Calibri"/>
                          <a:cs typeface="Times New Roman"/>
                        </a:rPr>
                        <a:t>ЭЦ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6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76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4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3545" algn="ctr"/>
                        </a:tabLs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5770" algn="ctr"/>
                        </a:tabLs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5770" algn="ctr"/>
                        </a:tabLs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406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53745" algn="l"/>
                        </a:tabLst>
                      </a:pPr>
                      <a:r>
                        <a:rPr lang="ru-RU" sz="1000">
                          <a:latin typeface="Calibri"/>
                        </a:rPr>
                        <a:t/>
                      </a:r>
                      <a:br>
                        <a:rPr lang="ru-RU" sz="1000">
                          <a:latin typeface="Calibri"/>
                        </a:rPr>
                      </a:b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45770" algn="ctr"/>
                        </a:tabLs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0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50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73" marR="6227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87" name="Рисунок 1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2057400" y="2209800"/>
            <a:ext cx="668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88" name="Рисунок 2"/>
          <p:cNvPicPr>
            <a:picLocks noChangeAspect="1" noChangeArrowheads="1"/>
          </p:cNvPicPr>
          <p:nvPr/>
        </p:nvPicPr>
        <p:blipFill>
          <a:blip r:embed="rId4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048000" y="2209800"/>
            <a:ext cx="6429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89" name="Рисунок 3"/>
          <p:cNvPicPr>
            <a:picLocks noChangeAspect="1" noChangeArrowheads="1"/>
          </p:cNvPicPr>
          <p:nvPr/>
        </p:nvPicPr>
        <p:blipFill>
          <a:blip r:embed="rId5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3962400" y="2209800"/>
            <a:ext cx="914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90" name="Рисунок 5"/>
          <p:cNvPicPr>
            <a:picLocks noChangeAspect="1" noChangeArrowheads="1"/>
          </p:cNvPicPr>
          <p:nvPr/>
        </p:nvPicPr>
        <p:blipFill>
          <a:blip r:embed="rId6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5257800" y="2209800"/>
            <a:ext cx="8382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91" name="Рисунок 7"/>
          <p:cNvPicPr>
            <a:picLocks noChangeAspect="1" noChangeArrowheads="1"/>
          </p:cNvPicPr>
          <p:nvPr/>
        </p:nvPicPr>
        <p:blipFill>
          <a:blip r:embed="rId7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477000" y="2263775"/>
            <a:ext cx="8382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92" name="Group 50"/>
          <p:cNvGrpSpPr>
            <a:grpSpLocks/>
          </p:cNvGrpSpPr>
          <p:nvPr/>
        </p:nvGrpSpPr>
        <p:grpSpPr bwMode="auto">
          <a:xfrm>
            <a:off x="6934200" y="3276600"/>
            <a:ext cx="460375" cy="457200"/>
            <a:chOff x="2235" y="14634"/>
            <a:chExt cx="726" cy="720"/>
          </a:xfrm>
        </p:grpSpPr>
        <p:sp>
          <p:nvSpPr>
            <p:cNvPr id="9363" name="Line 60"/>
            <p:cNvSpPr>
              <a:spLocks noChangeShapeType="1"/>
            </p:cNvSpPr>
            <p:nvPr/>
          </p:nvSpPr>
          <p:spPr bwMode="auto">
            <a:xfrm flipH="1">
              <a:off x="2241" y="15354"/>
              <a:ext cx="7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64" name="Group 51"/>
            <p:cNvGrpSpPr>
              <a:grpSpLocks/>
            </p:cNvGrpSpPr>
            <p:nvPr/>
          </p:nvGrpSpPr>
          <p:grpSpPr bwMode="auto">
            <a:xfrm>
              <a:off x="2235" y="14634"/>
              <a:ext cx="720" cy="720"/>
              <a:chOff x="2235" y="14454"/>
              <a:chExt cx="720" cy="720"/>
            </a:xfrm>
          </p:grpSpPr>
          <p:sp>
            <p:nvSpPr>
              <p:cNvPr id="9365" name="Line 59"/>
              <p:cNvSpPr>
                <a:spLocks noChangeShapeType="1"/>
              </p:cNvSpPr>
              <p:nvPr/>
            </p:nvSpPr>
            <p:spPr bwMode="auto">
              <a:xfrm>
                <a:off x="2235" y="1445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6" name="Line 58"/>
              <p:cNvSpPr>
                <a:spLocks noChangeShapeType="1"/>
              </p:cNvSpPr>
              <p:nvPr/>
            </p:nvSpPr>
            <p:spPr bwMode="auto">
              <a:xfrm>
                <a:off x="2955" y="14454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7" name="Line 57"/>
              <p:cNvSpPr>
                <a:spLocks noChangeShapeType="1"/>
              </p:cNvSpPr>
              <p:nvPr/>
            </p:nvSpPr>
            <p:spPr bwMode="auto">
              <a:xfrm flipV="1">
                <a:off x="2235" y="14634"/>
                <a:ext cx="0" cy="5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8" name="Line 56"/>
              <p:cNvSpPr>
                <a:spLocks noChangeShapeType="1"/>
              </p:cNvSpPr>
              <p:nvPr/>
            </p:nvSpPr>
            <p:spPr bwMode="auto">
              <a:xfrm>
                <a:off x="2235" y="14634"/>
                <a:ext cx="5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9" name="Line 55"/>
              <p:cNvSpPr>
                <a:spLocks noChangeShapeType="1"/>
              </p:cNvSpPr>
              <p:nvPr/>
            </p:nvSpPr>
            <p:spPr bwMode="auto">
              <a:xfrm>
                <a:off x="2775" y="14634"/>
                <a:ext cx="0" cy="3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0" name="Line 54"/>
              <p:cNvSpPr>
                <a:spLocks noChangeShapeType="1"/>
              </p:cNvSpPr>
              <p:nvPr/>
            </p:nvSpPr>
            <p:spPr bwMode="auto">
              <a:xfrm flipH="1">
                <a:off x="2415" y="14994"/>
                <a:ext cx="3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1" name="Line 53"/>
              <p:cNvSpPr>
                <a:spLocks noChangeShapeType="1"/>
              </p:cNvSpPr>
              <p:nvPr/>
            </p:nvSpPr>
            <p:spPr bwMode="auto">
              <a:xfrm flipV="1">
                <a:off x="2421" y="14814"/>
                <a:ext cx="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72" name="Line 52"/>
              <p:cNvSpPr>
                <a:spLocks noChangeShapeType="1"/>
              </p:cNvSpPr>
              <p:nvPr/>
            </p:nvSpPr>
            <p:spPr bwMode="auto">
              <a:xfrm>
                <a:off x="2421" y="14814"/>
                <a:ext cx="1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93" name="Group 39"/>
          <p:cNvGrpSpPr>
            <a:grpSpLocks/>
          </p:cNvGrpSpPr>
          <p:nvPr/>
        </p:nvGrpSpPr>
        <p:grpSpPr bwMode="auto">
          <a:xfrm flipH="1">
            <a:off x="5562600" y="3276600"/>
            <a:ext cx="493713" cy="457200"/>
            <a:chOff x="2235" y="14634"/>
            <a:chExt cx="726" cy="720"/>
          </a:xfrm>
        </p:grpSpPr>
        <p:sp>
          <p:nvSpPr>
            <p:cNvPr id="9353" name="Line 49"/>
            <p:cNvSpPr>
              <a:spLocks noChangeShapeType="1"/>
            </p:cNvSpPr>
            <p:nvPr/>
          </p:nvSpPr>
          <p:spPr bwMode="auto">
            <a:xfrm flipH="1">
              <a:off x="2241" y="15354"/>
              <a:ext cx="7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54" name="Group 40"/>
            <p:cNvGrpSpPr>
              <a:grpSpLocks/>
            </p:cNvGrpSpPr>
            <p:nvPr/>
          </p:nvGrpSpPr>
          <p:grpSpPr bwMode="auto">
            <a:xfrm>
              <a:off x="2235" y="14634"/>
              <a:ext cx="720" cy="720"/>
              <a:chOff x="2235" y="14454"/>
              <a:chExt cx="720" cy="720"/>
            </a:xfrm>
          </p:grpSpPr>
          <p:sp>
            <p:nvSpPr>
              <p:cNvPr id="9355" name="Line 48"/>
              <p:cNvSpPr>
                <a:spLocks noChangeShapeType="1"/>
              </p:cNvSpPr>
              <p:nvPr/>
            </p:nvSpPr>
            <p:spPr bwMode="auto">
              <a:xfrm>
                <a:off x="2235" y="1445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6" name="Line 47"/>
              <p:cNvSpPr>
                <a:spLocks noChangeShapeType="1"/>
              </p:cNvSpPr>
              <p:nvPr/>
            </p:nvSpPr>
            <p:spPr bwMode="auto">
              <a:xfrm>
                <a:off x="2955" y="14454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7" name="Line 46"/>
              <p:cNvSpPr>
                <a:spLocks noChangeShapeType="1"/>
              </p:cNvSpPr>
              <p:nvPr/>
            </p:nvSpPr>
            <p:spPr bwMode="auto">
              <a:xfrm flipV="1">
                <a:off x="2235" y="14634"/>
                <a:ext cx="0" cy="5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8" name="Line 45"/>
              <p:cNvSpPr>
                <a:spLocks noChangeShapeType="1"/>
              </p:cNvSpPr>
              <p:nvPr/>
            </p:nvSpPr>
            <p:spPr bwMode="auto">
              <a:xfrm>
                <a:off x="2235" y="14634"/>
                <a:ext cx="5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9" name="Line 44"/>
              <p:cNvSpPr>
                <a:spLocks noChangeShapeType="1"/>
              </p:cNvSpPr>
              <p:nvPr/>
            </p:nvSpPr>
            <p:spPr bwMode="auto">
              <a:xfrm>
                <a:off x="2775" y="14634"/>
                <a:ext cx="0" cy="3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0" name="Line 43"/>
              <p:cNvSpPr>
                <a:spLocks noChangeShapeType="1"/>
              </p:cNvSpPr>
              <p:nvPr/>
            </p:nvSpPr>
            <p:spPr bwMode="auto">
              <a:xfrm flipH="1">
                <a:off x="2415" y="14994"/>
                <a:ext cx="3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1" name="Line 42"/>
              <p:cNvSpPr>
                <a:spLocks noChangeShapeType="1"/>
              </p:cNvSpPr>
              <p:nvPr/>
            </p:nvSpPr>
            <p:spPr bwMode="auto">
              <a:xfrm flipV="1">
                <a:off x="2421" y="14814"/>
                <a:ext cx="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62" name="Line 41"/>
              <p:cNvSpPr>
                <a:spLocks noChangeShapeType="1"/>
              </p:cNvSpPr>
              <p:nvPr/>
            </p:nvSpPr>
            <p:spPr bwMode="auto">
              <a:xfrm>
                <a:off x="2421" y="14814"/>
                <a:ext cx="1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94" name="Group 28"/>
          <p:cNvGrpSpPr>
            <a:grpSpLocks/>
          </p:cNvGrpSpPr>
          <p:nvPr/>
        </p:nvGrpSpPr>
        <p:grpSpPr bwMode="auto">
          <a:xfrm>
            <a:off x="4343400" y="3276600"/>
            <a:ext cx="460375" cy="457200"/>
            <a:chOff x="2235" y="14634"/>
            <a:chExt cx="726" cy="720"/>
          </a:xfrm>
        </p:grpSpPr>
        <p:sp>
          <p:nvSpPr>
            <p:cNvPr id="9343" name="Line 38"/>
            <p:cNvSpPr>
              <a:spLocks noChangeShapeType="1"/>
            </p:cNvSpPr>
            <p:nvPr/>
          </p:nvSpPr>
          <p:spPr bwMode="auto">
            <a:xfrm flipH="1">
              <a:off x="2241" y="15354"/>
              <a:ext cx="7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44" name="Group 29"/>
            <p:cNvGrpSpPr>
              <a:grpSpLocks/>
            </p:cNvGrpSpPr>
            <p:nvPr/>
          </p:nvGrpSpPr>
          <p:grpSpPr bwMode="auto">
            <a:xfrm>
              <a:off x="2235" y="14634"/>
              <a:ext cx="720" cy="720"/>
              <a:chOff x="2235" y="14454"/>
              <a:chExt cx="720" cy="720"/>
            </a:xfrm>
          </p:grpSpPr>
          <p:sp>
            <p:nvSpPr>
              <p:cNvPr id="9345" name="Line 37"/>
              <p:cNvSpPr>
                <a:spLocks noChangeShapeType="1"/>
              </p:cNvSpPr>
              <p:nvPr/>
            </p:nvSpPr>
            <p:spPr bwMode="auto">
              <a:xfrm>
                <a:off x="2235" y="1445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6" name="Line 36"/>
              <p:cNvSpPr>
                <a:spLocks noChangeShapeType="1"/>
              </p:cNvSpPr>
              <p:nvPr/>
            </p:nvSpPr>
            <p:spPr bwMode="auto">
              <a:xfrm>
                <a:off x="2955" y="14454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7" name="Line 35"/>
              <p:cNvSpPr>
                <a:spLocks noChangeShapeType="1"/>
              </p:cNvSpPr>
              <p:nvPr/>
            </p:nvSpPr>
            <p:spPr bwMode="auto">
              <a:xfrm flipV="1">
                <a:off x="2235" y="14634"/>
                <a:ext cx="0" cy="5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8" name="Line 34"/>
              <p:cNvSpPr>
                <a:spLocks noChangeShapeType="1"/>
              </p:cNvSpPr>
              <p:nvPr/>
            </p:nvSpPr>
            <p:spPr bwMode="auto">
              <a:xfrm>
                <a:off x="2235" y="14634"/>
                <a:ext cx="5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9" name="Line 33"/>
              <p:cNvSpPr>
                <a:spLocks noChangeShapeType="1"/>
              </p:cNvSpPr>
              <p:nvPr/>
            </p:nvSpPr>
            <p:spPr bwMode="auto">
              <a:xfrm>
                <a:off x="2775" y="14634"/>
                <a:ext cx="0" cy="3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0" name="Line 32"/>
              <p:cNvSpPr>
                <a:spLocks noChangeShapeType="1"/>
              </p:cNvSpPr>
              <p:nvPr/>
            </p:nvSpPr>
            <p:spPr bwMode="auto">
              <a:xfrm flipH="1">
                <a:off x="2415" y="14994"/>
                <a:ext cx="3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1" name="Line 31"/>
              <p:cNvSpPr>
                <a:spLocks noChangeShapeType="1"/>
              </p:cNvSpPr>
              <p:nvPr/>
            </p:nvSpPr>
            <p:spPr bwMode="auto">
              <a:xfrm flipV="1">
                <a:off x="2421" y="14814"/>
                <a:ext cx="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52" name="Line 30"/>
              <p:cNvSpPr>
                <a:spLocks noChangeShapeType="1"/>
              </p:cNvSpPr>
              <p:nvPr/>
            </p:nvSpPr>
            <p:spPr bwMode="auto">
              <a:xfrm>
                <a:off x="2421" y="14814"/>
                <a:ext cx="1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95" name="Group 72"/>
          <p:cNvGrpSpPr>
            <a:grpSpLocks/>
          </p:cNvGrpSpPr>
          <p:nvPr/>
        </p:nvGrpSpPr>
        <p:grpSpPr bwMode="auto">
          <a:xfrm>
            <a:off x="3200400" y="3276600"/>
            <a:ext cx="460375" cy="457200"/>
            <a:chOff x="2235" y="14634"/>
            <a:chExt cx="726" cy="720"/>
          </a:xfrm>
        </p:grpSpPr>
        <p:sp>
          <p:nvSpPr>
            <p:cNvPr id="9333" name="Line 82"/>
            <p:cNvSpPr>
              <a:spLocks noChangeShapeType="1"/>
            </p:cNvSpPr>
            <p:nvPr/>
          </p:nvSpPr>
          <p:spPr bwMode="auto">
            <a:xfrm flipH="1">
              <a:off x="2241" y="15354"/>
              <a:ext cx="7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34" name="Group 73"/>
            <p:cNvGrpSpPr>
              <a:grpSpLocks/>
            </p:cNvGrpSpPr>
            <p:nvPr/>
          </p:nvGrpSpPr>
          <p:grpSpPr bwMode="auto">
            <a:xfrm>
              <a:off x="2235" y="14634"/>
              <a:ext cx="720" cy="720"/>
              <a:chOff x="2235" y="14454"/>
              <a:chExt cx="720" cy="720"/>
            </a:xfrm>
          </p:grpSpPr>
          <p:sp>
            <p:nvSpPr>
              <p:cNvPr id="9335" name="Line 81"/>
              <p:cNvSpPr>
                <a:spLocks noChangeShapeType="1"/>
              </p:cNvSpPr>
              <p:nvPr/>
            </p:nvSpPr>
            <p:spPr bwMode="auto">
              <a:xfrm>
                <a:off x="2235" y="1445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6" name="Line 80"/>
              <p:cNvSpPr>
                <a:spLocks noChangeShapeType="1"/>
              </p:cNvSpPr>
              <p:nvPr/>
            </p:nvSpPr>
            <p:spPr bwMode="auto">
              <a:xfrm>
                <a:off x="2955" y="14454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7" name="Line 79"/>
              <p:cNvSpPr>
                <a:spLocks noChangeShapeType="1"/>
              </p:cNvSpPr>
              <p:nvPr/>
            </p:nvSpPr>
            <p:spPr bwMode="auto">
              <a:xfrm flipV="1">
                <a:off x="2235" y="14634"/>
                <a:ext cx="0" cy="5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8" name="Line 78"/>
              <p:cNvSpPr>
                <a:spLocks noChangeShapeType="1"/>
              </p:cNvSpPr>
              <p:nvPr/>
            </p:nvSpPr>
            <p:spPr bwMode="auto">
              <a:xfrm>
                <a:off x="2235" y="14634"/>
                <a:ext cx="5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9" name="Line 77"/>
              <p:cNvSpPr>
                <a:spLocks noChangeShapeType="1"/>
              </p:cNvSpPr>
              <p:nvPr/>
            </p:nvSpPr>
            <p:spPr bwMode="auto">
              <a:xfrm>
                <a:off x="2775" y="14634"/>
                <a:ext cx="0" cy="3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0" name="Line 76"/>
              <p:cNvSpPr>
                <a:spLocks noChangeShapeType="1"/>
              </p:cNvSpPr>
              <p:nvPr/>
            </p:nvSpPr>
            <p:spPr bwMode="auto">
              <a:xfrm flipH="1">
                <a:off x="2415" y="14994"/>
                <a:ext cx="3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1" name="Line 75"/>
              <p:cNvSpPr>
                <a:spLocks noChangeShapeType="1"/>
              </p:cNvSpPr>
              <p:nvPr/>
            </p:nvSpPr>
            <p:spPr bwMode="auto">
              <a:xfrm flipV="1">
                <a:off x="2421" y="14814"/>
                <a:ext cx="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42" name="Line 74"/>
              <p:cNvSpPr>
                <a:spLocks noChangeShapeType="1"/>
              </p:cNvSpPr>
              <p:nvPr/>
            </p:nvSpPr>
            <p:spPr bwMode="auto">
              <a:xfrm>
                <a:off x="2421" y="14814"/>
                <a:ext cx="1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296" name="Group 61"/>
          <p:cNvGrpSpPr>
            <a:grpSpLocks/>
          </p:cNvGrpSpPr>
          <p:nvPr/>
        </p:nvGrpSpPr>
        <p:grpSpPr bwMode="auto">
          <a:xfrm>
            <a:off x="2286000" y="3276600"/>
            <a:ext cx="460375" cy="457200"/>
            <a:chOff x="2235" y="14634"/>
            <a:chExt cx="726" cy="720"/>
          </a:xfrm>
        </p:grpSpPr>
        <p:sp>
          <p:nvSpPr>
            <p:cNvPr id="9323" name="Line 71"/>
            <p:cNvSpPr>
              <a:spLocks noChangeShapeType="1"/>
            </p:cNvSpPr>
            <p:nvPr/>
          </p:nvSpPr>
          <p:spPr bwMode="auto">
            <a:xfrm flipH="1">
              <a:off x="2241" y="15354"/>
              <a:ext cx="7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324" name="Group 62"/>
            <p:cNvGrpSpPr>
              <a:grpSpLocks/>
            </p:cNvGrpSpPr>
            <p:nvPr/>
          </p:nvGrpSpPr>
          <p:grpSpPr bwMode="auto">
            <a:xfrm>
              <a:off x="2235" y="14634"/>
              <a:ext cx="720" cy="720"/>
              <a:chOff x="2235" y="14454"/>
              <a:chExt cx="720" cy="720"/>
            </a:xfrm>
          </p:grpSpPr>
          <p:sp>
            <p:nvSpPr>
              <p:cNvPr id="9325" name="Line 70"/>
              <p:cNvSpPr>
                <a:spLocks noChangeShapeType="1"/>
              </p:cNvSpPr>
              <p:nvPr/>
            </p:nvSpPr>
            <p:spPr bwMode="auto">
              <a:xfrm>
                <a:off x="2235" y="1445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6" name="Line 69"/>
              <p:cNvSpPr>
                <a:spLocks noChangeShapeType="1"/>
              </p:cNvSpPr>
              <p:nvPr/>
            </p:nvSpPr>
            <p:spPr bwMode="auto">
              <a:xfrm>
                <a:off x="2955" y="14454"/>
                <a:ext cx="0" cy="72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7" name="Line 68"/>
              <p:cNvSpPr>
                <a:spLocks noChangeShapeType="1"/>
              </p:cNvSpPr>
              <p:nvPr/>
            </p:nvSpPr>
            <p:spPr bwMode="auto">
              <a:xfrm flipV="1">
                <a:off x="2235" y="14634"/>
                <a:ext cx="0" cy="5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8" name="Line 67"/>
              <p:cNvSpPr>
                <a:spLocks noChangeShapeType="1"/>
              </p:cNvSpPr>
              <p:nvPr/>
            </p:nvSpPr>
            <p:spPr bwMode="auto">
              <a:xfrm>
                <a:off x="2235" y="14634"/>
                <a:ext cx="5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29" name="Line 66"/>
              <p:cNvSpPr>
                <a:spLocks noChangeShapeType="1"/>
              </p:cNvSpPr>
              <p:nvPr/>
            </p:nvSpPr>
            <p:spPr bwMode="auto">
              <a:xfrm>
                <a:off x="2775" y="14634"/>
                <a:ext cx="0" cy="36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0" name="Line 65"/>
              <p:cNvSpPr>
                <a:spLocks noChangeShapeType="1"/>
              </p:cNvSpPr>
              <p:nvPr/>
            </p:nvSpPr>
            <p:spPr bwMode="auto">
              <a:xfrm flipH="1">
                <a:off x="2415" y="14994"/>
                <a:ext cx="3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1" name="Line 64"/>
              <p:cNvSpPr>
                <a:spLocks noChangeShapeType="1"/>
              </p:cNvSpPr>
              <p:nvPr/>
            </p:nvSpPr>
            <p:spPr bwMode="auto">
              <a:xfrm flipV="1">
                <a:off x="2421" y="14814"/>
                <a:ext cx="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32" name="Line 63"/>
              <p:cNvSpPr>
                <a:spLocks noChangeShapeType="1"/>
              </p:cNvSpPr>
              <p:nvPr/>
            </p:nvSpPr>
            <p:spPr bwMode="auto">
              <a:xfrm>
                <a:off x="2421" y="14814"/>
                <a:ext cx="18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97" name="Rectangle 22"/>
          <p:cNvSpPr>
            <a:spLocks noChangeArrowheads="1"/>
          </p:cNvSpPr>
          <p:nvPr/>
        </p:nvSpPr>
        <p:spPr bwMode="auto">
          <a:xfrm>
            <a:off x="1981200" y="4191000"/>
            <a:ext cx="546100" cy="5461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98" name="AutoShape 19"/>
          <p:cNvSpPr>
            <a:spLocks noChangeArrowheads="1"/>
          </p:cNvSpPr>
          <p:nvPr/>
        </p:nvSpPr>
        <p:spPr bwMode="auto">
          <a:xfrm>
            <a:off x="5867400" y="3810000"/>
            <a:ext cx="469900" cy="809625"/>
          </a:xfrm>
          <a:prstGeom prst="diamond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99" name="Rectangle 23"/>
          <p:cNvSpPr>
            <a:spLocks noChangeArrowheads="1"/>
          </p:cNvSpPr>
          <p:nvPr/>
        </p:nvSpPr>
        <p:spPr bwMode="auto">
          <a:xfrm>
            <a:off x="7010400" y="3886200"/>
            <a:ext cx="388938" cy="74453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0" name="Oval 21"/>
          <p:cNvSpPr>
            <a:spLocks noChangeArrowheads="1"/>
          </p:cNvSpPr>
          <p:nvPr/>
        </p:nvSpPr>
        <p:spPr bwMode="auto">
          <a:xfrm>
            <a:off x="3200400" y="4419600"/>
            <a:ext cx="304800" cy="3048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1" name="AutoShape 25"/>
          <p:cNvSpPr>
            <a:spLocks noChangeArrowheads="1"/>
          </p:cNvSpPr>
          <p:nvPr/>
        </p:nvSpPr>
        <p:spPr bwMode="auto">
          <a:xfrm>
            <a:off x="4876800" y="3886200"/>
            <a:ext cx="285750" cy="35877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2" name="Rectangle 16"/>
          <p:cNvSpPr>
            <a:spLocks noChangeArrowheads="1"/>
          </p:cNvSpPr>
          <p:nvPr/>
        </p:nvSpPr>
        <p:spPr bwMode="auto">
          <a:xfrm>
            <a:off x="6629400" y="4343400"/>
            <a:ext cx="228600" cy="4175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3" name="Rectangle 7"/>
          <p:cNvSpPr>
            <a:spLocks noChangeArrowheads="1"/>
          </p:cNvSpPr>
          <p:nvPr/>
        </p:nvSpPr>
        <p:spPr bwMode="auto">
          <a:xfrm>
            <a:off x="4800600" y="5105400"/>
            <a:ext cx="228600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4" name="Rectangle 8"/>
          <p:cNvSpPr>
            <a:spLocks noChangeArrowheads="1"/>
          </p:cNvSpPr>
          <p:nvPr/>
        </p:nvSpPr>
        <p:spPr bwMode="auto">
          <a:xfrm>
            <a:off x="4572000" y="5105400"/>
            <a:ext cx="225425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5" name="Rectangle 9"/>
          <p:cNvSpPr>
            <a:spLocks noChangeArrowheads="1"/>
          </p:cNvSpPr>
          <p:nvPr/>
        </p:nvSpPr>
        <p:spPr bwMode="auto">
          <a:xfrm>
            <a:off x="4343400" y="4876800"/>
            <a:ext cx="222250" cy="56673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6" name="AutoShape 10"/>
          <p:cNvSpPr>
            <a:spLocks noChangeArrowheads="1"/>
          </p:cNvSpPr>
          <p:nvPr/>
        </p:nvSpPr>
        <p:spPr bwMode="auto">
          <a:xfrm rot="-5400000">
            <a:off x="3519487" y="5167313"/>
            <a:ext cx="352425" cy="228600"/>
          </a:xfrm>
          <a:prstGeom prst="flowChartDelay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7" name="AutoShape 11"/>
          <p:cNvSpPr>
            <a:spLocks noChangeArrowheads="1"/>
          </p:cNvSpPr>
          <p:nvPr/>
        </p:nvSpPr>
        <p:spPr bwMode="auto">
          <a:xfrm rot="-5400000">
            <a:off x="3181350" y="5048250"/>
            <a:ext cx="571500" cy="228600"/>
          </a:xfrm>
          <a:prstGeom prst="flowChartDelay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8" name="AutoShape 12"/>
          <p:cNvSpPr>
            <a:spLocks noChangeArrowheads="1"/>
          </p:cNvSpPr>
          <p:nvPr/>
        </p:nvSpPr>
        <p:spPr bwMode="auto">
          <a:xfrm rot="-5400000">
            <a:off x="3067050" y="5162550"/>
            <a:ext cx="342900" cy="228600"/>
          </a:xfrm>
          <a:prstGeom prst="flowChartDelay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09" name="AutoShape 5"/>
          <p:cNvSpPr>
            <a:spLocks noChangeArrowheads="1"/>
          </p:cNvSpPr>
          <p:nvPr/>
        </p:nvSpPr>
        <p:spPr bwMode="auto">
          <a:xfrm>
            <a:off x="5791200" y="4876800"/>
            <a:ext cx="339725" cy="56197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0" name="AutoShape 4"/>
          <p:cNvSpPr>
            <a:spLocks noChangeArrowheads="1"/>
          </p:cNvSpPr>
          <p:nvPr/>
        </p:nvSpPr>
        <p:spPr bwMode="auto">
          <a:xfrm>
            <a:off x="5562600" y="5105400"/>
            <a:ext cx="228600" cy="3524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1" name="AutoShape 6"/>
          <p:cNvSpPr>
            <a:spLocks noChangeArrowheads="1"/>
          </p:cNvSpPr>
          <p:nvPr/>
        </p:nvSpPr>
        <p:spPr bwMode="auto">
          <a:xfrm>
            <a:off x="6172200" y="5105400"/>
            <a:ext cx="228600" cy="3524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25" name="AutoShape 1"/>
          <p:cNvSpPr>
            <a:spLocks noChangeArrowheads="1"/>
          </p:cNvSpPr>
          <p:nvPr/>
        </p:nvSpPr>
        <p:spPr bwMode="auto">
          <a:xfrm>
            <a:off x="6858000" y="4876800"/>
            <a:ext cx="454025" cy="581025"/>
          </a:xfrm>
          <a:prstGeom prst="star5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auto">
          <a:xfrm>
            <a:off x="6553200" y="5105400"/>
            <a:ext cx="301625" cy="342900"/>
          </a:xfrm>
          <a:prstGeom prst="star5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2226" name="AutoShape 2"/>
          <p:cNvSpPr>
            <a:spLocks noChangeArrowheads="1"/>
          </p:cNvSpPr>
          <p:nvPr/>
        </p:nvSpPr>
        <p:spPr bwMode="auto">
          <a:xfrm>
            <a:off x="7239000" y="5105400"/>
            <a:ext cx="301625" cy="342900"/>
          </a:xfrm>
          <a:prstGeom prst="star5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315" name="Oval 13"/>
          <p:cNvSpPr>
            <a:spLocks noChangeArrowheads="1"/>
          </p:cNvSpPr>
          <p:nvPr/>
        </p:nvSpPr>
        <p:spPr bwMode="auto">
          <a:xfrm>
            <a:off x="2209800" y="4876800"/>
            <a:ext cx="227013" cy="5810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6" name="Oval 14"/>
          <p:cNvSpPr>
            <a:spLocks noChangeArrowheads="1"/>
          </p:cNvSpPr>
          <p:nvPr/>
        </p:nvSpPr>
        <p:spPr bwMode="auto">
          <a:xfrm>
            <a:off x="1981200" y="5105400"/>
            <a:ext cx="230188" cy="3524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7" name="Oval 15"/>
          <p:cNvSpPr>
            <a:spLocks noChangeArrowheads="1"/>
          </p:cNvSpPr>
          <p:nvPr/>
        </p:nvSpPr>
        <p:spPr bwMode="auto">
          <a:xfrm>
            <a:off x="2438400" y="5105400"/>
            <a:ext cx="230188" cy="35242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8" name="Oval 26"/>
          <p:cNvSpPr>
            <a:spLocks noChangeArrowheads="1"/>
          </p:cNvSpPr>
          <p:nvPr/>
        </p:nvSpPr>
        <p:spPr bwMode="auto">
          <a:xfrm>
            <a:off x="3429000" y="3886200"/>
            <a:ext cx="631825" cy="63658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" name="AutoShape 20"/>
          <p:cNvSpPr>
            <a:spLocks noChangeArrowheads="1"/>
          </p:cNvSpPr>
          <p:nvPr/>
        </p:nvSpPr>
        <p:spPr bwMode="auto">
          <a:xfrm>
            <a:off x="4343400" y="3886200"/>
            <a:ext cx="622300" cy="74612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0" name="Rectangle 27"/>
          <p:cNvSpPr>
            <a:spLocks noChangeArrowheads="1"/>
          </p:cNvSpPr>
          <p:nvPr/>
        </p:nvSpPr>
        <p:spPr bwMode="auto">
          <a:xfrm>
            <a:off x="2667000" y="3962400"/>
            <a:ext cx="304800" cy="3048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" name="AutoShape 18"/>
          <p:cNvSpPr>
            <a:spLocks noChangeArrowheads="1"/>
          </p:cNvSpPr>
          <p:nvPr/>
        </p:nvSpPr>
        <p:spPr bwMode="auto">
          <a:xfrm>
            <a:off x="5410200" y="4038600"/>
            <a:ext cx="419100" cy="727075"/>
          </a:xfrm>
          <a:prstGeom prst="diamond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2" name="AutoShape 24"/>
          <p:cNvSpPr>
            <a:spLocks noChangeArrowheads="1"/>
          </p:cNvSpPr>
          <p:nvPr/>
        </p:nvSpPr>
        <p:spPr bwMode="auto">
          <a:xfrm>
            <a:off x="5867400" y="3810000"/>
            <a:ext cx="479425" cy="808038"/>
          </a:xfrm>
          <a:prstGeom prst="diamond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post-318-1248678773_th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60960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8.задание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315200" cy="40386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 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3240088"/>
          <a:ext cx="5362857" cy="379149"/>
        </p:xfrm>
        <a:graphic>
          <a:graphicData uri="http://schemas.openxmlformats.org/drawingml/2006/table">
            <a:tbl>
              <a:tblPr/>
              <a:tblGrid>
                <a:gridCol w="666609"/>
                <a:gridCol w="667264"/>
                <a:gridCol w="25400"/>
                <a:gridCol w="667264"/>
                <a:gridCol w="667264"/>
                <a:gridCol w="667264"/>
                <a:gridCol w="667264"/>
                <a:gridCol w="667264"/>
                <a:gridCol w="667264"/>
              </a:tblGrid>
              <a:tr h="379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990600" y="1981200"/>
          <a:ext cx="7239000" cy="3352800"/>
        </p:xfrm>
        <a:graphic>
          <a:graphicData uri="http://schemas.openxmlformats.org/drawingml/2006/table">
            <a:tbl>
              <a:tblPr/>
              <a:tblGrid>
                <a:gridCol w="903654"/>
                <a:gridCol w="905282"/>
                <a:gridCol w="905282"/>
                <a:gridCol w="905282"/>
                <a:gridCol w="905282"/>
                <a:gridCol w="905282"/>
                <a:gridCol w="905282"/>
                <a:gridCol w="903654"/>
              </a:tblGrid>
              <a:tr h="670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596</Words>
  <Application>Microsoft Office PowerPoint</Application>
  <PresentationFormat>Экран (4:3)</PresentationFormat>
  <Paragraphs>234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Times New Roman</vt:lpstr>
      <vt:lpstr>Book Antiqua</vt:lpstr>
      <vt:lpstr>Оформление по умолчанию</vt:lpstr>
      <vt:lpstr>Слайд 1</vt:lpstr>
      <vt:lpstr>1.задание</vt:lpstr>
      <vt:lpstr>2.задание</vt:lpstr>
      <vt:lpstr>3.задание</vt:lpstr>
      <vt:lpstr>4.задание</vt:lpstr>
      <vt:lpstr>5.задание</vt:lpstr>
      <vt:lpstr>6.задание</vt:lpstr>
      <vt:lpstr>7.задание</vt:lpstr>
      <vt:lpstr>8.задание</vt:lpstr>
      <vt:lpstr>9.задание</vt:lpstr>
      <vt:lpstr>Начало учебного года.</vt:lpstr>
      <vt:lpstr>Конец  учебного года.</vt:lpstr>
      <vt:lpstr>2015-2016 учебный год.</vt:lpstr>
      <vt:lpstr>Диагностика различения речевых звуков на слух</vt:lpstr>
      <vt:lpstr>С – Ш    миска - мишка</vt:lpstr>
      <vt:lpstr>Р – Л      рожки-ложки</vt:lpstr>
      <vt:lpstr>Б – П      бочка - почка</vt:lpstr>
      <vt:lpstr>Г – К     горка-корка</vt:lpstr>
      <vt:lpstr>Д –Т    дочка-точка</vt:lpstr>
      <vt:lpstr>Б – Бь  прибывает - прибивает</vt:lpstr>
      <vt:lpstr>Л – Ль    лук-люк</vt:lpstr>
      <vt:lpstr>М –Мь    мышка-мишка</vt:lpstr>
      <vt:lpstr>Р – Рь    круг -крюк</vt:lpstr>
      <vt:lpstr>Т – Ть    тапки-тяпки</vt:lpstr>
      <vt:lpstr>Проверки сформированности у ребенка системы словообразования 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Рамиль</dc:creator>
  <cp:lastModifiedBy>Катерина</cp:lastModifiedBy>
  <cp:revision>39</cp:revision>
  <cp:lastPrinted>1601-01-01T00:00:00Z</cp:lastPrinted>
  <dcterms:created xsi:type="dcterms:W3CDTF">2014-02-10T15:09:18Z</dcterms:created>
  <dcterms:modified xsi:type="dcterms:W3CDTF">2017-12-16T13:56:04Z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