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0"/>
  </p:notesMasterIdLst>
  <p:sldIdLst>
    <p:sldId id="256" r:id="rId2"/>
    <p:sldId id="273" r:id="rId3"/>
    <p:sldId id="274" r:id="rId4"/>
    <p:sldId id="275" r:id="rId5"/>
    <p:sldId id="323" r:id="rId6"/>
    <p:sldId id="311" r:id="rId7"/>
    <p:sldId id="312" r:id="rId8"/>
    <p:sldId id="25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91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2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E7FF0A-8528-4266-8894-F495AA6C6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CCDD94B-CF1C-4723-9C9B-366F64F471AD}" type="slidenum">
              <a:rPr lang="ru-RU" sz="1200"/>
              <a:pPr algn="r"/>
              <a:t>5</a:t>
            </a:fld>
            <a:endParaRPr lang="ru-RU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280154-2C8D-446C-8B45-E34B017855E0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220CEF-D5D0-4B47-AB39-4248CC492688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46C78-0B66-4D6F-8828-4078E5F08C49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333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3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4724D-52FE-4225-B030-2B97034FA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3C9E2-8661-4BA0-A74A-51422BB21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F4692-3EF0-460F-8CC9-B217B6CBE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A08F1-449B-4A73-B777-3FB6FDB38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4F57E-CB80-47C2-BA62-E79041A80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B505B-9F06-48B9-A78E-3F0564BCA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58CDC-D7E3-411C-9324-5DB22D39B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5C107-5B44-48B3-B383-8DA4E5A1F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D4B04-BF68-4FD3-BDB2-B8E4A4EA7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488C7-08DC-4D17-8DAA-E8282DDCF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28476-A80D-48E8-8BB5-4002763902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69B2B9AB-C55B-46A8-9CC6-83AD07977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229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229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229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229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229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230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230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30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10" Type="http://schemas.openxmlformats.org/officeDocument/2006/relationships/image" Target="../media/image1.png"/><Relationship Id="rId4" Type="http://schemas.openxmlformats.org/officeDocument/2006/relationships/image" Target="../media/image7.png"/><Relationship Id="rId9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43213" y="1700213"/>
            <a:ext cx="6122987" cy="2520950"/>
          </a:xfrm>
        </p:spPr>
        <p:txBody>
          <a:bodyPr/>
          <a:lstStyle/>
          <a:p>
            <a:pPr algn="ctr" eaLnBrk="1" hangingPunct="1"/>
            <a:r>
              <a:rPr lang="ru-RU" sz="4800" b="1" smtClean="0">
                <a:solidFill>
                  <a:schemeClr val="bg1"/>
                </a:solidFill>
              </a:rPr>
              <a:t>Устройство</a:t>
            </a:r>
            <a:r>
              <a:rPr lang="ru-RU" sz="4800" b="1" dirty="0" smtClean="0">
                <a:solidFill>
                  <a:schemeClr val="bg1"/>
                </a:solidFill>
              </a:rPr>
              <a:t/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компьютера</a:t>
            </a:r>
            <a:endParaRPr lang="ru-RU" sz="4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Устройство вывода информации</a:t>
            </a:r>
            <a:r>
              <a:rPr lang="ru-RU" sz="4000" smtClean="0"/>
              <a:t> </a:t>
            </a:r>
          </a:p>
        </p:txBody>
      </p:sp>
      <p:pic>
        <p:nvPicPr>
          <p:cNvPr id="9114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4508500"/>
            <a:ext cx="2384425" cy="21605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9114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1341438"/>
            <a:ext cx="2330450" cy="20002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91147" name="Rectangle 11"/>
          <p:cNvSpPr>
            <a:spLocks noChangeArrowheads="1"/>
          </p:cNvSpPr>
          <p:nvPr/>
        </p:nvSpPr>
        <p:spPr bwMode="auto">
          <a:xfrm>
            <a:off x="6215063" y="3714750"/>
            <a:ext cx="20621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МОНИТОР</a:t>
            </a:r>
          </a:p>
        </p:txBody>
      </p:sp>
      <p:sp>
        <p:nvSpPr>
          <p:cNvPr id="91148" name="Rectangle 12"/>
          <p:cNvSpPr>
            <a:spLocks noChangeArrowheads="1"/>
          </p:cNvSpPr>
          <p:nvPr/>
        </p:nvSpPr>
        <p:spPr bwMode="auto">
          <a:xfrm>
            <a:off x="611188" y="2347913"/>
            <a:ext cx="43211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/>
              <a:t>Словно смелый капитан! </a:t>
            </a:r>
          </a:p>
          <a:p>
            <a:r>
              <a:rPr lang="ru-RU" sz="2400"/>
              <a:t>А внутри - горит экран. </a:t>
            </a:r>
          </a:p>
          <a:p>
            <a:r>
              <a:rPr lang="ru-RU" sz="2400"/>
              <a:t>Яркой радугой он дышит, </a:t>
            </a:r>
          </a:p>
          <a:p>
            <a:r>
              <a:rPr lang="ru-RU" sz="2400"/>
              <a:t>И на нем компьютер пишет </a:t>
            </a:r>
          </a:p>
          <a:p>
            <a:r>
              <a:rPr lang="ru-RU" sz="2400"/>
              <a:t>И рисует без запинки </a:t>
            </a:r>
          </a:p>
          <a:p>
            <a:r>
              <a:rPr lang="ru-RU" sz="2400"/>
              <a:t>Всевозможные картинки.</a:t>
            </a:r>
            <a:r>
              <a:rPr lang="ru-RU"/>
              <a:t> </a:t>
            </a:r>
          </a:p>
          <a:p>
            <a:r>
              <a:rPr lang="ru-RU" sz="2400"/>
              <a:t>Он зовется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1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/>
      <p:bldP spid="9114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Устройство ввода информации</a:t>
            </a:r>
            <a:r>
              <a:rPr lang="ru-RU" sz="4000" smtClean="0"/>
              <a:t> </a:t>
            </a:r>
          </a:p>
        </p:txBody>
      </p:sp>
      <p:pic>
        <p:nvPicPr>
          <p:cNvPr id="92164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219355">
            <a:off x="5651500" y="1196975"/>
            <a:ext cx="3135313" cy="2411413"/>
          </a:xfrm>
          <a:noFill/>
        </p:spPr>
      </p:pic>
      <p:sp>
        <p:nvSpPr>
          <p:cNvPr id="92172" name="Rectangle 12"/>
          <p:cNvSpPr>
            <a:spLocks noChangeArrowheads="1"/>
          </p:cNvSpPr>
          <p:nvPr/>
        </p:nvSpPr>
        <p:spPr bwMode="auto">
          <a:xfrm>
            <a:off x="684213" y="1708150"/>
            <a:ext cx="467995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/>
              <a:t>По клавишам прыг скок -</a:t>
            </a:r>
          </a:p>
          <a:p>
            <a:r>
              <a:rPr lang="ru-RU" sz="2400"/>
              <a:t>Печатает нам слово!</a:t>
            </a:r>
          </a:p>
          <a:p>
            <a:r>
              <a:rPr lang="ru-RU" sz="2400"/>
              <a:t>Для пальцев физкультура</a:t>
            </a:r>
          </a:p>
          <a:p>
            <a:r>
              <a:rPr lang="ru-RU" sz="2400"/>
              <a:t>Это вот - ....</a:t>
            </a:r>
          </a:p>
          <a:p>
            <a:endParaRPr lang="ru-RU" sz="2400"/>
          </a:p>
          <a:p>
            <a:endParaRPr lang="ru-RU" sz="2400"/>
          </a:p>
          <a:p>
            <a:endParaRPr lang="ru-RU" sz="2400"/>
          </a:p>
          <a:p>
            <a:r>
              <a:rPr lang="ru-RU" sz="2400"/>
              <a:t>Серый коробок, </a:t>
            </a:r>
          </a:p>
          <a:p>
            <a:r>
              <a:rPr lang="ru-RU" sz="2400"/>
              <a:t>Длинный проводок, </a:t>
            </a:r>
          </a:p>
          <a:p>
            <a:r>
              <a:rPr lang="ru-RU" sz="2400"/>
              <a:t>На коробочке - три кнопочки. </a:t>
            </a:r>
          </a:p>
          <a:p>
            <a:r>
              <a:rPr lang="ru-RU" sz="2400"/>
              <a:t>В зоопарке есть зайчишка, </a:t>
            </a:r>
          </a:p>
          <a:p>
            <a:r>
              <a:rPr lang="ru-RU" sz="2400"/>
              <a:t>У компьютера есть .... </a:t>
            </a:r>
          </a:p>
        </p:txBody>
      </p:sp>
      <p:sp>
        <p:nvSpPr>
          <p:cNvPr id="92175" name="Rectangle 15"/>
          <p:cNvSpPr>
            <a:spLocks noChangeArrowheads="1"/>
          </p:cNvSpPr>
          <p:nvPr/>
        </p:nvSpPr>
        <p:spPr bwMode="auto">
          <a:xfrm>
            <a:off x="6227763" y="3429000"/>
            <a:ext cx="2263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КЛАВИАТУРА</a:t>
            </a:r>
          </a:p>
        </p:txBody>
      </p:sp>
      <p:sp>
        <p:nvSpPr>
          <p:cNvPr id="92176" name="Rectangle 16"/>
          <p:cNvSpPr>
            <a:spLocks noChangeArrowheads="1"/>
          </p:cNvSpPr>
          <p:nvPr/>
        </p:nvSpPr>
        <p:spPr bwMode="auto">
          <a:xfrm>
            <a:off x="6659563" y="5949950"/>
            <a:ext cx="1449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МЫШКА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5651500" y="4005263"/>
            <a:ext cx="2408238" cy="1735137"/>
            <a:chOff x="3560" y="2523"/>
            <a:chExt cx="1517" cy="1093"/>
          </a:xfrm>
        </p:grpSpPr>
        <p:sp>
          <p:nvSpPr>
            <p:cNvPr id="6152" name="Freeform 11"/>
            <p:cNvSpPr>
              <a:spLocks/>
            </p:cNvSpPr>
            <p:nvPr/>
          </p:nvSpPr>
          <p:spPr bwMode="auto">
            <a:xfrm>
              <a:off x="3560" y="2523"/>
              <a:ext cx="1043" cy="590"/>
            </a:xfrm>
            <a:custGeom>
              <a:avLst/>
              <a:gdLst>
                <a:gd name="T0" fmla="*/ 2147483647 w 738"/>
                <a:gd name="T1" fmla="*/ 1808321764 h 535"/>
                <a:gd name="T2" fmla="*/ 2147483647 w 738"/>
                <a:gd name="T3" fmla="*/ 1639319656 h 535"/>
                <a:gd name="T4" fmla="*/ 2147483647 w 738"/>
                <a:gd name="T5" fmla="*/ 1571719264 h 535"/>
                <a:gd name="T6" fmla="*/ 2147483647 w 738"/>
                <a:gd name="T7" fmla="*/ 1605519460 h 535"/>
                <a:gd name="T8" fmla="*/ 384152568 w 738"/>
                <a:gd name="T9" fmla="*/ 1578477948 h 535"/>
                <a:gd name="T10" fmla="*/ 85367617 w 738"/>
                <a:gd name="T11" fmla="*/ 615168136 h 535"/>
                <a:gd name="T12" fmla="*/ 0 w 738"/>
                <a:gd name="T13" fmla="*/ 0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8"/>
                <a:gd name="T22" fmla="*/ 0 h 535"/>
                <a:gd name="T23" fmla="*/ 738 w 738"/>
                <a:gd name="T24" fmla="*/ 535 h 5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8" h="535">
                  <a:moveTo>
                    <a:pt x="738" y="535"/>
                  </a:moveTo>
                  <a:cubicBezTo>
                    <a:pt x="725" y="527"/>
                    <a:pt x="692" y="497"/>
                    <a:pt x="664" y="485"/>
                  </a:cubicBezTo>
                  <a:cubicBezTo>
                    <a:pt x="636" y="473"/>
                    <a:pt x="626" y="467"/>
                    <a:pt x="568" y="465"/>
                  </a:cubicBezTo>
                  <a:cubicBezTo>
                    <a:pt x="510" y="463"/>
                    <a:pt x="404" y="475"/>
                    <a:pt x="318" y="475"/>
                  </a:cubicBezTo>
                  <a:cubicBezTo>
                    <a:pt x="232" y="475"/>
                    <a:pt x="105" y="516"/>
                    <a:pt x="54" y="467"/>
                  </a:cubicBezTo>
                  <a:cubicBezTo>
                    <a:pt x="3" y="418"/>
                    <a:pt x="21" y="260"/>
                    <a:pt x="12" y="182"/>
                  </a:cubicBezTo>
                  <a:cubicBezTo>
                    <a:pt x="3" y="104"/>
                    <a:pt x="2" y="38"/>
                    <a:pt x="0" y="0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6153" name="Picture 11" descr="img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-1501013">
              <a:off x="4513" y="3022"/>
              <a:ext cx="564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2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2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2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2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2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2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21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2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2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36838"/>
            <a:ext cx="5867400" cy="22320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    Ну а рядом – главный блок:</a:t>
            </a:r>
            <a:br>
              <a:rPr lang="ru-RU" sz="2800" smtClean="0"/>
            </a:br>
            <a:r>
              <a:rPr lang="ru-RU" sz="2800" smtClean="0"/>
              <a:t>Там бежит электроток</a:t>
            </a:r>
            <a:br>
              <a:rPr lang="ru-RU" sz="2800" smtClean="0"/>
            </a:br>
            <a:r>
              <a:rPr lang="ru-RU" sz="2800" smtClean="0"/>
              <a:t>К самым важным микросхемам.</a:t>
            </a:r>
            <a:br>
              <a:rPr lang="ru-RU" sz="2800" smtClean="0"/>
            </a:br>
            <a:r>
              <a:rPr lang="ru-RU" sz="2800" smtClean="0"/>
              <a:t>Этот блок зовут …</a:t>
            </a:r>
          </a:p>
        </p:txBody>
      </p:sp>
      <p:pic>
        <p:nvPicPr>
          <p:cNvPr id="931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3425" y="2060575"/>
            <a:ext cx="3084513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5508625" y="5516563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СИСТЕМНЫЙ БЛОК</a:t>
            </a:r>
          </a:p>
        </p:txBody>
      </p:sp>
      <p:sp>
        <p:nvSpPr>
          <p:cNvPr id="93191" name="AutoShape 7"/>
          <p:cNvSpPr>
            <a:spLocks noChangeArrowheads="1"/>
          </p:cNvSpPr>
          <p:nvPr/>
        </p:nvSpPr>
        <p:spPr bwMode="auto">
          <a:xfrm>
            <a:off x="3348038" y="4724400"/>
            <a:ext cx="2016125" cy="720725"/>
          </a:xfrm>
          <a:prstGeom prst="wedgeRoundRectCallout">
            <a:avLst>
              <a:gd name="adj1" fmla="val 106222"/>
              <a:gd name="adj2" fmla="val -155065"/>
              <a:gd name="adj3" fmla="val 16667"/>
            </a:avLst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</a:rPr>
              <a:t>дисковод для дискет</a:t>
            </a:r>
          </a:p>
        </p:txBody>
      </p:sp>
      <p:sp>
        <p:nvSpPr>
          <p:cNvPr id="93192" name="AutoShape 8"/>
          <p:cNvSpPr>
            <a:spLocks noChangeArrowheads="1"/>
          </p:cNvSpPr>
          <p:nvPr/>
        </p:nvSpPr>
        <p:spPr bwMode="auto">
          <a:xfrm>
            <a:off x="3348038" y="4724400"/>
            <a:ext cx="2047875" cy="720725"/>
          </a:xfrm>
          <a:prstGeom prst="wedgeRoundRectCallout">
            <a:avLst>
              <a:gd name="adj1" fmla="val 100620"/>
              <a:gd name="adj2" fmla="val -321806"/>
              <a:gd name="adj3" fmla="val 16667"/>
            </a:avLst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</a:rPr>
              <a:t>дисковод для дисков</a:t>
            </a:r>
            <a:endParaRPr lang="ru-RU" sz="1600">
              <a:solidFill>
                <a:srgbClr val="000099"/>
              </a:solidFill>
            </a:endParaRPr>
          </a:p>
        </p:txBody>
      </p:sp>
      <p:sp>
        <p:nvSpPr>
          <p:cNvPr id="93193" name="AutoShape 9"/>
          <p:cNvSpPr>
            <a:spLocks noChangeArrowheads="1"/>
          </p:cNvSpPr>
          <p:nvPr/>
        </p:nvSpPr>
        <p:spPr bwMode="auto">
          <a:xfrm>
            <a:off x="3276600" y="4508500"/>
            <a:ext cx="2160588" cy="647700"/>
          </a:xfrm>
          <a:prstGeom prst="wedgeRoundRectCallout">
            <a:avLst>
              <a:gd name="adj1" fmla="val 98713"/>
              <a:gd name="adj2" fmla="val -91912"/>
              <a:gd name="adj3" fmla="val 16667"/>
            </a:avLst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</a:rPr>
              <a:t>кнопка включения </a:t>
            </a:r>
          </a:p>
        </p:txBody>
      </p:sp>
      <p:sp>
        <p:nvSpPr>
          <p:cNvPr id="93194" name="AutoShape 10"/>
          <p:cNvSpPr>
            <a:spLocks noChangeArrowheads="1"/>
          </p:cNvSpPr>
          <p:nvPr/>
        </p:nvSpPr>
        <p:spPr bwMode="auto">
          <a:xfrm>
            <a:off x="3276600" y="4508500"/>
            <a:ext cx="2159000" cy="649288"/>
          </a:xfrm>
          <a:prstGeom prst="wedgeRoundRectCallout">
            <a:avLst>
              <a:gd name="adj1" fmla="val 99116"/>
              <a:gd name="adj2" fmla="val -49509"/>
              <a:gd name="adj3" fmla="val 16667"/>
            </a:avLst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</a:rPr>
              <a:t>кнопка перезагрузки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395288" y="333375"/>
            <a:ext cx="8140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3600">
                <a:effectLst>
                  <a:outerShdw blurRad="38100" dist="38100" dir="2700000" algn="tl">
                    <a:srgbClr val="C0C0C0"/>
                  </a:outerShdw>
                </a:effectLst>
              </a:rPr>
              <a:t>Устройство компьютера</a:t>
            </a:r>
          </a:p>
        </p:txBody>
      </p:sp>
      <p:pic>
        <p:nvPicPr>
          <p:cNvPr id="12493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5363" y="1371600"/>
            <a:ext cx="2070100" cy="21748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124932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2565400"/>
            <a:ext cx="715963" cy="144303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124933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2276475"/>
            <a:ext cx="803275" cy="163036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24934" name="Freeform 6"/>
          <p:cNvSpPr>
            <a:spLocks/>
          </p:cNvSpPr>
          <p:nvPr/>
        </p:nvSpPr>
        <p:spPr bwMode="auto">
          <a:xfrm>
            <a:off x="4284663" y="3213100"/>
            <a:ext cx="735012" cy="1295400"/>
          </a:xfrm>
          <a:custGeom>
            <a:avLst/>
            <a:gdLst>
              <a:gd name="T0" fmla="*/ 279736385 w 463"/>
              <a:gd name="T1" fmla="*/ 2147483647 h 764"/>
              <a:gd name="T2" fmla="*/ 7559671 w 463"/>
              <a:gd name="T3" fmla="*/ 1517940842 h 764"/>
              <a:gd name="T4" fmla="*/ 239413923 w 463"/>
              <a:gd name="T5" fmla="*/ 1264951337 h 764"/>
              <a:gd name="T6" fmla="*/ 1015621613 w 463"/>
              <a:gd name="T7" fmla="*/ 1046459477 h 764"/>
              <a:gd name="T8" fmla="*/ 1146669615 w 463"/>
              <a:gd name="T9" fmla="*/ 0 h 7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3"/>
              <a:gd name="T16" fmla="*/ 0 h 764"/>
              <a:gd name="T17" fmla="*/ 463 w 463"/>
              <a:gd name="T18" fmla="*/ 764 h 7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3" h="764">
                <a:moveTo>
                  <a:pt x="111" y="764"/>
                </a:moveTo>
                <a:cubicBezTo>
                  <a:pt x="93" y="725"/>
                  <a:pt x="6" y="582"/>
                  <a:pt x="3" y="528"/>
                </a:cubicBezTo>
                <a:cubicBezTo>
                  <a:pt x="0" y="474"/>
                  <a:pt x="28" y="467"/>
                  <a:pt x="95" y="440"/>
                </a:cubicBezTo>
                <a:cubicBezTo>
                  <a:pt x="162" y="413"/>
                  <a:pt x="343" y="437"/>
                  <a:pt x="403" y="364"/>
                </a:cubicBezTo>
                <a:cubicBezTo>
                  <a:pt x="463" y="291"/>
                  <a:pt x="444" y="76"/>
                  <a:pt x="455" y="0"/>
                </a:cubicBezTo>
              </a:path>
            </a:pathLst>
          </a:custGeom>
          <a:noFill/>
          <a:ln w="50800">
            <a:solidFill>
              <a:srgbClr val="DDDDDD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5148263" y="3357563"/>
            <a:ext cx="2460625" cy="1809750"/>
            <a:chOff x="3250" y="2037"/>
            <a:chExt cx="1550" cy="1140"/>
          </a:xfrm>
        </p:grpSpPr>
        <p:pic>
          <p:nvPicPr>
            <p:cNvPr id="1045" name="Picture 8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75" y="2558"/>
              <a:ext cx="825" cy="61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</p:pic>
        <p:sp>
          <p:nvSpPr>
            <p:cNvPr id="1046" name="Freeform 9"/>
            <p:cNvSpPr>
              <a:spLocks/>
            </p:cNvSpPr>
            <p:nvPr/>
          </p:nvSpPr>
          <p:spPr bwMode="auto">
            <a:xfrm>
              <a:off x="3250" y="2037"/>
              <a:ext cx="738" cy="535"/>
            </a:xfrm>
            <a:custGeom>
              <a:avLst/>
              <a:gdLst>
                <a:gd name="T0" fmla="*/ 738 w 738"/>
                <a:gd name="T1" fmla="*/ 535 h 535"/>
                <a:gd name="T2" fmla="*/ 664 w 738"/>
                <a:gd name="T3" fmla="*/ 485 h 535"/>
                <a:gd name="T4" fmla="*/ 568 w 738"/>
                <a:gd name="T5" fmla="*/ 465 h 535"/>
                <a:gd name="T6" fmla="*/ 318 w 738"/>
                <a:gd name="T7" fmla="*/ 475 h 535"/>
                <a:gd name="T8" fmla="*/ 54 w 738"/>
                <a:gd name="T9" fmla="*/ 467 h 535"/>
                <a:gd name="T10" fmla="*/ 12 w 738"/>
                <a:gd name="T11" fmla="*/ 182 h 535"/>
                <a:gd name="T12" fmla="*/ 0 w 738"/>
                <a:gd name="T13" fmla="*/ 0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38"/>
                <a:gd name="T22" fmla="*/ 0 h 535"/>
                <a:gd name="T23" fmla="*/ 738 w 738"/>
                <a:gd name="T24" fmla="*/ 535 h 5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38" h="535">
                  <a:moveTo>
                    <a:pt x="738" y="535"/>
                  </a:moveTo>
                  <a:cubicBezTo>
                    <a:pt x="725" y="527"/>
                    <a:pt x="692" y="497"/>
                    <a:pt x="664" y="485"/>
                  </a:cubicBezTo>
                  <a:cubicBezTo>
                    <a:pt x="636" y="473"/>
                    <a:pt x="626" y="467"/>
                    <a:pt x="568" y="465"/>
                  </a:cubicBezTo>
                  <a:cubicBezTo>
                    <a:pt x="510" y="463"/>
                    <a:pt x="404" y="475"/>
                    <a:pt x="318" y="475"/>
                  </a:cubicBezTo>
                  <a:cubicBezTo>
                    <a:pt x="232" y="475"/>
                    <a:pt x="105" y="516"/>
                    <a:pt x="54" y="467"/>
                  </a:cubicBezTo>
                  <a:cubicBezTo>
                    <a:pt x="3" y="418"/>
                    <a:pt x="21" y="260"/>
                    <a:pt x="12" y="182"/>
                  </a:cubicBezTo>
                  <a:cubicBezTo>
                    <a:pt x="3" y="104"/>
                    <a:pt x="2" y="38"/>
                    <a:pt x="0" y="0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4941" name="AutoShape 13"/>
          <p:cNvSpPr>
            <a:spLocks noChangeArrowheads="1"/>
          </p:cNvSpPr>
          <p:nvPr/>
        </p:nvSpPr>
        <p:spPr bwMode="auto">
          <a:xfrm>
            <a:off x="6659563" y="1125538"/>
            <a:ext cx="2298700" cy="404812"/>
          </a:xfrm>
          <a:prstGeom prst="wedgeRoundRectCallout">
            <a:avLst>
              <a:gd name="adj1" fmla="val -52005"/>
              <a:gd name="adj2" fmla="val 110000"/>
              <a:gd name="adj3" fmla="val 16667"/>
            </a:avLst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</a:rPr>
              <a:t>системный блок</a:t>
            </a:r>
          </a:p>
        </p:txBody>
      </p:sp>
      <p:sp>
        <p:nvSpPr>
          <p:cNvPr id="124942" name="AutoShape 14"/>
          <p:cNvSpPr>
            <a:spLocks noChangeArrowheads="1"/>
          </p:cNvSpPr>
          <p:nvPr/>
        </p:nvSpPr>
        <p:spPr bwMode="auto">
          <a:xfrm>
            <a:off x="395288" y="1484313"/>
            <a:ext cx="1384300" cy="771525"/>
          </a:xfrm>
          <a:prstGeom prst="wedgeRoundRectCallout">
            <a:avLst>
              <a:gd name="adj1" fmla="val 87958"/>
              <a:gd name="adj2" fmla="val 72019"/>
              <a:gd name="adj3" fmla="val 16667"/>
            </a:avLst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</a:rPr>
              <a:t>звуковые колонки</a:t>
            </a:r>
            <a:r>
              <a:rPr lang="ru-RU" b="1"/>
              <a:t/>
            </a:r>
            <a:br>
              <a:rPr lang="ru-RU" b="1"/>
            </a:br>
            <a:endParaRPr lang="ru-RU" sz="1600"/>
          </a:p>
        </p:txBody>
      </p:sp>
      <p:sp>
        <p:nvSpPr>
          <p:cNvPr id="124943" name="AutoShape 15"/>
          <p:cNvSpPr>
            <a:spLocks noChangeArrowheads="1"/>
          </p:cNvSpPr>
          <p:nvPr/>
        </p:nvSpPr>
        <p:spPr bwMode="auto">
          <a:xfrm>
            <a:off x="447675" y="2852738"/>
            <a:ext cx="1536700" cy="555625"/>
          </a:xfrm>
          <a:prstGeom prst="wedgeRoundRectCallout">
            <a:avLst>
              <a:gd name="adj1" fmla="val 23139"/>
              <a:gd name="adj2" fmla="val 122569"/>
              <a:gd name="adj3" fmla="val 16667"/>
            </a:avLst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</a:rPr>
              <a:t>принтер</a:t>
            </a:r>
          </a:p>
        </p:txBody>
      </p:sp>
      <p:sp>
        <p:nvSpPr>
          <p:cNvPr id="124944" name="AutoShape 16"/>
          <p:cNvSpPr>
            <a:spLocks noChangeArrowheads="1"/>
          </p:cNvSpPr>
          <p:nvPr/>
        </p:nvSpPr>
        <p:spPr bwMode="auto">
          <a:xfrm>
            <a:off x="6588125" y="5661025"/>
            <a:ext cx="1976438" cy="450850"/>
          </a:xfrm>
          <a:prstGeom prst="wedgeRoundRectCallout">
            <a:avLst>
              <a:gd name="adj1" fmla="val -6468"/>
              <a:gd name="adj2" fmla="val -198593"/>
              <a:gd name="adj3" fmla="val 16667"/>
            </a:avLst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</a:rPr>
              <a:t>мышь</a:t>
            </a:r>
            <a:br>
              <a:rPr lang="ru-RU" b="1">
                <a:solidFill>
                  <a:srgbClr val="000099"/>
                </a:solidFill>
              </a:rPr>
            </a:br>
            <a:endParaRPr lang="ru-RU" sz="1600"/>
          </a:p>
        </p:txBody>
      </p:sp>
      <p:sp>
        <p:nvSpPr>
          <p:cNvPr id="124945" name="AutoShape 17"/>
          <p:cNvSpPr>
            <a:spLocks noChangeArrowheads="1"/>
          </p:cNvSpPr>
          <p:nvPr/>
        </p:nvSpPr>
        <p:spPr bwMode="auto">
          <a:xfrm>
            <a:off x="7691438" y="4878388"/>
            <a:ext cx="1231900" cy="495300"/>
          </a:xfrm>
          <a:prstGeom prst="wedgeRoundRectCallout">
            <a:avLst>
              <a:gd name="adj1" fmla="val -14560"/>
              <a:gd name="adj2" fmla="val -187181"/>
              <a:gd name="adj3" fmla="val 16667"/>
            </a:avLst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</a:rPr>
              <a:t>сканер</a:t>
            </a:r>
          </a:p>
          <a:p>
            <a:pPr algn="ctr">
              <a:defRPr/>
            </a:pPr>
            <a:endParaRPr lang="ru-RU" sz="1600"/>
          </a:p>
        </p:txBody>
      </p:sp>
      <p:pic>
        <p:nvPicPr>
          <p:cNvPr id="124947" name="Picture 1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8788" y="2205038"/>
            <a:ext cx="233521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49" name="Picture 2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4149725"/>
            <a:ext cx="2852737" cy="21939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24950" name="AutoShape 22"/>
          <p:cNvSpPr>
            <a:spLocks noChangeArrowheads="1"/>
          </p:cNvSpPr>
          <p:nvPr/>
        </p:nvSpPr>
        <p:spPr bwMode="auto">
          <a:xfrm>
            <a:off x="4765675" y="5721350"/>
            <a:ext cx="1639888" cy="949325"/>
          </a:xfrm>
          <a:prstGeom prst="wedgeRoundRectCallout">
            <a:avLst>
              <a:gd name="adj1" fmla="val 9440"/>
              <a:gd name="adj2" fmla="val -92810"/>
              <a:gd name="adj3" fmla="val 16667"/>
            </a:avLst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</a:rPr>
              <a:t>клавиатура</a:t>
            </a:r>
            <a:r>
              <a:rPr lang="ru-RU" b="1"/>
              <a:t/>
            </a:r>
            <a:br>
              <a:rPr lang="ru-RU" b="1"/>
            </a:br>
            <a:r>
              <a:rPr lang="ru-RU" sz="1600"/>
              <a:t>для ввода текста</a:t>
            </a:r>
            <a:endParaRPr lang="ru-RU" sz="1600" b="1"/>
          </a:p>
        </p:txBody>
      </p:sp>
      <p:pic>
        <p:nvPicPr>
          <p:cNvPr id="124951" name="Picture 2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00338" y="1341438"/>
            <a:ext cx="2384425" cy="216058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50825" y="3429000"/>
            <a:ext cx="4586288" cy="3167063"/>
            <a:chOff x="255" y="2046"/>
            <a:chExt cx="2889" cy="1995"/>
          </a:xfrm>
        </p:grpSpPr>
        <p:graphicFrame>
          <p:nvGraphicFramePr>
            <p:cNvPr id="1026" name="Object 11"/>
            <p:cNvGraphicFramePr>
              <a:graphicFrameLocks noChangeAspect="1"/>
            </p:cNvGraphicFramePr>
            <p:nvPr/>
          </p:nvGraphicFramePr>
          <p:xfrm>
            <a:off x="255" y="2248"/>
            <a:ext cx="1650" cy="1793"/>
          </p:xfrm>
          <a:graphic>
            <a:graphicData uri="http://schemas.openxmlformats.org/presentationml/2006/ole">
              <p:oleObj spid="_x0000_s1026" name="Image" r:id="rId11" imgW="3365079" imgH="3657143" progId="">
                <p:embed/>
              </p:oleObj>
            </a:graphicData>
          </a:graphic>
        </p:graphicFrame>
        <p:sp>
          <p:nvSpPr>
            <p:cNvPr id="1044" name="Freeform 12"/>
            <p:cNvSpPr>
              <a:spLocks/>
            </p:cNvSpPr>
            <p:nvPr/>
          </p:nvSpPr>
          <p:spPr bwMode="auto">
            <a:xfrm>
              <a:off x="1528" y="2046"/>
              <a:ext cx="1616" cy="810"/>
            </a:xfrm>
            <a:custGeom>
              <a:avLst/>
              <a:gdLst>
                <a:gd name="T0" fmla="*/ 1616 w 1616"/>
                <a:gd name="T1" fmla="*/ 0 h 810"/>
                <a:gd name="T2" fmla="*/ 1320 w 1616"/>
                <a:gd name="T3" fmla="*/ 74 h 810"/>
                <a:gd name="T4" fmla="*/ 708 w 1616"/>
                <a:gd name="T5" fmla="*/ 122 h 810"/>
                <a:gd name="T6" fmla="*/ 444 w 1616"/>
                <a:gd name="T7" fmla="*/ 346 h 810"/>
                <a:gd name="T8" fmla="*/ 0 w 1616"/>
                <a:gd name="T9" fmla="*/ 810 h 8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16"/>
                <a:gd name="T16" fmla="*/ 0 h 810"/>
                <a:gd name="T17" fmla="*/ 1616 w 1616"/>
                <a:gd name="T18" fmla="*/ 810 h 8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16" h="810">
                  <a:moveTo>
                    <a:pt x="1616" y="0"/>
                  </a:moveTo>
                  <a:cubicBezTo>
                    <a:pt x="1567" y="12"/>
                    <a:pt x="1471" y="54"/>
                    <a:pt x="1320" y="74"/>
                  </a:cubicBezTo>
                  <a:cubicBezTo>
                    <a:pt x="1169" y="94"/>
                    <a:pt x="854" y="77"/>
                    <a:pt x="708" y="122"/>
                  </a:cubicBezTo>
                  <a:cubicBezTo>
                    <a:pt x="562" y="167"/>
                    <a:pt x="562" y="231"/>
                    <a:pt x="444" y="346"/>
                  </a:cubicBezTo>
                  <a:cubicBezTo>
                    <a:pt x="326" y="461"/>
                    <a:pt x="92" y="713"/>
                    <a:pt x="0" y="810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4948" name="AutoShape 20"/>
          <p:cNvSpPr>
            <a:spLocks noChangeArrowheads="1"/>
          </p:cNvSpPr>
          <p:nvPr/>
        </p:nvSpPr>
        <p:spPr bwMode="auto">
          <a:xfrm>
            <a:off x="1187450" y="1052513"/>
            <a:ext cx="1536700" cy="1254125"/>
          </a:xfrm>
          <a:prstGeom prst="wedgeRoundRectCallout">
            <a:avLst>
              <a:gd name="adj1" fmla="val 73556"/>
              <a:gd name="adj2" fmla="val 6963"/>
              <a:gd name="adj3" fmla="val 16667"/>
            </a:avLst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b="1">
                <a:solidFill>
                  <a:srgbClr val="000099"/>
                </a:solidFill>
              </a:rPr>
              <a:t>монитор</a:t>
            </a:r>
          </a:p>
          <a:p>
            <a:pPr algn="ctr">
              <a:defRPr/>
            </a:pPr>
            <a:r>
              <a:rPr lang="ru-RU" sz="1600"/>
              <a:t>для вывода информации на экран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4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4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249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24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4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24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4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4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4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249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24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249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24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124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24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24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249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24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24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4" grpId="0" animBg="1"/>
      <p:bldP spid="124941" grpId="0" animBg="1"/>
      <p:bldP spid="124941" grpId="1" animBg="1"/>
      <p:bldP spid="124942" grpId="0" animBg="1"/>
      <p:bldP spid="124942" grpId="1" animBg="1"/>
      <p:bldP spid="124943" grpId="0" animBg="1"/>
      <p:bldP spid="124943" grpId="1" animBg="1"/>
      <p:bldP spid="124944" grpId="0" animBg="1"/>
      <p:bldP spid="124944" grpId="1" animBg="1"/>
      <p:bldP spid="124945" grpId="0" animBg="1"/>
      <p:bldP spid="124950" grpId="0" animBg="1"/>
      <p:bldP spid="124950" grpId="1" animBg="1"/>
      <p:bldP spid="124948" grpId="0" animBg="1"/>
      <p:bldP spid="12494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92575"/>
            <a:ext cx="3673475" cy="25542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1230313"/>
            <a:ext cx="3600450" cy="311626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24580" name="Text Box 7"/>
          <p:cNvSpPr txBox="1">
            <a:spLocks noChangeArrowheads="1"/>
          </p:cNvSpPr>
          <p:nvPr/>
        </p:nvSpPr>
        <p:spPr bwMode="auto">
          <a:xfrm>
            <a:off x="1258888" y="1700213"/>
            <a:ext cx="37449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b="1"/>
              <a:t>Системный блок</a:t>
            </a:r>
          </a:p>
        </p:txBody>
      </p:sp>
      <p:pic>
        <p:nvPicPr>
          <p:cNvPr id="134153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5157788"/>
            <a:ext cx="2376487" cy="14986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34162" name="AutoShape 18"/>
          <p:cNvSpPr>
            <a:spLocks noChangeArrowheads="1"/>
          </p:cNvSpPr>
          <p:nvPr/>
        </p:nvSpPr>
        <p:spPr bwMode="auto">
          <a:xfrm>
            <a:off x="6443663" y="4652963"/>
            <a:ext cx="1806575" cy="412750"/>
          </a:xfrm>
          <a:prstGeom prst="wedgeRoundRectCallout">
            <a:avLst>
              <a:gd name="adj1" fmla="val -34356"/>
              <a:gd name="adj2" fmla="val 170000"/>
              <a:gd name="adj3" fmla="val 16667"/>
            </a:avLst>
          </a:prstGeom>
          <a:solidFill>
            <a:srgbClr val="FFFFC1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 b="1"/>
              <a:t>память</a:t>
            </a:r>
          </a:p>
        </p:txBody>
      </p:sp>
      <p:sp>
        <p:nvSpPr>
          <p:cNvPr id="134167" name="AutoShape 23"/>
          <p:cNvSpPr>
            <a:spLocks noChangeArrowheads="1"/>
          </p:cNvSpPr>
          <p:nvPr/>
        </p:nvSpPr>
        <p:spPr bwMode="auto">
          <a:xfrm rot="9342007">
            <a:off x="4275138" y="3640138"/>
            <a:ext cx="1582737" cy="384175"/>
          </a:xfrm>
          <a:custGeom>
            <a:avLst/>
            <a:gdLst>
              <a:gd name="T0" fmla="*/ 1228725 w 21600"/>
              <a:gd name="T1" fmla="*/ 0 h 21600"/>
              <a:gd name="T2" fmla="*/ 0 w 21600"/>
              <a:gd name="T3" fmla="*/ 192088 h 21600"/>
              <a:gd name="T4" fmla="*/ 1228725 w 21600"/>
              <a:gd name="T5" fmla="*/ 384175 h 21600"/>
              <a:gd name="T6" fmla="*/ 1638300 w 21600"/>
              <a:gd name="T7" fmla="*/ 19208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FF"/>
          </a:solidFill>
          <a:ln w="12700">
            <a:solidFill>
              <a:schemeClr val="accent2"/>
            </a:solidFill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 rot="10800000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4169" name="AutoShape 25"/>
          <p:cNvSpPr>
            <a:spLocks noChangeArrowheads="1"/>
          </p:cNvSpPr>
          <p:nvPr/>
        </p:nvSpPr>
        <p:spPr bwMode="auto">
          <a:xfrm rot="10800000">
            <a:off x="3995738" y="5876925"/>
            <a:ext cx="1296987" cy="384175"/>
          </a:xfrm>
          <a:custGeom>
            <a:avLst/>
            <a:gdLst>
              <a:gd name="T0" fmla="*/ 756047 w 21600"/>
              <a:gd name="T1" fmla="*/ 0 h 21600"/>
              <a:gd name="T2" fmla="*/ 0 w 21600"/>
              <a:gd name="T3" fmla="*/ 192088 h 21600"/>
              <a:gd name="T4" fmla="*/ 756047 w 21600"/>
              <a:gd name="T5" fmla="*/ 384175 h 21600"/>
              <a:gd name="T6" fmla="*/ 1008063 w 21600"/>
              <a:gd name="T7" fmla="*/ 19208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FF"/>
          </a:solidFill>
          <a:ln w="12700">
            <a:solidFill>
              <a:schemeClr val="accent2"/>
            </a:solidFill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 rot="10800000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04813"/>
            <a:ext cx="8229600" cy="811212"/>
          </a:xfrm>
        </p:spPr>
        <p:txBody>
          <a:bodyPr/>
          <a:lstStyle/>
          <a:p>
            <a:pPr>
              <a:defRPr/>
            </a:pPr>
            <a:r>
              <a:rPr lang="ru-RU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Внутренние устройства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4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4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34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3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1341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092575"/>
            <a:ext cx="3978275" cy="27654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692150"/>
            <a:ext cx="3889375" cy="33655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23850" y="692150"/>
            <a:ext cx="37449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3000" b="1"/>
              <a:t>Системный блок</a:t>
            </a:r>
          </a:p>
        </p:txBody>
      </p:sp>
      <p:pic>
        <p:nvPicPr>
          <p:cNvPr id="13619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525" y="4724400"/>
            <a:ext cx="1539875" cy="14287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136199" name="AutoShape 7"/>
          <p:cNvSpPr>
            <a:spLocks noChangeArrowheads="1"/>
          </p:cNvSpPr>
          <p:nvPr/>
        </p:nvSpPr>
        <p:spPr bwMode="auto">
          <a:xfrm>
            <a:off x="7235825" y="4292600"/>
            <a:ext cx="1657350" cy="503238"/>
          </a:xfrm>
          <a:prstGeom prst="wedgeRoundRectCallout">
            <a:avLst>
              <a:gd name="adj1" fmla="val -70019"/>
              <a:gd name="adj2" fmla="val 83440"/>
              <a:gd name="adj3" fmla="val 16667"/>
            </a:avLst>
          </a:prstGeom>
          <a:solidFill>
            <a:srgbClr val="FFFFC1"/>
          </a:solidFill>
          <a:ln w="12700">
            <a:noFill/>
            <a:miter lim="800000"/>
            <a:headEnd/>
            <a:tailEnd type="none" w="lg" len="lg"/>
          </a:ln>
          <a:effectLst>
            <a:outerShdw dist="63500" dir="3187806" algn="ctr" rotWithShape="0">
              <a:schemeClr val="tx1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sz="2000" b="1"/>
              <a:t>процессор</a:t>
            </a:r>
          </a:p>
        </p:txBody>
      </p:sp>
      <p:sp>
        <p:nvSpPr>
          <p:cNvPr id="136201" name="AutoShape 9"/>
          <p:cNvSpPr>
            <a:spLocks noChangeArrowheads="1"/>
          </p:cNvSpPr>
          <p:nvPr/>
        </p:nvSpPr>
        <p:spPr bwMode="auto">
          <a:xfrm rot="8981136">
            <a:off x="3995738" y="3573463"/>
            <a:ext cx="1404937" cy="384175"/>
          </a:xfrm>
          <a:custGeom>
            <a:avLst/>
            <a:gdLst>
              <a:gd name="T0" fmla="*/ 1228725 w 21600"/>
              <a:gd name="T1" fmla="*/ 0 h 21600"/>
              <a:gd name="T2" fmla="*/ 0 w 21600"/>
              <a:gd name="T3" fmla="*/ 192088 h 21600"/>
              <a:gd name="T4" fmla="*/ 1228725 w 21600"/>
              <a:gd name="T5" fmla="*/ 384175 h 21600"/>
              <a:gd name="T6" fmla="*/ 1638300 w 21600"/>
              <a:gd name="T7" fmla="*/ 19208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FF"/>
          </a:solidFill>
          <a:ln w="12700">
            <a:solidFill>
              <a:schemeClr val="accent2"/>
            </a:solidFill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 rot="10800000"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6202" name="AutoShape 10"/>
          <p:cNvSpPr>
            <a:spLocks noChangeArrowheads="1"/>
          </p:cNvSpPr>
          <p:nvPr/>
        </p:nvSpPr>
        <p:spPr bwMode="auto">
          <a:xfrm rot="10448200">
            <a:off x="4284663" y="5084763"/>
            <a:ext cx="1468437" cy="384175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CCFFFF"/>
          </a:solidFill>
          <a:ln w="12700">
            <a:solidFill>
              <a:schemeClr val="accent2"/>
            </a:solidFill>
            <a:miter lim="800000"/>
            <a:headEnd/>
            <a:tailEnd type="none" w="lg" len="lg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7" name="Rectangle 45"/>
          <p:cNvSpPr>
            <a:spLocks noGrp="1" noChangeArrowheads="1"/>
          </p:cNvSpPr>
          <p:nvPr>
            <p:ph type="title"/>
          </p:nvPr>
        </p:nvSpPr>
        <p:spPr>
          <a:xfrm>
            <a:off x="468313" y="2133600"/>
            <a:ext cx="8064500" cy="22320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 новых встреч!</a:t>
            </a:r>
            <a:br>
              <a:rPr lang="ru-RU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 свидания!</a:t>
            </a:r>
          </a:p>
        </p:txBody>
      </p:sp>
      <p:pic>
        <p:nvPicPr>
          <p:cNvPr id="10243" name="Picture 4" descr="комп фн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4868863"/>
            <a:ext cx="7905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1416</TotalTime>
  <Words>129</Words>
  <Application>Microsoft Office PowerPoint</Application>
  <PresentationFormat>Экран (4:3)</PresentationFormat>
  <Paragraphs>50</Paragraphs>
  <Slides>8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Пиксел</vt:lpstr>
      <vt:lpstr>Image</vt:lpstr>
      <vt:lpstr>Устройство компьютера</vt:lpstr>
      <vt:lpstr>Устройство вывода информации </vt:lpstr>
      <vt:lpstr>Устройство ввода информации </vt:lpstr>
      <vt:lpstr>Слайд 4</vt:lpstr>
      <vt:lpstr>Слайд 5</vt:lpstr>
      <vt:lpstr>Внутренние устройства</vt:lpstr>
      <vt:lpstr>Слайд 7</vt:lpstr>
      <vt:lpstr>До новых встреч!  До свидания!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Устройство компьютера</dc:title>
  <dc:creator>User</dc:creator>
  <cp:lastModifiedBy>ё</cp:lastModifiedBy>
  <cp:revision>47</cp:revision>
  <dcterms:created xsi:type="dcterms:W3CDTF">2008-01-26T08:43:35Z</dcterms:created>
  <dcterms:modified xsi:type="dcterms:W3CDTF">2017-12-16T13:51:46Z</dcterms:modified>
</cp:coreProperties>
</file>