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0" r:id="rId4"/>
    <p:sldId id="279" r:id="rId5"/>
    <p:sldId id="278" r:id="rId6"/>
    <p:sldId id="282" r:id="rId7"/>
    <p:sldId id="277" r:id="rId8"/>
    <p:sldId id="276" r:id="rId9"/>
    <p:sldId id="275" r:id="rId10"/>
    <p:sldId id="274" r:id="rId11"/>
    <p:sldId id="273" r:id="rId12"/>
    <p:sldId id="272" r:id="rId13"/>
    <p:sldId id="269" r:id="rId14"/>
    <p:sldId id="268" r:id="rId15"/>
    <p:sldId id="267" r:id="rId16"/>
    <p:sldId id="266" r:id="rId17"/>
    <p:sldId id="259" r:id="rId18"/>
    <p:sldId id="260" r:id="rId19"/>
    <p:sldId id="261" r:id="rId20"/>
    <p:sldId id="262" r:id="rId21"/>
    <p:sldId id="263" r:id="rId22"/>
    <p:sldId id="264" r:id="rId23"/>
    <p:sldId id="286" r:id="rId24"/>
    <p:sldId id="287" r:id="rId25"/>
    <p:sldId id="288" r:id="rId26"/>
    <p:sldId id="265" r:id="rId27"/>
    <p:sldId id="284" r:id="rId28"/>
    <p:sldId id="283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2EC2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1" autoAdjust="0"/>
    <p:restoredTop sz="94405" autoAdjust="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8F12D-902D-400D-978C-E3AD2578F866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BA2B-EBD4-4E24-B5FF-DC9AEA874B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285728"/>
            <a:ext cx="741682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   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Обучение грамоте      детей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подготовительной к школе группе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Тема: «Занимательное путешествие»</a:t>
            </a:r>
          </a:p>
          <a:p>
            <a:pPr algn="ctr"/>
            <a:endParaRPr lang="ru-RU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Учитель-логопед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Высшей квалификационной категории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Шлюгина Надежда Владимировна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  <p:pic>
        <p:nvPicPr>
          <p:cNvPr id="7170" name="Picture 2" descr="C:\Users\user\Downloads\e7ec3aadd32fa0694cb02ba80943d9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357298"/>
            <a:ext cx="7919881" cy="505047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0"/>
            <a:ext cx="764386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Ребусград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5" y="1214422"/>
            <a:ext cx="835824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Ребус 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«Расшифруй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слово»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21447"/>
            <a:ext cx="9572596" cy="71794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857232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21429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Буквоград</a:t>
            </a:r>
            <a:endParaRPr lang="ru-RU" sz="7200" dirty="0"/>
          </a:p>
        </p:txBody>
      </p:sp>
      <p:pic>
        <p:nvPicPr>
          <p:cNvPr id="8194" name="Picture 2" descr="C:\Users\user\Downloads\19402-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643050"/>
            <a:ext cx="7786742" cy="4817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1714488"/>
            <a:ext cx="70009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«Вот какие </a:t>
            </a:r>
          </a:p>
          <a:p>
            <a:pPr algn="ctr"/>
            <a:r>
              <a:rPr lang="ru-RU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разные буквы» </a:t>
            </a:r>
            <a:endParaRPr lang="ru-RU" sz="7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3" descr="C:\Users\user\Desktop\воздушный шаррррррррррррррррррррррр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85728"/>
            <a:ext cx="4588613" cy="6181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1500174"/>
            <a:ext cx="735811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 До новых</a:t>
            </a:r>
          </a:p>
          <a:p>
            <a:r>
              <a:rPr lang="ru-RU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  встреч !!! </a:t>
            </a:r>
            <a:endParaRPr lang="ru-RU" sz="8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1661992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392EC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Волшебство песка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392EC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Коррекция речевых нарушений и эмоционально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волевой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сферы старших дошкольников с ОВЗ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автономное образовательное учреждение дополнительного профессионального образования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Институт развития образования Республики Татарстан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Лаборатория инклюзивного образования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Совершенствование образовательного и коррекционно-педагогического процесса в контексте ФГОС дошкольного образования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86314" y="3714752"/>
            <a:ext cx="392909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Авторы проекта: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kumimoji="0" lang="ru-RU" sz="1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Абзалова</a:t>
            </a: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И. Н. 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 №7 г. Менделеевск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Митрошина Э. М.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 №12 г. Менделеевск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Шлюгина Н. В.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№9 г. Агрыз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Научный руководитель: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Куратор:</a:t>
            </a:r>
            <a:endParaRPr kumimoji="0" lang="ru-RU" sz="1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51075" algn="l"/>
              </a:tabLst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Морозова Алла </a:t>
            </a:r>
            <a:r>
              <a:rPr kumimoji="0" lang="ru-RU" sz="1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Наилевн</a:t>
            </a:r>
            <a:r>
              <a:rPr kumimoji="0" lang="ru-RU" sz="1400" b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14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1214422"/>
            <a:ext cx="8286808" cy="3795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4400" b="1" dirty="0" smtClean="0">
                <a:solidFill>
                  <a:srgbClr val="392EC2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sz="4400" dirty="0" smtClean="0">
              <a:solidFill>
                <a:srgbClr val="392EC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коррекционной работы по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формированию</a:t>
            </a:r>
          </a:p>
          <a:p>
            <a:pPr lvl="0" algn="ctr" fontAlgn="base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эмоционально-волевой сферы  и коррекции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речевых</a:t>
            </a:r>
          </a:p>
          <a:p>
            <a:pPr lvl="0" algn="ctr" fontAlgn="base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нарушений  у детей старшего дошкольного возраста с ОВЗ.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142873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эмоциональную сферу ребенка 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положительными эмоциями. 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коммуникативные навыки.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звуковую и смысловую стороны речи.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Совершенствовать связные выказывания.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формированию эмоциональной адекватности при контактах с окружающими.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мелкую моторику рук, воображение, творческие способности.</a:t>
            </a:r>
          </a:p>
          <a:p>
            <a:pPr marL="633413" marR="0" lvl="0" indent="-190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регулированию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состояния дошкольников.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000108"/>
            <a:ext cx="735811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Целевая группа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92EC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старшего дошкольного возраста с ОВЗ, педагоги,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психолог, учитель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логопед, родители (законные представители).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92EC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развития эмоционально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волевой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сферы  и речи детей старшего дошкольного возраста с ОВЗ.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92EC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старшего дошкольного возраста с ОВЗ.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user\Desktop\Og4Y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52738" cy="2214554"/>
          </a:xfrm>
          <a:prstGeom prst="rect">
            <a:avLst/>
          </a:prstGeom>
          <a:noFill/>
        </p:spPr>
      </p:pic>
      <p:pic>
        <p:nvPicPr>
          <p:cNvPr id="5124" name="Picture 4" descr="C:\Users\user\Desktop\2M62-0003_v_scepe_s_2M62-0670_Radvilischkis_Litva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842317"/>
            <a:ext cx="3000364" cy="2015682"/>
          </a:xfrm>
          <a:prstGeom prst="rect">
            <a:avLst/>
          </a:prstGeom>
          <a:noFill/>
        </p:spPr>
      </p:pic>
      <p:pic>
        <p:nvPicPr>
          <p:cNvPr id="5125" name="Picture 5" descr="C:\Users\user\Desktop\9252017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00636"/>
            <a:ext cx="2971782" cy="1857364"/>
          </a:xfrm>
          <a:prstGeom prst="rect">
            <a:avLst/>
          </a:prstGeom>
          <a:noFill/>
        </p:spPr>
      </p:pic>
      <p:pic>
        <p:nvPicPr>
          <p:cNvPr id="5127" name="Picture 7" descr="C:\Users\user\Desktop\291920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0"/>
            <a:ext cx="3000364" cy="2143116"/>
          </a:xfrm>
          <a:prstGeom prst="rect">
            <a:avLst/>
          </a:prstGeom>
          <a:noFill/>
        </p:spPr>
      </p:pic>
      <p:pic>
        <p:nvPicPr>
          <p:cNvPr id="5128" name="Picture 8" descr="C:\Users\user\Desktop\Hot-Air-Balloon-2011-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28926" y="1785926"/>
            <a:ext cx="3214710" cy="364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14414" y="285729"/>
            <a:ext cx="742955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Проектное решение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392EC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 анализ литературных источников по проблеме исследования;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-Сбор анамнестических данных;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-Наблюдения за детьми в ходе занятий и в свободной деятельности;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Анализ полученных результатов;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-Цикл занятий и упражнений с детьми;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Цикл мероприятий с родителями;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Цикл мероприятий с педагогами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:\2.jpg"/>
          <p:cNvPicPr>
            <a:picLocks noChangeAspect="1" noChangeArrowheads="1"/>
          </p:cNvPicPr>
          <p:nvPr/>
        </p:nvPicPr>
        <p:blipFill>
          <a:blip r:embed="rId3"/>
          <a:srcRect b="1927"/>
          <a:stretch>
            <a:fillRect/>
          </a:stretch>
        </p:blipFill>
        <p:spPr bwMode="auto">
          <a:xfrm>
            <a:off x="500034" y="4572008"/>
            <a:ext cx="3500462" cy="1928826"/>
          </a:xfrm>
          <a:prstGeom prst="rect">
            <a:avLst/>
          </a:prstGeom>
          <a:noFill/>
        </p:spPr>
      </p:pic>
      <p:pic>
        <p:nvPicPr>
          <p:cNvPr id="4099" name="Picture 3" descr="F:\3.jpg"/>
          <p:cNvPicPr>
            <a:picLocks noChangeAspect="1" noChangeArrowheads="1"/>
          </p:cNvPicPr>
          <p:nvPr/>
        </p:nvPicPr>
        <p:blipFill>
          <a:blip r:embed="rId4"/>
          <a:srcRect t="8850"/>
          <a:stretch>
            <a:fillRect/>
          </a:stretch>
        </p:blipFill>
        <p:spPr bwMode="auto">
          <a:xfrm>
            <a:off x="5214942" y="4572008"/>
            <a:ext cx="3385747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0165"/>
            <a:ext cx="9424220" cy="70681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2143116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43108" y="714356"/>
            <a:ext cx="5429288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2844" y="1000108"/>
            <a:ext cx="835824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92EC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Подготовительный этап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(организационный) поисково-теоретический – посвящен изучению и анализу психолого-педагогической литературы по исследуемой проблеме.</a:t>
            </a:r>
          </a:p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этап – диагностический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(Диагностическое обследование дошкольников; анкетирование родителей, анализ полученных диагностических данных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реализация проекта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(составление поэтапного плана работы, анализ проблемы: что уже есть и что нужно сделать; подбор необходимого оборудования и пособий для практического     обогащения проекта, цикл занятий с детьми, цикл мероприятий с родителями,  цикл мероприятий с педагогами);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Третий этап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 повторная диагностика, подведение итогов и анализ результатов проекта.</a:t>
            </a:r>
          </a:p>
          <a:p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214290"/>
            <a:ext cx="478634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92EC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Сроки реализации проекта</a:t>
            </a:r>
            <a:r>
              <a:rPr lang="ru-RU" sz="2400" b="1" dirty="0" smtClean="0">
                <a:solidFill>
                  <a:srgbClr val="392EC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долгосрочный (1 год)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2214554"/>
            <a:ext cx="664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731003"/>
          <a:ext cx="7715303" cy="5437703"/>
        </p:xfrm>
        <a:graphic>
          <a:graphicData uri="http://schemas.openxmlformats.org/drawingml/2006/table">
            <a:tbl>
              <a:tblPr/>
              <a:tblGrid>
                <a:gridCol w="2214578"/>
                <a:gridCol w="1720669"/>
                <a:gridCol w="1422603"/>
                <a:gridCol w="2357453"/>
              </a:tblGrid>
              <a:tr h="870902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Статья расходов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Источник финансирования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собственных средств (руб.)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Объем запрашиваемых средств (руб.)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25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Столы для игр с песком с подсветкой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шт.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МБДОУ 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15000 руб.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4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Песок кварцевый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кг.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спонсор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2500 руб.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4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Песок цветной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кг.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спонсор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5000 руб.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4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Ящики для песка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шт.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МБДОУ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2000 руб.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940"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Краска синяя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литра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МБДОУ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1000 руб.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6125">
                <a:tc>
                  <a:txBody>
                    <a:bodyPr/>
                    <a:lstStyle/>
                    <a:p>
                      <a:pPr indent="342900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Игрушки сюжетные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по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темам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 комплектов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МБДОУ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7000 руб.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20" marR="53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0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92EC2"/>
                </a:solidFill>
                <a:latin typeface="Times New Roman" pitchFamily="18" charset="0"/>
                <a:cs typeface="Times New Roman" pitchFamily="18" charset="0"/>
              </a:rPr>
              <a:t>Бюджет проекта</a:t>
            </a:r>
            <a:endParaRPr lang="ru-RU" sz="2800" b="1" dirty="0">
              <a:solidFill>
                <a:srgbClr val="392EC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6429396"/>
            <a:ext cx="59293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Общая сумма проекта 19000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b="1" dirty="0" smtClean="0">
                <a:solidFill>
                  <a:srgbClr val="392EC2"/>
                </a:solidFill>
                <a:latin typeface="Times New Roman" pitchFamily="18" charset="0"/>
                <a:cs typeface="Times New Roman" pitchFamily="18" charset="0"/>
              </a:rPr>
              <a:t>Ожидаемые </a:t>
            </a:r>
            <a:r>
              <a:rPr lang="ru-RU" sz="5300" b="1" dirty="0" smtClean="0">
                <a:solidFill>
                  <a:srgbClr val="392EC2"/>
                </a:solidFill>
                <a:latin typeface="Times New Roman" pitchFamily="18" charset="0"/>
                <a:cs typeface="Times New Roman" pitchFamily="18" charset="0"/>
              </a:rPr>
              <a:t>результаты реализации проекта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стабилизация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эмоционального состояния детей и их психофизическое оздоровление;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автоматизация звукопроизношения;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обогащение  пассивного и активного словаря;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 познавательных способностей, тактильной чувствительности, мелкой моторики дошкольников;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коммуникативных навыков сотрудничества в общении со сверстниками.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86808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92EC2"/>
                </a:solidFill>
              </a:rPr>
              <a:t>Заключение</a:t>
            </a:r>
            <a:r>
              <a:rPr lang="ru-RU" dirty="0" smtClean="0">
                <a:solidFill>
                  <a:srgbClr val="392EC2"/>
                </a:solidFill>
              </a:rPr>
              <a:t/>
            </a:r>
            <a:br>
              <a:rPr lang="ru-RU" dirty="0" smtClean="0">
                <a:solidFill>
                  <a:srgbClr val="392EC2"/>
                </a:solidFill>
              </a:rPr>
            </a:br>
            <a:endParaRPr lang="ru-RU" dirty="0">
              <a:solidFill>
                <a:srgbClr val="392EC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358346" cy="5929354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песком очищает энергетику человека, стабилизирует его эмоциональное состояние, улучшает самочувствие.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Наряду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развитием тактильно – кинестетической чувствительности и мелкой моторики можно научить детей прислушиваться к себе и проговаривать свои ощущения. А это в свою очередь способствует развитию речи.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Логопедические игры с песком считаю очень эффективным и современным решением в коррекционно-образовательной работе логопеда детского сада. Они вызывают положительные эмоции у детей, помогают раскрывать каждого ребёнка индивидуально. У детей отмечается положительная динамика в процессе автоматизации корригирующих звуков. Так же отмечается расширение словарного запаса и умение более свободно использовать грамматические обороты языка.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Поскольку игра происходит в контексте сказочного мира, ребенку предоставляется возможность изменения дискомфортной для него ситуации. Он учится самостоятельно преодолевать трудности.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Песочная терапия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стимулирует фантазию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ребенка,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позволяя ему понять свое внутреннее я, с помощью ландшафта, выбираемых  миниатюрных фигурок людей, животных, деревьев, зданий, автомобилей, мостов, и еще много другого.</a:t>
            </a:r>
          </a:p>
          <a:p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Пескотерапия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способна помочь ребенку разобраться в себе, избавиться от внутренних комплексов. При этом сеансы песочной терапии дают ощущение полной свободы и защищенности.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115328" cy="9286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392EC2"/>
                </a:solidFill>
              </a:rPr>
              <a:t>Литература</a:t>
            </a:r>
            <a:r>
              <a:rPr lang="ru-RU" dirty="0" smtClean="0">
                <a:solidFill>
                  <a:srgbClr val="392EC2"/>
                </a:solidFill>
              </a:rPr>
              <a:t/>
            </a:r>
            <a:br>
              <a:rPr lang="ru-RU" dirty="0" smtClean="0">
                <a:solidFill>
                  <a:srgbClr val="392EC2"/>
                </a:solidFill>
              </a:rPr>
            </a:br>
            <a:endParaRPr lang="ru-RU" dirty="0">
              <a:solidFill>
                <a:srgbClr val="392EC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9358346" cy="5768997"/>
          </a:xfrm>
        </p:spPr>
        <p:txBody>
          <a:bodyPr>
            <a:normAutofit fontScale="25000" lnSpcReduction="20000"/>
          </a:bodyPr>
          <a:lstStyle/>
          <a:p>
            <a:pPr fontAlgn="base">
              <a:buNone/>
            </a:pPr>
            <a:r>
              <a:rPr lang="ru-RU" dirty="0" smtClean="0"/>
              <a:t> </a:t>
            </a:r>
          </a:p>
          <a:p>
            <a:pPr lvl="0" fontAlgn="base"/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Данюкова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 Вы любите проекты? //Обруч. -2001.-№4.-с. 11-13</a:t>
            </a:r>
          </a:p>
          <a:p>
            <a:pPr lvl="0"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Проектный метод в деятельности дошкольного учреждения: Пособие для руководителей и практических работников ДОУ. /Авт. - сост. Л. С. Киселева и др. – М. : АРКТИ, 2003. – 96 с.</a:t>
            </a:r>
          </a:p>
          <a:p>
            <a:pPr lvl="0" fontAlgn="base"/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Рагулина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Л., Крюкова Н., 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Каргопольцева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 Бизнес проект в ДОУ. //Обруч. – 2002. - №6. – с. 7-9</a:t>
            </a:r>
          </a:p>
          <a:p>
            <a:pPr lvl="0"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Песочная терапия в коррекции эмоциональной сферы детей. //Дошкольная педагогика. – 2006. - №4. – с. 56</a:t>
            </a:r>
          </a:p>
          <a:p>
            <a:pPr lvl="0" fontAlgn="base"/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Грабенко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 М. Игры с песком, или песочная терапия. //Дошкольная педагогика. – 2004. - №5. – с. 26</a:t>
            </a:r>
          </a:p>
          <a:p>
            <a:pPr lvl="0"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Панфилова Н. К логопеду или в песочницу? //Обруч. – 2005. - №5. – с. 39</a:t>
            </a:r>
          </a:p>
          <a:p>
            <a:pPr lvl="0"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Бережная Н. Ф. Использование песочницы в коррекции эмоционально-волевой и социальной сфер детей дошкольного возраста. //Дошкольная педагогика. – 2007. - №1. – с. 50</a:t>
            </a:r>
          </a:p>
          <a:p>
            <a:pPr lvl="0" fontAlgn="base"/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Жителева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С. Песочная терапия. //Ребенок в детском саду. – 2006. - №4. – с. 65</a:t>
            </a:r>
          </a:p>
          <a:p>
            <a:pPr lvl="0"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Баринова Н. Песок – вода – ладошки. //Ребенок в детском саду. – 2010. - №2. – с. 2</a:t>
            </a:r>
          </a:p>
          <a:p>
            <a:pPr lvl="0"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Филичева Т.Б., Чиркина Г.В. Программа дошкольных образовательных учреждений компенсирующего вида для детей с нарушениями речи.</a:t>
            </a:r>
          </a:p>
          <a:p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Баряева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 Б., Кондратьева С.Ю. Игры-занятия с песком и водой:       </a:t>
            </a:r>
            <a:b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Пособие для педагогов и родителей. - СПб.: 2008       </a:t>
            </a:r>
            <a:endParaRPr lang="ru-RU" sz="6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Кобзарева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Л.Г., М.П.Резунова. Игры и упражнения для 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разщвития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речи на 1 этапе коррекционного обучения детей с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ОНР</a:t>
            </a:r>
            <a:endParaRPr lang="ru-RU" sz="6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Новиковская О. А. Сборник развивающих игр с водой и песком для дошкольников.- СПб.: «ДЕТСТВО-ПРЕСС», 2005</a:t>
            </a:r>
          </a:p>
          <a:p>
            <a:pPr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Пятница Т.В., 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Башинская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Т.В. Система коррекционного воздействия при моторной алалии. Москва 2010г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Сакович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Н.А. - Тенденции песочной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терапии.</a:t>
            </a:r>
          </a:p>
          <a:p>
            <a:pPr fontAlgn="base"/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Жучкова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Пескотерапия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6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инновацонный</a:t>
            </a:r>
            <a:r>
              <a:rPr lang="ru-RU" sz="6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метод работы с детьми [Электронный ресурс]. – Режим доступа: http://www.maam.ru/detskijsad/peskoterapija-kak-inovaconyi-metod-raboty-s-detmi.html (дата обращения: 02.10.2017).</a:t>
            </a:r>
          </a:p>
          <a:p>
            <a:endParaRPr lang="ru-RU" sz="6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8572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0"/>
            <a:ext cx="842965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</a:p>
          <a:p>
            <a:pPr algn="ctr"/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 внимание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9" name="Picture 5" descr="F: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071810"/>
            <a:ext cx="4572032" cy="34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14338"/>
            <a:ext cx="9429784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Desktop\воздушный шаррррррррррррррррррррррр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85728"/>
            <a:ext cx="4588613" cy="6181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user\Downloads\f_85350f6c4456e44f_h3e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14554"/>
            <a:ext cx="8501122" cy="41434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928662" y="785794"/>
            <a:ext cx="73581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Звукоград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2844" y="1142984"/>
            <a:ext cx="885831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Игра «Картинки для звуковых гномиков»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9" name="Picture 3" descr="C:\Users\user\Downloads\f_85350f6c4456e44f_h3e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14554"/>
            <a:ext cx="8501122" cy="41434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928662" y="785794"/>
            <a:ext cx="735811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Звукоград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1000108"/>
            <a:ext cx="8929718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Игра 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«Определи место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звука в слове»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285728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Звукобуквоград</a:t>
            </a:r>
            <a:endParaRPr lang="ru-RU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146" name="Picture 2" descr="C:\Users\user\Downloads\little-village-artistic-wallpaper-1920x1200-3078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8078204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642918"/>
            <a:ext cx="850112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Выполнение </a:t>
            </a:r>
            <a:r>
              <a:rPr lang="ru-RU" sz="72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звуко</a:t>
            </a:r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-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буквенного</a:t>
            </a:r>
          </a:p>
          <a:p>
            <a:pPr algn="ctr"/>
            <a:r>
              <a:rPr lang="ru-RU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анализа слов</a:t>
            </a:r>
            <a:endParaRPr lang="ru-RU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745</Words>
  <Application>Microsoft Office PowerPoint</Application>
  <PresentationFormat>Экран (4:3)</PresentationFormat>
  <Paragraphs>175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Ожидаемые результаты реализации проекта </vt:lpstr>
      <vt:lpstr>Заключение </vt:lpstr>
      <vt:lpstr>Литература 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Алсу</cp:lastModifiedBy>
  <cp:revision>27</cp:revision>
  <dcterms:created xsi:type="dcterms:W3CDTF">2016-04-04T16:50:05Z</dcterms:created>
  <dcterms:modified xsi:type="dcterms:W3CDTF">2017-10-03T20:16:51Z</dcterms:modified>
</cp:coreProperties>
</file>