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69" r:id="rId6"/>
    <p:sldId id="270" r:id="rId7"/>
    <p:sldId id="271" r:id="rId8"/>
    <p:sldId id="273" r:id="rId9"/>
    <p:sldId id="274" r:id="rId10"/>
    <p:sldId id="27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194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4824536"/>
          </a:xfrm>
        </p:spPr>
        <p:txBody>
          <a:bodyPr>
            <a:normAutofit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Отчёт по теме самообразования: «Формирование </a:t>
            </a:r>
            <a:r>
              <a:rPr lang="ru-RU" b="1" dirty="0" smtClean="0">
                <a:solidFill>
                  <a:srgbClr val="FF0000"/>
                </a:solidFill>
              </a:rPr>
              <a:t>позитивной мотивации на ЗОЖ у </a:t>
            </a:r>
            <a:r>
              <a:rPr lang="ru-RU" b="1" dirty="0">
                <a:solidFill>
                  <a:srgbClr val="FF0000"/>
                </a:solidFill>
              </a:rPr>
              <a:t>воспитанников детского дома».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7772399" y="5029200"/>
            <a:ext cx="45719" cy="559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636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8200421" cy="4641379"/>
          </a:xfrm>
        </p:spPr>
        <p:txBody>
          <a:bodyPr>
            <a:normAutofit fontScale="25000" lnSpcReduction="20000"/>
          </a:bodyPr>
          <a:lstStyle/>
          <a:p>
            <a:r>
              <a:rPr lang="ru-RU" sz="5600" b="1" dirty="0"/>
              <a:t>По горизонтали</a:t>
            </a:r>
          </a:p>
          <a:p>
            <a:r>
              <a:rPr lang="ru-RU" sz="5600" dirty="0">
                <a:solidFill>
                  <a:schemeClr val="tx1"/>
                </a:solidFill>
              </a:rPr>
              <a:t>3. Маленький, горький, луку брат</a:t>
            </a:r>
          </a:p>
          <a:p>
            <a:r>
              <a:rPr lang="ru-RU" sz="5600" dirty="0">
                <a:solidFill>
                  <a:schemeClr val="tx1"/>
                </a:solidFill>
              </a:rPr>
              <a:t>6. Верхняя одежда для холодной погоды</a:t>
            </a:r>
          </a:p>
          <a:p>
            <a:r>
              <a:rPr lang="ru-RU" sz="5600" dirty="0">
                <a:solidFill>
                  <a:schemeClr val="tx1"/>
                </a:solidFill>
              </a:rPr>
              <a:t>7. Медицинская фотография</a:t>
            </a:r>
          </a:p>
          <a:p>
            <a:r>
              <a:rPr lang="ru-RU" sz="5600" dirty="0">
                <a:solidFill>
                  <a:schemeClr val="tx1"/>
                </a:solidFill>
              </a:rPr>
              <a:t>10. Прибор для измерения температуры воздуха</a:t>
            </a:r>
          </a:p>
          <a:p>
            <a:r>
              <a:rPr lang="ru-RU" sz="5600" dirty="0">
                <a:solidFill>
                  <a:schemeClr val="tx1"/>
                </a:solidFill>
              </a:rPr>
              <a:t>13. Навязчивое желание употребления некоторых веществ (алкоголь, никотин, марихуана) или участия в определенной деятельности ( игры, шопинг).</a:t>
            </a:r>
          </a:p>
          <a:p>
            <a:r>
              <a:rPr lang="ru-RU" sz="5600" dirty="0">
                <a:solidFill>
                  <a:schemeClr val="tx1"/>
                </a:solidFill>
              </a:rPr>
              <a:t>17. Ее ставят, чтобы не заболеть</a:t>
            </a:r>
          </a:p>
          <a:p>
            <a:r>
              <a:rPr lang="ru-RU" sz="5600" dirty="0">
                <a:solidFill>
                  <a:schemeClr val="tx1"/>
                </a:solidFill>
              </a:rPr>
              <a:t>19. </a:t>
            </a:r>
            <a:r>
              <a:rPr lang="ru-RU" sz="5600" dirty="0" smtClean="0">
                <a:solidFill>
                  <a:schemeClr val="tx1"/>
                </a:solidFill>
              </a:rPr>
              <a:t>Относительно самостоятельная </a:t>
            </a:r>
            <a:r>
              <a:rPr lang="ru-RU" sz="5600" dirty="0">
                <a:solidFill>
                  <a:schemeClr val="tx1"/>
                </a:solidFill>
              </a:rPr>
              <a:t>научная дисциплина — тесно связана со </a:t>
            </a:r>
            <a:r>
              <a:rPr lang="ru-RU" sz="5600" dirty="0" smtClean="0">
                <a:solidFill>
                  <a:schemeClr val="tx1"/>
                </a:solidFill>
              </a:rPr>
              <a:t>многими другими </a:t>
            </a:r>
            <a:r>
              <a:rPr lang="ru-RU" sz="5600" dirty="0">
                <a:solidFill>
                  <a:schemeClr val="tx1"/>
                </a:solidFill>
              </a:rPr>
              <a:t>социальными науками и находится с ними в </a:t>
            </a:r>
            <a:r>
              <a:rPr lang="ru-RU" sz="5600" dirty="0" smtClean="0">
                <a:solidFill>
                  <a:schemeClr val="tx1"/>
                </a:solidFill>
              </a:rPr>
              <a:t>сложных взаимоотношениях</a:t>
            </a:r>
            <a:endParaRPr lang="ru-RU" sz="5600" dirty="0">
              <a:solidFill>
                <a:schemeClr val="tx1"/>
              </a:solidFill>
            </a:endParaRPr>
          </a:p>
          <a:p>
            <a:r>
              <a:rPr lang="ru-RU" sz="5600" dirty="0">
                <a:solidFill>
                  <a:schemeClr val="tx1"/>
                </a:solidFill>
              </a:rPr>
              <a:t>22. Явление чрезвычайно многообразное как по </a:t>
            </a:r>
            <a:r>
              <a:rPr lang="ru-RU" sz="5600" dirty="0" smtClean="0">
                <a:solidFill>
                  <a:schemeClr val="tx1"/>
                </a:solidFill>
              </a:rPr>
              <a:t>характеру</a:t>
            </a:r>
            <a:r>
              <a:rPr lang="ru-RU" sz="5600" dirty="0">
                <a:solidFill>
                  <a:schemeClr val="tx1"/>
                </a:solidFill>
              </a:rPr>
              <a:t>, так и по формам своего выражения и функционирования</a:t>
            </a:r>
          </a:p>
          <a:p>
            <a:endParaRPr lang="ru-RU" sz="5600" dirty="0"/>
          </a:p>
          <a:p>
            <a:r>
              <a:rPr lang="ru-RU" sz="5600" b="1" dirty="0"/>
              <a:t>По вертикали</a:t>
            </a:r>
          </a:p>
          <a:p>
            <a:r>
              <a:rPr lang="ru-RU" sz="5600" dirty="0">
                <a:solidFill>
                  <a:schemeClr val="tx1"/>
                </a:solidFill>
              </a:rPr>
              <a:t>1. На прогулке не забудь. Закрывать от ветра… </a:t>
            </a:r>
          </a:p>
          <a:p>
            <a:r>
              <a:rPr lang="ru-RU" sz="5600" dirty="0">
                <a:solidFill>
                  <a:schemeClr val="tx1"/>
                </a:solidFill>
              </a:rPr>
              <a:t>2. Название спирта, который входит в состав алкогольных напитков.</a:t>
            </a:r>
          </a:p>
          <a:p>
            <a:r>
              <a:rPr lang="ru-RU" sz="5600" dirty="0">
                <a:solidFill>
                  <a:schemeClr val="tx1"/>
                </a:solidFill>
              </a:rPr>
              <a:t>4. Один костер весь мир согревает</a:t>
            </a:r>
          </a:p>
          <a:p>
            <a:r>
              <a:rPr lang="ru-RU" sz="5600" dirty="0">
                <a:solidFill>
                  <a:schemeClr val="tx1"/>
                </a:solidFill>
              </a:rPr>
              <a:t>5. исследования указанной дисциплины является физическая культура и спорт как общественные явления.</a:t>
            </a:r>
          </a:p>
          <a:p>
            <a:r>
              <a:rPr lang="ru-RU" sz="5600" dirty="0">
                <a:solidFill>
                  <a:schemeClr val="tx1"/>
                </a:solidFill>
              </a:rPr>
              <a:t>6. исследования определяют взаимосвязь физической культуры и спорта с другими социальными явлениями.</a:t>
            </a:r>
          </a:p>
          <a:p>
            <a:r>
              <a:rPr lang="ru-RU" sz="5600" dirty="0">
                <a:solidFill>
                  <a:schemeClr val="tx1"/>
                </a:solidFill>
              </a:rPr>
              <a:t>8. Заболевание, вызванное употреблением наркотических веществ.</a:t>
            </a:r>
          </a:p>
          <a:p>
            <a:r>
              <a:rPr lang="ru-RU" sz="5600" dirty="0">
                <a:solidFill>
                  <a:schemeClr val="tx1"/>
                </a:solidFill>
              </a:rPr>
              <a:t>9. Тяжёлое смертельное заболевание печени.</a:t>
            </a:r>
          </a:p>
          <a:p>
            <a:r>
              <a:rPr lang="ru-RU" sz="5600" dirty="0">
                <a:solidFill>
                  <a:schemeClr val="tx1"/>
                </a:solidFill>
              </a:rPr>
              <a:t>11. Вдыхание дыма некоторых тлеющих растительных продуктов.</a:t>
            </a:r>
          </a:p>
          <a:p>
            <a:r>
              <a:rPr lang="ru-RU" sz="5600" dirty="0">
                <a:solidFill>
                  <a:schemeClr val="tx1"/>
                </a:solidFill>
              </a:rPr>
              <a:t>12. Бывает шоколадная и строительная, а бывает зубная</a:t>
            </a:r>
          </a:p>
          <a:p>
            <a:r>
              <a:rPr lang="ru-RU" sz="5600" dirty="0">
                <a:solidFill>
                  <a:schemeClr val="tx1"/>
                </a:solidFill>
              </a:rPr>
              <a:t>13. один из видов профилактики заболеваний</a:t>
            </a:r>
          </a:p>
          <a:p>
            <a:r>
              <a:rPr lang="ru-RU" sz="5600" dirty="0">
                <a:solidFill>
                  <a:schemeClr val="tx1"/>
                </a:solidFill>
              </a:rPr>
              <a:t>14. функция социологии физической культуры </a:t>
            </a:r>
            <a:r>
              <a:rPr lang="ru-RU" sz="5600" dirty="0" err="1">
                <a:solidFill>
                  <a:schemeClr val="tx1"/>
                </a:solidFill>
              </a:rPr>
              <a:t>испорта</a:t>
            </a:r>
            <a:r>
              <a:rPr lang="ru-RU" sz="5600" dirty="0">
                <a:solidFill>
                  <a:schemeClr val="tx1"/>
                </a:solidFill>
              </a:rPr>
              <a:t> состоит в формировании общественного сознания по </a:t>
            </a:r>
            <a:r>
              <a:rPr lang="ru-RU" sz="5600" dirty="0" err="1">
                <a:solidFill>
                  <a:schemeClr val="tx1"/>
                </a:solidFill>
              </a:rPr>
              <a:t>отно-шению</a:t>
            </a:r>
            <a:r>
              <a:rPr lang="ru-RU" sz="5600" dirty="0">
                <a:solidFill>
                  <a:schemeClr val="tx1"/>
                </a:solidFill>
              </a:rPr>
              <a:t> к ценностному содержанию физической культуры и </a:t>
            </a:r>
            <a:r>
              <a:rPr lang="ru-RU" sz="5600" dirty="0" err="1">
                <a:solidFill>
                  <a:schemeClr val="tx1"/>
                </a:solidFill>
              </a:rPr>
              <a:t>спорта,в</a:t>
            </a:r>
            <a:r>
              <a:rPr lang="ru-RU" sz="5600" dirty="0">
                <a:solidFill>
                  <a:schemeClr val="tx1"/>
                </a:solidFill>
              </a:rPr>
              <a:t> распространении знаний о данном социальном феномене</a:t>
            </a:r>
          </a:p>
          <a:p>
            <a:r>
              <a:rPr lang="ru-RU" sz="5600" dirty="0">
                <a:solidFill>
                  <a:schemeClr val="tx1"/>
                </a:solidFill>
              </a:rPr>
              <a:t>15. совокупность общественных отношений дан-</a:t>
            </a:r>
            <a:r>
              <a:rPr lang="ru-RU" sz="5600" dirty="0" err="1">
                <a:solidFill>
                  <a:schemeClr val="tx1"/>
                </a:solidFill>
              </a:rPr>
              <a:t>ного</a:t>
            </a:r>
            <a:r>
              <a:rPr lang="ru-RU" sz="5600" dirty="0">
                <a:solidFill>
                  <a:schemeClr val="tx1"/>
                </a:solidFill>
              </a:rPr>
              <a:t> общества, интегрированная в процессе совместной деятель-</a:t>
            </a:r>
            <a:r>
              <a:rPr lang="ru-RU" sz="5600" dirty="0" err="1">
                <a:solidFill>
                  <a:schemeClr val="tx1"/>
                </a:solidFill>
              </a:rPr>
              <a:t>ности</a:t>
            </a:r>
            <a:r>
              <a:rPr lang="ru-RU" sz="5600" dirty="0">
                <a:solidFill>
                  <a:schemeClr val="tx1"/>
                </a:solidFill>
              </a:rPr>
              <a:t> (взаимодействие) индивидами или группами индивидов </a:t>
            </a:r>
            <a:r>
              <a:rPr lang="ru-RU" sz="5600" dirty="0" err="1">
                <a:solidFill>
                  <a:schemeClr val="tx1"/>
                </a:solidFill>
              </a:rPr>
              <a:t>вконкретных</a:t>
            </a:r>
            <a:r>
              <a:rPr lang="ru-RU" sz="5600" dirty="0">
                <a:solidFill>
                  <a:schemeClr val="tx1"/>
                </a:solidFill>
              </a:rPr>
              <a:t> условиях места и времени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029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6525328" y="4077072"/>
            <a:ext cx="7408333" cy="3450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5549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24728" y="4509120"/>
            <a:ext cx="3333056" cy="44467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764704"/>
            <a:ext cx="77048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Цель:</a:t>
            </a:r>
            <a:r>
              <a:rPr lang="ru-RU" sz="2400" dirty="0"/>
              <a:t> формирование культуры здоровья и здорового образа жизни воспитанников с активной жизненной позицией, с устойчивыми принципами неприязни к вредным привычкам.</a:t>
            </a:r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b="1" dirty="0"/>
              <a:t>Задачи:</a:t>
            </a:r>
            <a:endParaRPr lang="ru-RU" sz="2400" dirty="0"/>
          </a:p>
          <a:p>
            <a:r>
              <a:rPr lang="ru-RU" sz="2400" dirty="0"/>
              <a:t>-познакомить детей с негативными последствиями различных видов зависимостей, влияющих на организм;</a:t>
            </a:r>
          </a:p>
          <a:p>
            <a:r>
              <a:rPr lang="ru-RU" sz="2400" dirty="0"/>
              <a:t>-воспитывать в детях активную жизненную позицию, ответственное отношение к своему здоровью;</a:t>
            </a:r>
          </a:p>
          <a:p>
            <a:r>
              <a:rPr lang="ru-RU" sz="2400" dirty="0"/>
              <a:t>-способствовать воспитанию духовно-нравственных качеств личности;  </a:t>
            </a:r>
          </a:p>
          <a:p>
            <a:r>
              <a:rPr lang="ru-RU" sz="2400" dirty="0"/>
              <a:t>-формировать потребность в самовоспитании и самоорганизации.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30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0648"/>
            <a:ext cx="7408333" cy="586551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42493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376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Р\Desktop\Мероприятия и кроссворды\C1zdid3-NgA-600x4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584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582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115008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Формы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работы </a:t>
            </a:r>
            <a: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 рамках реализации работы над темой самообразования</a:t>
            </a: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Диагностика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(анкетирование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воспитанников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«Отношение детей к ценности здоровья и здорового образа жизни» (в начале и в конце учебного года)).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Профилактика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травматизма во время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мероприятий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каникул, организация безопасной двигательной деятельности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воспитанников в д/доме,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улице.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Беседы на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темы: «Чистота – залог здоровья», «И это всё о гриппе», «Если хочешь быть здоров,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закаляйся!», «Солнце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воздух и вода – наши лучшие друзья», «Почему надо беречь своё здоровье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?» и др..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Конкурсы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рисунков: «Мы за здоровый образ жизни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Практические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занятия по уходу за волосами, ногтями, зубами.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*Воспитательские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часы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теме «Здоровый образ жизни и вредные привычки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», «Как оставаться здоровым», «Наркотики – белая смерть», « Я презираю сигарету» .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Обсуждение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ситуаций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« Шаг за шагом к погибели», 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«А если руки не мыть?», «Одеваюсь по погоде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».</a:t>
            </a:r>
            <a:b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* привитие санитарно-гигиенических навыков</a:t>
            </a:r>
            <a:b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* привлечение  воспитанников в  спортивные секции</a:t>
            </a:r>
            <a:r>
              <a:rPr lang="ru-RU" sz="1600" dirty="0"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*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Реализация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программы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«Формирование здорового образа жизни у воспитанников детских домов».</a:t>
            </a:r>
            <a:b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*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Воспитанники принимают 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активное участие в </a:t>
            </a: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спортивных и оздоровительных мероприятиях детского дома, города и края.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359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484784"/>
            <a:ext cx="8424936" cy="4641379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</a:t>
            </a:r>
            <a:r>
              <a:rPr lang="ru-RU" dirty="0" smtClean="0">
                <a:solidFill>
                  <a:schemeClr val="tx1"/>
                </a:solidFill>
              </a:rPr>
              <a:t>спользовала </a:t>
            </a:r>
            <a:r>
              <a:rPr lang="ru-RU" dirty="0">
                <a:solidFill>
                  <a:schemeClr val="tx1"/>
                </a:solidFill>
              </a:rPr>
              <a:t>в своей работе по теме самообразования беседу, организуемую с помощью системы вопросов, постепенно подводящих их к усвоению нового материала. На частично-поисковых беседах создавались проблемные ситуации (ставились вопросы, предлагались задания), организовывалось коллективное обсуждение.</a:t>
            </a:r>
          </a:p>
          <a:p>
            <a:r>
              <a:rPr lang="ru-RU" dirty="0">
                <a:solidFill>
                  <a:schemeClr val="tx1"/>
                </a:solidFill>
              </a:rPr>
              <a:t>Широко в своей практике использовала метод иллюстрации (показ плакатов, </a:t>
            </a:r>
            <a:r>
              <a:rPr lang="ru-RU" dirty="0" smtClean="0">
                <a:solidFill>
                  <a:schemeClr val="tx1"/>
                </a:solidFill>
              </a:rPr>
              <a:t>картинок </a:t>
            </a:r>
            <a:r>
              <a:rPr lang="ru-RU" dirty="0">
                <a:solidFill>
                  <a:schemeClr val="tx1"/>
                </a:solidFill>
              </a:rPr>
              <a:t>и т.п</a:t>
            </a:r>
            <a:r>
              <a:rPr lang="ru-RU" dirty="0" smtClean="0">
                <a:solidFill>
                  <a:schemeClr val="tx1"/>
                </a:solidFill>
              </a:rPr>
              <a:t>.), презентаций</a:t>
            </a:r>
            <a:r>
              <a:rPr lang="ru-RU" dirty="0">
                <a:solidFill>
                  <a:schemeClr val="tx1"/>
                </a:solidFill>
              </a:rPr>
              <a:t>. Всё это позволяло повысить эффективность занятий. Большое внимание уделяла методу примера. На занятиях активно использовала приёмы «приучение» и «упражнение». С целью повышения эмоционального фона занятий пользовалась дидактическими играми (различной тематики и содержания), элементы изобразительной деятельности, двигательные упражнения.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1438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Методы воздействия</a:t>
            </a:r>
            <a:r>
              <a:rPr lang="ru-RU" sz="32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 словесные, практические, наглядные.</a:t>
            </a:r>
            <a:r>
              <a:rPr lang="ru-RU" sz="32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29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4664"/>
            <a:ext cx="8280919" cy="5721499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Выводы: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тема «Формирование позитивной мотивации на ЗОЖ у воспитанников детского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дома» мною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изучена, осуществлена подборка материала по теме, разработаны беседы,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воспитательские 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часы по вопросам здоровья. Сравнительная диагностика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Здоровый образ жизни»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в начале и в конце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2014-2016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учебного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года показывает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положительные результаты работы над темой. Считаю, что добиться положительных результатов удалось лишь потому, что все запланированные мероприятия проводились в системе, было организовано сотрудничество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 медицинским персоналом детского дома, инструктором по физической культуре.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521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Разработанный методический материал по теме самообразования: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ВР\Desktop\Мероприятия и кроссворды\img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3"/>
            <a:ext cx="370361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19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Кроссворд </a:t>
            </a:r>
            <a:r>
              <a:rPr lang="ru-RU" sz="3600" dirty="0" smtClean="0">
                <a:solidFill>
                  <a:srgbClr val="FF0000"/>
                </a:solidFill>
              </a:rPr>
              <a:t>«Здоровый образ </a:t>
            </a:r>
            <a:r>
              <a:rPr lang="ru-RU" sz="3600" dirty="0">
                <a:solidFill>
                  <a:srgbClr val="FF0000"/>
                </a:solidFill>
              </a:rPr>
              <a:t>жизни</a:t>
            </a:r>
            <a:r>
              <a:rPr lang="ru-RU" sz="3600" dirty="0" smtClean="0">
                <a:solidFill>
                  <a:srgbClr val="FF0000"/>
                </a:solidFill>
              </a:rPr>
              <a:t>"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655272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98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137</TotalTime>
  <Words>434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 Отчёт по теме самообразования: «Формирование позитивной мотивации на ЗОЖ у воспитанников детского дома». </vt:lpstr>
      <vt:lpstr>Презентация PowerPoint</vt:lpstr>
      <vt:lpstr>Презентация PowerPoint</vt:lpstr>
      <vt:lpstr>Презентация PowerPoint</vt:lpstr>
      <vt:lpstr>Формы работы в рамках реализации работы над темой самообразования: *Диагностика (анкетирование воспитанников «Отношение детей к ценности здоровья и здорового образа жизни» (в начале и в конце учебного года)). *Профилактика травматизма во время мероприятий, каникул, организация безопасной двигательной деятельности воспитанников в д/доме, на улице. *Беседы на темы: «Чистота – залог здоровья», «И это всё о гриппе», «Если хочешь быть здоров, закаляйся!», «Солнце, воздух и вода – наши лучшие друзья», «Почему надо беречь своё здоровье?» и др.. *Конкурсы рисунков: «Мы за здоровый образ жизни». *Практические занятия по уходу за волосами, ногтями, зубами. *Воспитательские часы по теме «Здоровый образ жизни и вредные привычки», «Как оставаться здоровым», «Наркотики – белая смерть», « Я презираю сигарету» . *Обсуждение ситуаций: « Шаг за шагом к погибели»,  «А если руки не мыть?», «Одеваюсь по погоде». * привитие санитарно-гигиенических навыков * привлечение  воспитанников в  спортивные секции *Реализация программы «Формирование здорового образа жизни у воспитанников детских домов». * Воспитанники принимают активное участие в спортивных и оздоровительных мероприятиях детского дома, города и края. </vt:lpstr>
      <vt:lpstr>Методы воздействия: словесные, практические, наглядные. </vt:lpstr>
      <vt:lpstr>Презентация PowerPoint</vt:lpstr>
      <vt:lpstr>Разработанный методический материал по теме самообразования:</vt:lpstr>
      <vt:lpstr>Кроссворд «Здоровый образ жизни"  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Отчёт по теме самообразования: «Формирование здорового образа жизни у воспитанников детского дома». </dc:title>
  <dc:creator>Таня</dc:creator>
  <cp:lastModifiedBy>ВР</cp:lastModifiedBy>
  <cp:revision>15</cp:revision>
  <dcterms:created xsi:type="dcterms:W3CDTF">2016-04-04T15:02:22Z</dcterms:created>
  <dcterms:modified xsi:type="dcterms:W3CDTF">2017-01-23T10:32:24Z</dcterms:modified>
</cp:coreProperties>
</file>