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66" r:id="rId8"/>
    <p:sldId id="265" r:id="rId9"/>
    <p:sldId id="259" r:id="rId10"/>
    <p:sldId id="262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A-2509-4F78-8604-E8DBF18AD28B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1C80-084B-416B-80C1-C50E6F7EB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49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A-2509-4F78-8604-E8DBF18AD28B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1C80-084B-416B-80C1-C50E6F7EB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03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A-2509-4F78-8604-E8DBF18AD28B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1C80-084B-416B-80C1-C50E6F7EB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22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A-2509-4F78-8604-E8DBF18AD28B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1C80-084B-416B-80C1-C50E6F7EB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74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A-2509-4F78-8604-E8DBF18AD28B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1C80-084B-416B-80C1-C50E6F7EB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72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A-2509-4F78-8604-E8DBF18AD28B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1C80-084B-416B-80C1-C50E6F7EB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79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A-2509-4F78-8604-E8DBF18AD28B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1C80-084B-416B-80C1-C50E6F7EB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28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A-2509-4F78-8604-E8DBF18AD28B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1C80-084B-416B-80C1-C50E6F7EB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02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A-2509-4F78-8604-E8DBF18AD28B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1C80-084B-416B-80C1-C50E6F7EB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81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A-2509-4F78-8604-E8DBF18AD28B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1C80-084B-416B-80C1-C50E6F7EB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67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4A5BA-2509-4F78-8604-E8DBF18AD28B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1C80-084B-416B-80C1-C50E6F7EB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60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4A5BA-2509-4F78-8604-E8DBF18AD28B}" type="datetimeFigureOut">
              <a:rPr lang="ru-RU" smtClean="0"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31C80-084B-416B-80C1-C50E6F7EB8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31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1854" y="1107582"/>
            <a:ext cx="23086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iomara" panose="03080502040207040304" pitchFamily="66" charset="0"/>
                <a:ea typeface="Xiomara" panose="03080502040207040304" pitchFamily="66" charset="0"/>
              </a:rPr>
              <a:t>5</a:t>
            </a:r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iomara" panose="03080502040207040304" pitchFamily="66" charset="0"/>
                <a:ea typeface="Xiomara" panose="03080502040207040304" pitchFamily="66" charset="0"/>
              </a:rPr>
              <a:t>.12.17</a:t>
            </a: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Xiomara" panose="03080502040207040304" pitchFamily="66" charset="0"/>
              <a:ea typeface="Xiomara" panose="030805020402070403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6648" y="2522112"/>
            <a:ext cx="725070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Xiomara" panose="03080502040207040304" pitchFamily="66" charset="0"/>
                <a:ea typeface="Xiomara" panose="03080502040207040304" pitchFamily="66" charset="0"/>
              </a:rPr>
              <a:t>Классная работа</a:t>
            </a:r>
            <a:endParaRPr lang="ru-RU" sz="6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Xiomara" panose="03080502040207040304" pitchFamily="66" charset="0"/>
              <a:ea typeface="Xiomara" panose="030805020402070403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12" y="4417454"/>
            <a:ext cx="2015924" cy="2196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212" y="4516076"/>
            <a:ext cx="1958876" cy="2098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95285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16913" y="1164292"/>
            <a:ext cx="662232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Rupster Script Free" panose="02000000000000000000" pitchFamily="2" charset="-52"/>
              </a:rPr>
              <a:t>Домашнее задание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7395" y="2692754"/>
            <a:ext cx="47477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№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522, 524, 529.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7"/>
          <a:stretch/>
        </p:blipFill>
        <p:spPr>
          <a:xfrm>
            <a:off x="6058284" y="3717702"/>
            <a:ext cx="2880955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7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77264" y="391560"/>
            <a:ext cx="522130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Rupster Script Free" panose="02000000000000000000" pitchFamily="2" charset="-52"/>
              </a:rPr>
              <a:t>Выполнить деление</a:t>
            </a:r>
            <a:endParaRPr lang="ru-RU" sz="4400" b="1" cap="none" spc="0" dirty="0">
              <a:ln w="0">
                <a:solidFill>
                  <a:srgbClr val="00206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  <a:latin typeface="Rupster Script Free" panose="02000000000000000000" pitchFamily="2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633" y="1906073"/>
            <a:ext cx="31470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250908 : 618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85633" y="3644011"/>
            <a:ext cx="28007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65049 : 78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40184" y="1902781"/>
            <a:ext cx="15135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= 406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94767" y="3705567"/>
            <a:ext cx="34419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= 833(ост.75)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003" y="4790686"/>
            <a:ext cx="1438275" cy="14287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39" y="4774064"/>
            <a:ext cx="1458512" cy="144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99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829016">
            <a:off x="166375" y="3336994"/>
            <a:ext cx="895629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cap="none" spc="0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Rupster Script Free" panose="02000000000000000000" pitchFamily="2" charset="-52"/>
              </a:rPr>
              <a:t>Деление с остатком</a:t>
            </a:r>
            <a:endParaRPr lang="ru-RU" sz="7200" b="1" i="1" cap="none" spc="0" dirty="0">
              <a:ln w="0">
                <a:solidFill>
                  <a:srgbClr val="00206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  <a:latin typeface="Rupster Script Free" panose="02000000000000000000" pitchFamily="2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7887" y="2063718"/>
            <a:ext cx="25362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Тема урока: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205" y="5334000"/>
            <a:ext cx="24003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39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8185" y="455985"/>
            <a:ext cx="81275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Как называются компоненты деления?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8186" y="1414530"/>
            <a:ext cx="81275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Как назвать компоненты деления с остатком?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79560" y="2491748"/>
            <a:ext cx="42450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 : </a:t>
            </a:r>
            <a:r>
              <a:rPr lang="en-US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 = c (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ост.</a:t>
            </a:r>
            <a:r>
              <a:rPr lang="en-US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d)</a:t>
            </a:r>
            <a:endParaRPr lang="ru-RU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7126" y="3568966"/>
            <a:ext cx="27767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- делимое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7126" y="4461518"/>
            <a:ext cx="29434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- делитель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82297" y="3568966"/>
            <a:ext cx="49071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– неполное частное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10018" y="4479374"/>
            <a:ext cx="25506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d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- остаток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0174" y="4675031"/>
            <a:ext cx="1369334" cy="202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222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3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18055" y="391560"/>
            <a:ext cx="69397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Rupster Script Free" panose="02000000000000000000" pitchFamily="2" charset="-52"/>
              </a:rPr>
              <a:t>Выполнить деление устно</a:t>
            </a:r>
            <a:endParaRPr lang="ru-RU" sz="4400" b="1" cap="none" spc="0" dirty="0">
              <a:ln w="0">
                <a:solidFill>
                  <a:srgbClr val="00206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  <a:latin typeface="Rupster Script Free" panose="02000000000000000000" pitchFamily="2" charset="-5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1070" y="1193244"/>
            <a:ext cx="20284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23 : 4 =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43410" y="1210409"/>
            <a:ext cx="22541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5 (ост.3)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6781" y="4681536"/>
            <a:ext cx="766581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Остаток всегда …  </a:t>
            </a:r>
            <a:r>
              <a:rPr lang="ru-RU" sz="4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endParaRPr lang="ru-RU" sz="48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r>
              <a:rPr lang="ru-RU" sz="4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ru-RU" sz="4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       делителя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99277" y="4703548"/>
            <a:ext cx="2313454" cy="83099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48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меньше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218055" y="2074269"/>
            <a:ext cx="20284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42 : 5 =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132618" y="2069686"/>
            <a:ext cx="22541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8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(ост.2)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815587" y="2946473"/>
            <a:ext cx="20284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54 : 7 =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844009" y="2928963"/>
            <a:ext cx="22541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7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(ост.5)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543410" y="3801167"/>
            <a:ext cx="251798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100 : 6 =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687915" y="3801167"/>
            <a:ext cx="25362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16 (ост.4)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562" y="1411019"/>
            <a:ext cx="2042337" cy="167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19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8" grpId="0" animBg="1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677" y="778573"/>
            <a:ext cx="1895323" cy="15784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9082" y="235803"/>
            <a:ext cx="7683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Как сделать проверку деления с остатком?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85620" y="1044448"/>
            <a:ext cx="37433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 = </a:t>
            </a:r>
            <a:r>
              <a:rPr lang="en-US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b · c </a:t>
            </a:r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+ </a:t>
            </a:r>
            <a:r>
              <a:rPr lang="en-US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d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5724" y="1974740"/>
            <a:ext cx="76832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Выполнить деление с остатком и сделать проверку: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1570" y="3438195"/>
            <a:ext cx="351535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451 : 3                  </a:t>
            </a: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1852 </a:t>
            </a:r>
            <a:r>
              <a:rPr lang="ru-RU" sz="4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: </a:t>
            </a:r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33</a:t>
            </a:r>
          </a:p>
          <a:p>
            <a:pPr algn="ctr"/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14090 : 134</a:t>
            </a:r>
          </a:p>
          <a:p>
            <a:pPr algn="ctr"/>
            <a:endParaRPr lang="ru-RU" sz="4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97" y="5054797"/>
            <a:ext cx="1694287" cy="141102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665" y="5035410"/>
            <a:ext cx="1678710" cy="139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25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9245" y="993576"/>
            <a:ext cx="8500056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Класс из 17 учеников построили в шеренги. Получилось несколько шеренг из 5 учеников и одна неполная шеренга. Сколько получилось полных шеренг и сколько человек в неполной шеренге?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05279" y="224135"/>
            <a:ext cx="428194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Rupster Script Free" panose="02000000000000000000" pitchFamily="2" charset="-52"/>
              </a:rPr>
              <a:t>Устная работа</a:t>
            </a:r>
            <a:endParaRPr lang="ru-RU" sz="4400" b="1" cap="none" spc="0" dirty="0">
              <a:ln w="0">
                <a:solidFill>
                  <a:srgbClr val="00206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  <a:latin typeface="Rupster Script Free" panose="02000000000000000000" pitchFamily="2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395" y="4968451"/>
            <a:ext cx="69417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17 : 5 = 3 (ост.2)</a:t>
            </a:r>
            <a:endParaRPr lang="ru-RU" sz="4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9481">
            <a:off x="7429994" y="4969646"/>
            <a:ext cx="1213899" cy="1322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98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82964" y="1096607"/>
            <a:ext cx="8493611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Этот же класс на уроке физкультуры  снова построили  в шеренги. На этот раз получилось 4 одинаковых полных шеренги и одна неполная. Сколько человек в каждой шеренге?  А в неполной?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05279" y="224135"/>
            <a:ext cx="428194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Rupster Script Free" panose="02000000000000000000" pitchFamily="2" charset="-52"/>
              </a:rPr>
              <a:t>Устная работа</a:t>
            </a:r>
            <a:endParaRPr lang="ru-RU" sz="4400" b="1" cap="none" spc="0" dirty="0">
              <a:ln w="0">
                <a:solidFill>
                  <a:srgbClr val="00206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  <a:latin typeface="Rupster Script Free" panose="02000000000000000000" pitchFamily="2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395" y="4968451"/>
            <a:ext cx="69417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17 : 4 = 4 (ост.1)</a:t>
            </a:r>
            <a:endParaRPr lang="ru-RU" sz="4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9481">
            <a:off x="7352721" y="5076442"/>
            <a:ext cx="1213899" cy="1322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15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96313" y="226435"/>
            <a:ext cx="40347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№ 521, 523, 530</a:t>
            </a:r>
            <a:endParaRPr lang="ru-RU" sz="4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9929" y="346067"/>
            <a:ext cx="251383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>
                  <a:solidFill>
                    <a:srgbClr val="00206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3000" endA="300" endPos="35500" dir="5400000" sy="-90000" algn="bl" rotWithShape="0"/>
                </a:effectLst>
                <a:latin typeface="Rupster Script Free" panose="02000000000000000000" pitchFamily="2" charset="-52"/>
              </a:rPr>
              <a:t>В классе</a:t>
            </a:r>
            <a:endParaRPr lang="ru-RU" sz="4400" b="1" cap="none" spc="0" dirty="0">
              <a:ln w="0">
                <a:solidFill>
                  <a:srgbClr val="00206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3000" endA="300" endPos="35500" dir="5400000" sy="-90000" algn="bl" rotWithShape="0"/>
              </a:effectLst>
              <a:latin typeface="Rupster Script Free" panose="02000000000000000000" pitchFamily="2" charset="-5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9929" y="934321"/>
            <a:ext cx="80658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Лера и Ира делили 247369 на 526. Обе в остатке получили 149, а частные оказались различными; у Леры 470, а у Иры 47. Проверьте, кто неверно выполнил деление? Где была допущена ошибка?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459929" y="3309869"/>
            <a:ext cx="8347848" cy="312312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665" y="172005"/>
            <a:ext cx="910285" cy="98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90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5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f4d71888e13ec7236e94883678966b1343ef8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</TotalTime>
  <Words>271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Book Antiqua</vt:lpstr>
      <vt:lpstr>Calibri</vt:lpstr>
      <vt:lpstr>Calibri Light</vt:lpstr>
      <vt:lpstr>Rupster Script Free</vt:lpstr>
      <vt:lpstr>Xiomara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Кабинет317</dc:creator>
  <cp:lastModifiedBy>Кабинет317</cp:lastModifiedBy>
  <cp:revision>26</cp:revision>
  <dcterms:created xsi:type="dcterms:W3CDTF">2015-11-07T08:51:49Z</dcterms:created>
  <dcterms:modified xsi:type="dcterms:W3CDTF">2017-12-02T17:25:06Z</dcterms:modified>
</cp:coreProperties>
</file>