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E89"/>
    <a:srgbClr val="669900"/>
    <a:srgbClr val="FF9933"/>
    <a:srgbClr val="F8E7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034A7-7F01-4993-B531-03E69819EA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413EA-E660-4591-ABFD-D3C395B47D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C5213-B143-4406-ADBD-BFA43A6BC8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E04E3-9303-430D-9EEE-64C114310F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A702E-B0A6-4D48-8015-525BCB8143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2DA82-5CDF-45B2-9FA4-A113AB709D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FA2B9-75DB-4CF7-BC53-3A2A467339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17F26-64D1-404D-8DD7-9CC30217CE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08997-69D9-472F-9ACB-AB3FE9A09A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C9982-6474-4C49-A5A1-703866DFC9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1657C-572B-466D-96CF-091D3E5CAC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49EEA47-4070-4B5A-96CA-7E47E812585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470025"/>
          </a:xfrm>
        </p:spPr>
        <p:txBody>
          <a:bodyPr/>
          <a:lstStyle/>
          <a:p>
            <a:r>
              <a:rPr lang="ru-RU" altLang="ru-RU" dirty="0">
                <a:solidFill>
                  <a:srgbClr val="0070C0"/>
                </a:solidFill>
              </a:rPr>
              <a:t>Единый деловой стиль одежды в школе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267200"/>
            <a:ext cx="6400800" cy="1752600"/>
          </a:xfrm>
        </p:spPr>
        <p:txBody>
          <a:bodyPr/>
          <a:lstStyle/>
          <a:p>
            <a:r>
              <a:rPr lang="ru-RU" alt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Выполнила ученица </a:t>
            </a:r>
            <a:r>
              <a:rPr lang="ru-RU" alt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 </a:t>
            </a:r>
            <a:r>
              <a:rPr lang="ru-RU" alt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«В» класса </a:t>
            </a:r>
            <a:r>
              <a:rPr lang="ru-RU" alt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Муйдинова</a:t>
            </a:r>
            <a:r>
              <a:rPr lang="ru-RU" alt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alt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Диёра</a:t>
            </a:r>
            <a:endParaRPr lang="ru-RU" alt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8229600" cy="4525963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alt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Мне кажется, что будет  лучше, если форма войдёт постепенно в «жизнь» нашей школы. Это не вызовет резкий протест среди школьников.</a:t>
            </a:r>
          </a:p>
          <a:p>
            <a:pPr algn="just">
              <a:lnSpc>
                <a:spcPct val="80000"/>
              </a:lnSpc>
            </a:pPr>
            <a:r>
              <a:rPr lang="ru-RU" alt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сначала ввести ограничения на ношение яркой одежды, джинсов, вызывающих аксессуаров и ярких </a:t>
            </a:r>
            <a:r>
              <a:rPr lang="ru-RU" altLang="ru-RU" sz="2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принтов</a:t>
            </a:r>
            <a:r>
              <a:rPr lang="ru-RU" alt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80000"/>
              </a:lnSpc>
            </a:pPr>
            <a:r>
              <a:rPr lang="ru-RU" alt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Нужно принимать жёсткие меры к ученикам периодически нарушающих </a:t>
            </a:r>
            <a:r>
              <a:rPr lang="ru-RU" altLang="ru-RU" sz="280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дресс</a:t>
            </a:r>
            <a:r>
              <a:rPr lang="ru-RU" alt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-код школы (особенно к ученикам средних и старших классов).</a:t>
            </a:r>
          </a:p>
          <a:p>
            <a:pPr algn="just">
              <a:lnSpc>
                <a:spcPct val="80000"/>
              </a:lnSpc>
            </a:pPr>
            <a:r>
              <a:rPr lang="ru-RU" altLang="ru-RU" sz="2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Заинтересованность в этом учителей. Поддерживая в школе культуру стиля в одежде, учитель должен показать, что уместно носить в классе, а что нет. А учителя, используя в своей одежде, например, галстук, косынку или брошь в тон костюмам детей, тем самым подчеркнут свое уважение к детям и к общешкольной </a:t>
            </a:r>
            <a:r>
              <a:rPr lang="ru-RU" altLang="ru-RU" sz="28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культуре.</a:t>
            </a:r>
            <a:endParaRPr lang="ru-RU" altLang="ru-RU" sz="280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98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219200"/>
            <a:ext cx="8229600" cy="2952750"/>
          </a:xfrm>
        </p:spPr>
        <p:txBody>
          <a:bodyPr/>
          <a:lstStyle/>
          <a:p>
            <a:r>
              <a:rPr lang="ru-RU" altLang="ru-RU" sz="5400" i="1" dirty="0">
                <a:solidFill>
                  <a:srgbClr val="7030A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1606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>
                <a:solidFill>
                  <a:srgbClr val="0070C0"/>
                </a:solidFill>
              </a:rPr>
              <a:t>Школьная форма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47050" cy="22606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/>
              <a:t>   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это обязательная повседневная форма одежды для учеников во время их нахождения в школе и на официальных школьных мероприятиях вне школы. </a:t>
            </a:r>
          </a:p>
        </p:txBody>
      </p:sp>
      <p:pic>
        <p:nvPicPr>
          <p:cNvPr id="36868" name="Picture 4" descr="n_9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789363"/>
            <a:ext cx="3249613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4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350" y="-95249"/>
            <a:ext cx="8229600" cy="1143000"/>
          </a:xfrm>
        </p:spPr>
        <p:txBody>
          <a:bodyPr/>
          <a:lstStyle/>
          <a:p>
            <a:r>
              <a:rPr lang="ru-RU" altLang="ru-RU" b="1" i="1" dirty="0">
                <a:solidFill>
                  <a:srgbClr val="7030A0"/>
                </a:solidFill>
              </a:rPr>
              <a:t>Историческая справка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975" y="873126"/>
            <a:ext cx="8642350" cy="5256212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dirty="0">
                <a:solidFill>
                  <a:srgbClr val="000000"/>
                </a:solidFill>
                <a:effectLst/>
              </a:rPr>
              <a:t>     </a:t>
            </a:r>
            <a:r>
              <a:rPr lang="ru-RU" altLang="ru-RU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Мода на школьную форму пришла в Россию из Англии в 1834 году. Сначала для мальчиков, а затем, когда стали возникать женские гимназии, и для девочек. Мальчики щеголяли в фуражках с эмблемой гимназии, гимнастерках, шинелях, куртках, брюках, черных ботинках и с непременным ранцем за спиной. Форма девочек тоже была строга: коричневые платья с фартуками, правда, из ткани высокого качества и с изящным покроем, который делал девичий силуэт стройным. В 1962 году мальчиков переодели в серые шерстяные костюмы, а в 1973-м — в костюмы из синей полушерстяной ткани, с эмблемой и алюминиевыми пуговицами. В 1976 году девочки также стали одеваться в новую форму. В середине 80-х произошла последняя реформа формы: мальчикам и девочкам пошили пиджаки синего цвета. А в 91-м школьная форма была отменена.</a:t>
            </a:r>
          </a:p>
        </p:txBody>
      </p:sp>
      <p:pic>
        <p:nvPicPr>
          <p:cNvPr id="37897" name="Picture 9" descr="4gi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508500"/>
            <a:ext cx="1643062" cy="184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9" name="Picture 11" descr="x_a9db419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789363"/>
            <a:ext cx="1500188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0" name="Picture 12" descr="P3DGrIcyk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005263"/>
            <a:ext cx="1304925" cy="250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1" name="Picture 13" descr="shkolnaya-forma-iz-raznyih-stran-mira3-e13418371695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797425"/>
            <a:ext cx="1343025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2" name="Picture 14" descr="19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860800"/>
            <a:ext cx="2371725" cy="285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04" name="Picture 16" descr="7498_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5373688"/>
            <a:ext cx="1966913" cy="132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3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2997" y="182564"/>
            <a:ext cx="8763000" cy="628649"/>
          </a:xfrm>
        </p:spPr>
        <p:txBody>
          <a:bodyPr/>
          <a:lstStyle/>
          <a:p>
            <a:r>
              <a:rPr lang="ru-RU" altLang="ru-RU" b="1" dirty="0">
                <a:solidFill>
                  <a:srgbClr val="7030A0"/>
                </a:solidFill>
              </a:rPr>
              <a:t>Школьная форма за рубежом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55662"/>
            <a:ext cx="8229600" cy="216058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000000"/>
                </a:solidFill>
                <a:effectLst/>
              </a:rPr>
              <a:t>     </a:t>
            </a:r>
            <a:r>
              <a:rPr lang="ru-RU" altLang="ru-RU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форма в других странах отличается от нашей: где-то она более консервативна, а где-то - очень модная и необычная. Например, в Японии школьницы щеголяют в матросках, называемых там «</a:t>
            </a:r>
            <a:r>
              <a:rPr lang="ru-RU" altLang="ru-RU" sz="18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сэйлор</a:t>
            </a:r>
            <a:r>
              <a:rPr lang="ru-RU" altLang="ru-RU" sz="1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-фуку». Их форма - эталон подростковой моды для всего мира . Даже вне стен школы японки носят то, что напоминает им свою привычную школьную форму. В Великобритании школьная форма максимально консервативна и приближена к классическому стилю одежды. У каждой престижной школы есть свой логотип, поэтому ученики обязаны приходить на занятия с «фирменным» галстуком. В США каждая школа сама решает, какие именно вещи позволено надевать ученикам. Как правило, в школах запрещены топы, открывающие живот, а также низко сидящие брюки. </a:t>
            </a:r>
          </a:p>
        </p:txBody>
      </p:sp>
      <p:pic>
        <p:nvPicPr>
          <p:cNvPr id="38916" name="Picture 4" descr="school-uniform_1466580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57563"/>
            <a:ext cx="1984375" cy="124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7" name="Picture 5" descr="School-Uniforms-in-Arizo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652963"/>
            <a:ext cx="1236663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 descr="x_53659fb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731976"/>
            <a:ext cx="1512888" cy="170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0" name="Picture 8" descr="43107916_IMG_660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300663"/>
            <a:ext cx="1800225" cy="143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1" name="Picture 9" descr="p5537d(1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208" y="3414352"/>
            <a:ext cx="1728787" cy="111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2" name="Picture 10" descr="5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181" y="3303084"/>
            <a:ext cx="1800225" cy="119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3" name="Picture 11" descr="5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5013325"/>
            <a:ext cx="1589087" cy="11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5" name="Picture 13" descr="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561" y="3899190"/>
            <a:ext cx="1728787" cy="114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6" name="Picture 14" descr="40454199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5229225"/>
            <a:ext cx="1562100" cy="116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27" name="Picture 15" descr="89855315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213" y="3500438"/>
            <a:ext cx="1173162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05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448800" cy="1143000"/>
          </a:xfrm>
        </p:spPr>
        <p:txBody>
          <a:bodyPr/>
          <a:lstStyle/>
          <a:p>
            <a:r>
              <a:rPr lang="ru-RU" altLang="ru-RU" sz="3600" b="1" dirty="0">
                <a:solidFill>
                  <a:srgbClr val="7030A0"/>
                </a:solidFill>
              </a:rPr>
              <a:t>Преимущества школьной формы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9764" y="762000"/>
            <a:ext cx="8229600" cy="3743325"/>
          </a:xfrm>
        </p:spPr>
        <p:txBody>
          <a:bodyPr/>
          <a:lstStyle/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Строгий стиль одежды создает в школе деловую атмосферу, необходимую для занятий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Форма дисциплинирует человека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Единая школьная форма позволяет избежать </a:t>
            </a:r>
            <a:r>
              <a:rPr lang="ru-RU" altLang="ru-RU" sz="2400" dirty="0" err="1">
                <a:solidFill>
                  <a:srgbClr val="000000"/>
                </a:solidFill>
                <a:effectLst/>
              </a:rPr>
              <a:t>соревновательности</a:t>
            </a:r>
            <a:r>
              <a:rPr lang="ru-RU" altLang="ru-RU" sz="2400" dirty="0">
                <a:solidFill>
                  <a:srgbClr val="000000"/>
                </a:solidFill>
                <a:effectLst/>
              </a:rPr>
              <a:t> между детьми в одежде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Ученик в школьной форме думает об учебе, а не об одежде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Нет проблемы "В чем пойти в школу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".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Школьная форма помогает почувствовать себя учеником и членом определенного коллектива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Если одежда придется ребенку по вкусу, он будет испытывать гордость за свой внешний вид</a:t>
            </a:r>
            <a:r>
              <a:rPr lang="ru-RU" altLang="ru-RU" sz="2400" dirty="0" smtClean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lnSpc>
                <a:spcPts val="1900"/>
              </a:lnSpc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  <a:p>
            <a:pPr>
              <a:lnSpc>
                <a:spcPts val="1900"/>
              </a:lnSpc>
            </a:pPr>
            <a:r>
              <a:rPr lang="ru-RU" altLang="ru-RU" sz="2400" dirty="0">
                <a:solidFill>
                  <a:srgbClr val="000000"/>
                </a:solidFill>
                <a:effectLst/>
              </a:rPr>
              <a:t>Школьная форма экономит деньги родителей.</a:t>
            </a:r>
          </a:p>
          <a:p>
            <a:pPr>
              <a:lnSpc>
                <a:spcPts val="1900"/>
              </a:lnSpc>
              <a:buFont typeface="Wingdings" panose="05000000000000000000" pitchFamily="2" charset="2"/>
              <a:buNone/>
            </a:pPr>
            <a:endParaRPr lang="ru-RU" altLang="ru-RU" sz="24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1580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8229600" cy="1143000"/>
          </a:xfrm>
        </p:spPr>
        <p:txBody>
          <a:bodyPr/>
          <a:lstStyle/>
          <a:p>
            <a:r>
              <a:rPr lang="ru-RU" altLang="ru-RU" sz="3600" i="1" dirty="0">
                <a:solidFill>
                  <a:srgbClr val="7030A0"/>
                </a:solidFill>
              </a:rPr>
              <a:t>Так какой же должна быть школьная форма?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453072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i="1" dirty="0">
                <a:solidFill>
                  <a:srgbClr val="000000"/>
                </a:solidFill>
                <a:effectLst/>
              </a:rPr>
              <a:t>Мне кажется, что школьная форма должна быть модной, удобной и иметь несколько вариантов. Она должна состоять из нескольких предметов одежды. Школьная форма должна быть сшита из красивой, приятной ткани, которая будет практичной и доступной по цене.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i="1" dirty="0">
              <a:solidFill>
                <a:srgbClr val="000000"/>
              </a:solidFill>
              <a:effectLst/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i="1" dirty="0">
                <a:solidFill>
                  <a:srgbClr val="000000"/>
                </a:solidFill>
                <a:effectLst/>
              </a:rPr>
              <a:t>Я думаю, что форма должна быть черно-белой. Это классическое сочетание цветов. 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i="1" dirty="0">
              <a:solidFill>
                <a:srgbClr val="000000"/>
              </a:solidFill>
              <a:effectLst/>
            </a:endParaRP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i="1" dirty="0">
                <a:solidFill>
                  <a:srgbClr val="000000"/>
                </a:solidFill>
                <a:effectLst/>
              </a:rPr>
              <a:t>Можно добавлять серый цвет .Он буден отлично гармонировать с черно-белой гаммой.</a:t>
            </a:r>
          </a:p>
        </p:txBody>
      </p:sp>
    </p:spTree>
    <p:extLst>
      <p:ext uri="{BB962C8B-B14F-4D97-AF65-F5344CB8AC3E}">
        <p14:creationId xmlns:p14="http://schemas.microsoft.com/office/powerpoint/2010/main" val="236926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7030A0"/>
                </a:solidFill>
              </a:rPr>
              <a:t>Форма для девочек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7638"/>
            <a:ext cx="8229600" cy="4525963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400" i="1" dirty="0">
                <a:solidFill>
                  <a:srgbClr val="000000"/>
                </a:solidFill>
                <a:effectLst/>
              </a:rPr>
              <a:t>По моему мнению, форма для девочек должна состоять из юбки, брюк ,жакета и блузки.</a:t>
            </a:r>
          </a:p>
        </p:txBody>
      </p:sp>
      <p:pic>
        <p:nvPicPr>
          <p:cNvPr id="68613" name="Picture 5" descr="f28d40f6c308c8ab7b85dd863f559da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838" y="3141663"/>
            <a:ext cx="2230437" cy="329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4" name="Picture 6" descr="0-shkolnaya-odezhd-ahsen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195" y="2988469"/>
            <a:ext cx="25685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5" name="Picture 7" descr="dfcb2ac0c1bb4598c546cc85b29f548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2420938"/>
            <a:ext cx="1223963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93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>
                <a:solidFill>
                  <a:srgbClr val="7030A0"/>
                </a:solidFill>
              </a:rPr>
              <a:t>Форма для мальчиков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17638"/>
            <a:ext cx="8229600" cy="4525963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800" dirty="0">
                <a:solidFill>
                  <a:srgbClr val="000000"/>
                </a:solidFill>
                <a:effectLst/>
              </a:rPr>
              <a:t>Рубашка ,брюки, пиджак, жилет или джемпер.</a:t>
            </a:r>
          </a:p>
        </p:txBody>
      </p:sp>
      <p:pic>
        <p:nvPicPr>
          <p:cNvPr id="69637" name="Picture 5" descr="31-05-1504251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7225" y="2205038"/>
            <a:ext cx="2435225" cy="417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9" name="Picture 7" descr="5221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276475"/>
            <a:ext cx="2882900" cy="434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40" name="Picture 8" descr="tv1201_0101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132" y="3649663"/>
            <a:ext cx="28352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23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304800"/>
            <a:ext cx="8229600" cy="56546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i="1" dirty="0">
                <a:solidFill>
                  <a:srgbClr val="000000"/>
                </a:solidFill>
                <a:effectLst/>
              </a:rPr>
              <a:t>Ученик должен иметь возможность что-то менять в форме. Например, можно заменить рубашку на футболку такого же цвета без яркого </a:t>
            </a:r>
            <a:r>
              <a:rPr lang="ru-RU" altLang="ru-RU" sz="2800" i="1" dirty="0" err="1">
                <a:solidFill>
                  <a:srgbClr val="000000"/>
                </a:solidFill>
                <a:effectLst/>
              </a:rPr>
              <a:t>принта</a:t>
            </a:r>
            <a:r>
              <a:rPr lang="ru-RU" altLang="ru-RU" sz="2800" i="1" dirty="0">
                <a:solidFill>
                  <a:srgbClr val="000000"/>
                </a:solidFill>
                <a:effectLst/>
              </a:rPr>
              <a:t>. Или добавить небольшой неяркий аксессуар (платок, брошь, ремень).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i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i="1" dirty="0">
                <a:solidFill>
                  <a:srgbClr val="000000"/>
                </a:solidFill>
                <a:effectLst/>
              </a:rPr>
              <a:t>Форма учеников младших классов может отличаться от формы средней и старшей школы.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800" i="1" dirty="0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800" i="1" dirty="0">
                <a:solidFill>
                  <a:srgbClr val="000000"/>
                </a:solidFill>
                <a:effectLst/>
              </a:rPr>
              <a:t>Было бы очень хорошо, если бы на форму нашивалась эмблема конкретной школы, что даст возможность ученику почувствовать себя полноценным членом конкретного коллектива, ощутить причастность именно к этой школе.</a:t>
            </a:r>
          </a:p>
        </p:txBody>
      </p:sp>
    </p:spTree>
    <p:extLst>
      <p:ext uri="{BB962C8B-B14F-4D97-AF65-F5344CB8AC3E}">
        <p14:creationId xmlns:p14="http://schemas.microsoft.com/office/powerpoint/2010/main" val="518043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423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Wingdings</vt:lpstr>
      <vt:lpstr>Оформление по умолчанию</vt:lpstr>
      <vt:lpstr>Единый деловой стиль одежды в школе</vt:lpstr>
      <vt:lpstr>Школьная форма</vt:lpstr>
      <vt:lpstr>Историческая справка</vt:lpstr>
      <vt:lpstr>Школьная форма за рубежом</vt:lpstr>
      <vt:lpstr>Преимущества школьной формы</vt:lpstr>
      <vt:lpstr>Так какой же должна быть школьная форма?</vt:lpstr>
      <vt:lpstr>Форма для девочек</vt:lpstr>
      <vt:lpstr>Форма для мальчиков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6</cp:revision>
  <cp:lastPrinted>1601-01-01T00:00:00Z</cp:lastPrinted>
  <dcterms:created xsi:type="dcterms:W3CDTF">1601-01-01T00:00:00Z</dcterms:created>
  <dcterms:modified xsi:type="dcterms:W3CDTF">2017-12-17T12:30:40Z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