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60" r:id="rId3"/>
    <p:sldId id="281" r:id="rId4"/>
    <p:sldId id="278" r:id="rId5"/>
    <p:sldId id="279" r:id="rId6"/>
    <p:sldId id="280" r:id="rId7"/>
    <p:sldId id="277" r:id="rId8"/>
    <p:sldId id="259" r:id="rId9"/>
    <p:sldId id="261" r:id="rId10"/>
    <p:sldId id="265" r:id="rId11"/>
    <p:sldId id="275" r:id="rId12"/>
    <p:sldId id="258" r:id="rId13"/>
    <p:sldId id="262" r:id="rId14"/>
    <p:sldId id="263" r:id="rId15"/>
    <p:sldId id="264" r:id="rId16"/>
    <p:sldId id="268" r:id="rId17"/>
    <p:sldId id="266" r:id="rId18"/>
    <p:sldId id="267" r:id="rId19"/>
    <p:sldId id="269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7057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r>
              <a:rPr lang="ru-RU" dirty="0" smtClean="0"/>
              <a:t>Проект Образовательная область «Физическое развитие»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/>
              <a:t>Составила Симонова С.Г.</a:t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6571" y="0"/>
            <a:ext cx="9470571" cy="6858000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-180527" y="1"/>
            <a:ext cx="2880320" cy="1412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/>
              <a:t>ПОДВИЖНЫЕ И СПОРТИВНЫЕ ИГРЫ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252536" y="1628800"/>
            <a:ext cx="3528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 smtClean="0"/>
              <a:t>развивают у детей настойчивость, смелость, решительность, инициативу, сообразительность и мышление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1043608" y="1412776"/>
            <a:ext cx="144016" cy="288032"/>
          </a:xfrm>
          <a:prstGeom prst="downArrow">
            <a:avLst>
              <a:gd name="adj1" fmla="val 50000"/>
              <a:gd name="adj2" fmla="val 440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6012160" y="2254667"/>
            <a:ext cx="313184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altLang="ru-RU" dirty="0" smtClean="0"/>
              <a:t>дети учатся  ощущать свои эмоции, расслабляться.</a:t>
            </a:r>
          </a:p>
        </p:txBody>
      </p:sp>
      <p:sp>
        <p:nvSpPr>
          <p:cNvPr id="11" name="Овал 10"/>
          <p:cNvSpPr/>
          <p:nvPr/>
        </p:nvSpPr>
        <p:spPr>
          <a:xfrm>
            <a:off x="6516216" y="260649"/>
            <a:ext cx="237626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/>
              <a:t>РЕЛАКСАЦИЯ ФИЗКУЛЬТМИНУТКИ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7164288" y="1772816"/>
            <a:ext cx="45719" cy="72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524328" y="1556792"/>
            <a:ext cx="21602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411761" y="2492896"/>
            <a:ext cx="3744416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/>
              <a:t>ПАЛЬЧИКОВАЯ ГИМНАСТИКА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187624" y="4221088"/>
            <a:ext cx="64624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Georgia" pitchFamily="18" charset="0"/>
              </a:rPr>
              <a:t>Пальчиковая гимнастика решает множество задач в развитии ребенка: - способствует овладению навыками мелкой моторики; - помогает развивать речь;</a:t>
            </a:r>
          </a:p>
          <a:p>
            <a:r>
              <a:rPr lang="ru-RU" dirty="0" smtClean="0">
                <a:solidFill>
                  <a:srgbClr val="000000"/>
                </a:solidFill>
                <a:latin typeface="Georgia" pitchFamily="18" charset="0"/>
              </a:rPr>
              <a:t>- повышает работоспособность головного мозга;</a:t>
            </a:r>
          </a:p>
          <a:p>
            <a:r>
              <a:rPr lang="ru-RU" dirty="0" smtClean="0">
                <a:solidFill>
                  <a:srgbClr val="000000"/>
                </a:solidFill>
                <a:latin typeface="Georgia" pitchFamily="18" charset="0"/>
              </a:rPr>
              <a:t>- развивает психические процессы: внимание, память, мышление, воображение;</a:t>
            </a:r>
          </a:p>
          <a:p>
            <a:r>
              <a:rPr lang="ru-RU" dirty="0" smtClean="0">
                <a:solidFill>
                  <a:srgbClr val="000000"/>
                </a:solidFill>
                <a:latin typeface="Georgia" pitchFamily="18" charset="0"/>
              </a:rPr>
              <a:t>- развивает тактильную чувствительность;</a:t>
            </a:r>
          </a:p>
          <a:p>
            <a:r>
              <a:rPr lang="ru-RU" dirty="0" smtClean="0">
                <a:solidFill>
                  <a:srgbClr val="000000"/>
                </a:solidFill>
                <a:latin typeface="Georgia" pitchFamily="18" charset="0"/>
              </a:rPr>
              <a:t>- снимает тревожность.</a:t>
            </a:r>
            <a:endParaRPr lang="ru-RU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4139952" y="3861048"/>
            <a:ext cx="7200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6571" y="0"/>
            <a:ext cx="9470571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357166"/>
            <a:ext cx="83582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932040" y="476672"/>
            <a:ext cx="2664073" cy="29523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/>
              <a:t>ГИМНАСТИКА ПОСЛЕ СНА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755576" y="476672"/>
            <a:ext cx="2808089" cy="2880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/>
              <a:t>УТРЕННЯЯ ГИМНАСТИКА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-180528" y="4660106"/>
            <a:ext cx="121425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000" dirty="0" smtClean="0">
                <a:solidFill>
                  <a:srgbClr val="FF0000"/>
                </a:solidFill>
              </a:rPr>
              <a:t>              укрепляет здоровье ребенка </a:t>
            </a:r>
            <a:endParaRPr lang="ru-RU" sz="4000" dirty="0"/>
          </a:p>
        </p:txBody>
      </p:sp>
      <p:sp>
        <p:nvSpPr>
          <p:cNvPr id="18" name="Стрелка вниз 17"/>
          <p:cNvSpPr/>
          <p:nvPr/>
        </p:nvSpPr>
        <p:spPr>
          <a:xfrm>
            <a:off x="2267744" y="3356992"/>
            <a:ext cx="72008" cy="15121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6300192" y="3429000"/>
            <a:ext cx="45719" cy="1440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6571" y="0"/>
            <a:ext cx="9470571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908720"/>
            <a:ext cx="8748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технологии в дошкольном образовании – технологии, направленные на решение приоритетной задачи современного дошкольного образования – задачи сохранения, поддержания и обогащения здоровья субъектов педагогического процесса в детском саду: детей, педагогов и родителей.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75656" y="2492896"/>
          <a:ext cx="6948264" cy="3218655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6948264"/>
              </a:tblGrid>
              <a:tr h="110750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Технология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11115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Инструмент профессиональной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деятельности педагога,  имеющий выраженную этапность, включает в себя  набор определенных профессиональных действий, на каждом этапе которого позволяет педагогу предвидеть промежуточные и итоговые результаты педагогической деятельности.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403648" y="260649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Понятие «технология» и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здорьвьесберегающие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технологии»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6571" y="0"/>
            <a:ext cx="9470571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928670"/>
            <a:ext cx="8501092" cy="5500726"/>
          </a:xfrm>
          <a:prstGeom prst="roundRect">
            <a:avLst/>
          </a:prstGeom>
          <a:solidFill>
            <a:schemeClr val="bg2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596646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Медико-профилактические.</a:t>
            </a: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6646" indent="-514350">
              <a:buFont typeface="+mj-lt"/>
              <a:buAutoNum type="arabicPeriod"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6646" indent="-514350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96646" indent="-514350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Физкультурно-оздоровительные, приобщение детей к здоровому образу жизни.</a:t>
            </a:r>
          </a:p>
          <a:p>
            <a:pPr marL="596646" indent="-514350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1429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Классификация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технологий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6571" y="0"/>
            <a:ext cx="9470571" cy="68580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1000108"/>
            <a:ext cx="8501092" cy="2571768"/>
          </a:xfrm>
          <a:prstGeom prst="roundRect">
            <a:avLst/>
          </a:prstGeom>
          <a:solidFill>
            <a:schemeClr val="bg2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 обеспечивающие сохранение и преумножение здоровья детей под руководством медицинского персонала ДОУ в соответствии с медицинскими правилами и нормами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85728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Медико-профилактические технологии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Desktop\IMG_82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3857628"/>
            <a:ext cx="4143404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d:\Desktop\IMG_82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3429000"/>
            <a:ext cx="2143140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85720" y="1196752"/>
            <a:ext cx="8572530" cy="4752528"/>
          </a:xfrm>
          <a:prstGeom prst="roundRect">
            <a:avLst/>
          </a:prstGeom>
          <a:solidFill>
            <a:schemeClr val="bg2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мониторинга здоровья дошкольников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и контроль питания детей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профилактических мероприятий в детском саду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Закаливание и физическое развитие дошкольников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контроля и помощь в обеспечений требований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СанПиНов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среды  в ДОУ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6571" y="0"/>
            <a:ext cx="9470571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1142984"/>
            <a:ext cx="8501122" cy="2071702"/>
          </a:xfrm>
          <a:prstGeom prst="roundRect">
            <a:avLst/>
          </a:prstGeom>
          <a:solidFill>
            <a:schemeClr val="bg2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Технологии, направленные на развитие физических качеств и двигательной активности детей, приобщение детей к здоровому образу жизни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14290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Физкультурно-оздоровительные технологии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643314"/>
            <a:ext cx="4071966" cy="2928959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7562"/>
            <a:ext cx="4341862" cy="3255236"/>
          </a:xfrm>
          <a:prstGeom prst="rect">
            <a:avLst/>
          </a:prstGeom>
          <a:noFill/>
          <a:ln w="28575">
            <a:solidFill>
              <a:srgbClr val="FFFF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6571" y="0"/>
            <a:ext cx="9470571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214290"/>
            <a:ext cx="8501092" cy="6357982"/>
          </a:xfrm>
          <a:prstGeom prst="roundRect">
            <a:avLst/>
          </a:prstGeom>
          <a:solidFill>
            <a:schemeClr val="bg2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Гимнастика для глаз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Динамическая гимнастика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Бодрящая гимнастика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Динамическая пауза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Массаж 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Профилактика плоскостопии и формирование правильной осанки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Двигательные оздоровительные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Самостоятельная двигательная деятельность детей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Подвижные и спортивные игры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Валеологическое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развитие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Физическая культура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0762"/>
            <a:ext cx="4143404" cy="3107208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6571" y="0"/>
            <a:ext cx="9470571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1214422"/>
            <a:ext cx="8501092" cy="2357454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Технологии, обеспечивающие эмоциональный комфорт и хорошее психологическое самочувствие ребенка в процессе общения со сверстниками и взрослыми в детском саду и дома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Технология психолого-педагогического сопровождения развития ребенка (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Психогимнастика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песочная терапия)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14291"/>
            <a:ext cx="89297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Технология обеспечения социально-психологического благополучия ребенка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3714752"/>
            <a:ext cx="4393436" cy="2928958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Администратор\Desktop\IMG_78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3357562"/>
            <a:ext cx="2214578" cy="33218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6571" y="0"/>
            <a:ext cx="9470571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1071546"/>
            <a:ext cx="8501092" cy="2214578"/>
          </a:xfrm>
          <a:prstGeom prst="roundRect">
            <a:avLst/>
          </a:prstGeom>
          <a:solidFill>
            <a:schemeClr val="bg2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Технологии, направленные на развитие культуры здоровья педагогов в том числе культуры профессионального здоровья, развития потребностей здорового образа жизни 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274638"/>
            <a:ext cx="9144000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Здоровьесбережение</a:t>
            </a:r>
            <a: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и </a:t>
            </a:r>
            <a:r>
              <a:rPr kumimoji="0" lang="ru-RU" sz="1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здоровьеобогащение</a:t>
            </a:r>
            <a:r>
              <a:rPr kumimoji="0" lang="ru-RU" sz="1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педагогов ДОУ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285" y="3429000"/>
            <a:ext cx="4538477" cy="3143272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70571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Направление физического развития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916832"/>
            <a:ext cx="8388424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b="1" dirty="0" smtClean="0"/>
              <a:t>1/ Формирование начальных представлений о здоровом образе жизни.</a:t>
            </a:r>
            <a:r>
              <a:rPr lang="ru-RU" sz="2000" dirty="0" smtClean="0"/>
              <a:t> </a:t>
            </a:r>
            <a:r>
              <a:rPr lang="ru-RU" sz="2000" i="1" dirty="0" smtClean="0"/>
              <a:t>(формирование у детей начальных представлений о здоровом образе жизни)</a:t>
            </a:r>
            <a:endParaRPr lang="ru-RU" sz="2000" b="1" i="1" dirty="0" smtClean="0"/>
          </a:p>
          <a:p>
            <a:pPr fontAlgn="base"/>
            <a:endParaRPr lang="ru-RU" sz="2000" b="1" dirty="0" smtClean="0"/>
          </a:p>
          <a:p>
            <a:pPr fontAlgn="base"/>
            <a:r>
              <a:rPr lang="ru-RU" sz="2000" b="1" dirty="0" smtClean="0"/>
              <a:t>2/ Физическая культура.</a:t>
            </a:r>
          </a:p>
          <a:p>
            <a:pPr algn="ctr" fontAlgn="base"/>
            <a:r>
              <a:rPr lang="ru-RU" sz="2000" dirty="0" smtClean="0"/>
              <a:t> </a:t>
            </a:r>
            <a:r>
              <a:rPr lang="ru-RU" sz="2000" i="1" dirty="0" smtClean="0"/>
              <a:t>(сохранение, укрепление и охрана здоровья детей; повышение умственной и физической работоспособности, предупреждение утомления)</a:t>
            </a:r>
          </a:p>
          <a:p>
            <a:pPr fontAlgn="base"/>
            <a:endParaRPr lang="ru-RU" sz="2000" b="1" dirty="0" smtClean="0"/>
          </a:p>
          <a:p>
            <a:pPr fontAlgn="base"/>
            <a:r>
              <a:rPr lang="ru-RU" sz="2000" b="1" dirty="0" smtClean="0"/>
              <a:t>3</a:t>
            </a:r>
            <a:r>
              <a:rPr lang="en-US" sz="2000" b="1" dirty="0" smtClean="0"/>
              <a:t>/</a:t>
            </a:r>
            <a:r>
              <a:rPr lang="ru-RU" sz="2000" b="1" dirty="0" smtClean="0"/>
              <a:t> Гармоничное физическое развитие </a:t>
            </a:r>
            <a:r>
              <a:rPr lang="ru-RU" sz="2000" dirty="0" smtClean="0"/>
              <a:t> </a:t>
            </a:r>
          </a:p>
          <a:p>
            <a:pPr algn="ctr" fontAlgn="base"/>
            <a:r>
              <a:rPr lang="ru-RU" sz="2000" i="1" dirty="0" smtClean="0"/>
              <a:t>(совершенствование умений и навыков в основных видах движений, воспитание красоты, грациозности, выразительности движений, формирование правильной осанки)</a:t>
            </a:r>
            <a:endParaRPr lang="ru-RU" sz="2000" b="1" i="1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  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6571" y="0"/>
            <a:ext cx="9470571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57158" y="428604"/>
            <a:ext cx="8501092" cy="928694"/>
          </a:xfrm>
          <a:prstGeom prst="roundRect">
            <a:avLst/>
          </a:prstGeom>
          <a:solidFill>
            <a:schemeClr val="bg2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необходимо используем в ДОУ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3" descr="облож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1571612"/>
            <a:ext cx="3005227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http://oshkole.ru/imagedb.php?t=pics&amp;i=3268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857627"/>
            <a:ext cx="2595960" cy="279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www.forchel.ru/uploads/posts/2011-05/1305723332_ti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9" y="4000504"/>
            <a:ext cx="2372423" cy="254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ds229.ru/upload/iblock/549/549a0345e25e7ac6a75b3bf1105f9e3f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2304256" cy="2428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www.forchel.ru/uploads/posts/2010-12/1292602542_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7" y="1428736"/>
            <a:ext cx="3265041" cy="241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7057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физического развития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pPr algn="ctr"/>
            <a:endParaRPr lang="ru-RU" dirty="0" smtClean="0"/>
          </a:p>
          <a:p>
            <a:pPr algn="ctr">
              <a:buNone/>
            </a:pPr>
            <a:r>
              <a:rPr lang="ru-RU" b="1" dirty="0" err="1" smtClean="0"/>
              <a:t>льные</a:t>
            </a:r>
            <a:endParaRPr lang="ru-RU" b="1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</a:t>
            </a:r>
            <a:endParaRPr lang="ru-RU" b="1" dirty="0"/>
          </a:p>
        </p:txBody>
      </p:sp>
      <p:sp>
        <p:nvSpPr>
          <p:cNvPr id="5" name="Овал 4"/>
          <p:cNvSpPr/>
          <p:nvPr/>
        </p:nvSpPr>
        <p:spPr>
          <a:xfrm>
            <a:off x="3923928" y="1916832"/>
            <a:ext cx="2880320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                Гигиенические</a:t>
            </a: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 flipH="1">
            <a:off x="6156176" y="4221088"/>
            <a:ext cx="2808312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Специальные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39552" y="1196752"/>
            <a:ext cx="2808312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Дидактические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547664" y="3356992"/>
            <a:ext cx="720080" cy="27363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076056" y="4077072"/>
            <a:ext cx="504056" cy="2304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380312" y="6453336"/>
            <a:ext cx="50405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6571" y="0"/>
            <a:ext cx="947057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492896"/>
            <a:ext cx="756084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непрерывность и систематичность чередования нагрузок и </a:t>
            </a:r>
            <a:r>
              <a:rPr lang="ru-RU" sz="2000" b="1" i="1" dirty="0" smtClean="0"/>
              <a:t>отдыха</a:t>
            </a:r>
            <a:r>
              <a:rPr lang="ru-RU" sz="2000" i="1" dirty="0" smtClean="0"/>
              <a:t>(обеспечивает развитие морфофункциональных свойств организма, которые развиваются и со­вершенствуются, подчиняясь «законам упражнения»</a:t>
            </a:r>
            <a:r>
              <a:rPr lang="ru-RU" sz="2000" dirty="0" smtClean="0"/>
              <a:t>.)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постепенность наращивания развивающих, тренирующих </a:t>
            </a:r>
            <a:r>
              <a:rPr lang="ru-RU" sz="2000" b="1" i="1" dirty="0" smtClean="0"/>
              <a:t>воздействий</a:t>
            </a:r>
            <a:r>
              <a:rPr lang="ru-RU" sz="2000" i="1" dirty="0" smtClean="0"/>
              <a:t>(гарантирует развивающий эффект системы физических упражнений и обуславливает усиление и обновление воздействий в процессе физического воспитания</a:t>
            </a:r>
            <a:r>
              <a:rPr lang="ru-RU" sz="2000" dirty="0" smtClean="0"/>
              <a:t>). </a:t>
            </a:r>
          </a:p>
          <a:p>
            <a:pPr>
              <a:buFont typeface="Wingdings" pitchFamily="2" charset="2"/>
              <a:buChar char="ü"/>
            </a:pPr>
            <a:r>
              <a:rPr lang="ru-RU" sz="2000" b="1" dirty="0" smtClean="0"/>
              <a:t>цикличное построение занятий</a:t>
            </a:r>
            <a:r>
              <a:rPr lang="ru-RU" sz="2000" dirty="0" smtClean="0"/>
              <a:t>(обеспечивает повышение тренированности, улучшает физическую подготовленность ребенка.)</a:t>
            </a:r>
          </a:p>
        </p:txBody>
      </p:sp>
      <p:sp>
        <p:nvSpPr>
          <p:cNvPr id="6" name="Овал 5"/>
          <p:cNvSpPr/>
          <p:nvPr/>
        </p:nvSpPr>
        <p:spPr>
          <a:xfrm>
            <a:off x="1619672" y="0"/>
            <a:ext cx="4392488" cy="21328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Специальные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AppData\Local\Temp\Rar$DI06.620\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061"/>
            <a:ext cx="9153526" cy="6889061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2699792" y="0"/>
            <a:ext cx="3312368" cy="14127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ДИДАКТИЧЕСКИЕ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556792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itchFamily="2" charset="2"/>
              <a:buChar char="ü"/>
            </a:pPr>
            <a:r>
              <a:rPr lang="ru-RU" b="1" i="1" dirty="0" smtClean="0"/>
              <a:t>Принцип осознанности и активности</a:t>
            </a:r>
            <a:r>
              <a:rPr lang="ru-RU" i="1" dirty="0" smtClean="0"/>
              <a:t> (направлен на воспитание у ребенка осмысленного отношения к физическим упражнениям и подвижным играм.)</a:t>
            </a:r>
            <a:endParaRPr lang="ru-RU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227687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i="1" dirty="0" smtClean="0"/>
              <a:t>Принцип систематичности и последовательности</a:t>
            </a:r>
            <a:r>
              <a:rPr lang="ru-RU" i="1" dirty="0" smtClean="0"/>
              <a:t> (обязателен для всех форм физического воспитания: формирования двигательных Навыков, закаливания, режима.)</a:t>
            </a:r>
            <a:endParaRPr lang="ru-RU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2924944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i="1" dirty="0" smtClean="0"/>
              <a:t>Принцип наглядности </a:t>
            </a:r>
            <a:r>
              <a:rPr lang="ru-RU" i="1" dirty="0" smtClean="0"/>
              <a:t>(предназначен для связи чувствительно­го восприятия с мышлением, способствует направленному воздействию на функции сенсорных систем)  </a:t>
            </a:r>
            <a:endParaRPr lang="ru-RU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4725143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i="1" dirty="0" smtClean="0"/>
              <a:t>Принцип доступности и индивидуализации</a:t>
            </a:r>
            <a:r>
              <a:rPr lang="ru-RU" i="1" dirty="0" smtClean="0"/>
              <a:t> 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472514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                                          </a:t>
            </a:r>
            <a:r>
              <a:rPr lang="ru-RU" i="1" dirty="0" smtClean="0"/>
              <a:t>(</a:t>
            </a:r>
            <a:r>
              <a:rPr lang="ru-RU" i="1" dirty="0" err="1" smtClean="0"/>
              <a:t>мобилиз</a:t>
            </a:r>
            <a:r>
              <a:rPr lang="ru-RU" sz="1600" i="1" dirty="0" err="1" smtClean="0"/>
              <a:t>ирует</a:t>
            </a:r>
            <a:r>
              <a:rPr lang="ru-RU" i="1" dirty="0" smtClean="0"/>
              <a:t> умственные и физические способности, ребенок успешно справляется с программным материалом.)</a:t>
            </a:r>
            <a:endParaRPr lang="ru-RU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3717032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i="1" dirty="0" smtClean="0"/>
              <a:t>Принцип индивидуализации</a:t>
            </a:r>
            <a:r>
              <a:rPr lang="ru-RU" i="1" dirty="0" smtClean="0"/>
              <a:t> (он позволяет улучшать врожденные задатки, развивать способности, тренировать нервную систему, воспитывать положительные качества и способности ребенка.)</a:t>
            </a:r>
            <a:endParaRPr lang="ru-RU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6571" y="0"/>
            <a:ext cx="9470571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2627784" y="404664"/>
            <a:ext cx="324036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Гигиенические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720840"/>
            <a:ext cx="8820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Принцип оздоровительной </a:t>
            </a:r>
            <a:r>
              <a:rPr lang="ru-RU" b="1" i="1" dirty="0" smtClean="0"/>
              <a:t>направленности</a:t>
            </a:r>
            <a:r>
              <a:rPr lang="ru-RU" i="1" dirty="0" smtClean="0"/>
              <a:t>(решает задачи укрепления здоровья ребенка, повышает функциональные возможности организма, способствуют значительному улучшению оздоровительной деятельности мозга.)</a:t>
            </a:r>
            <a:endParaRPr lang="ru-RU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2828836"/>
            <a:ext cx="8676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Принцип возрастной активности </a:t>
            </a:r>
            <a:r>
              <a:rPr lang="ru-RU" dirty="0" smtClean="0"/>
              <a:t>(</a:t>
            </a:r>
            <a:r>
              <a:rPr lang="ru-RU" i="1" dirty="0" smtClean="0"/>
              <a:t>то есть учет возрастных индивидуальных особенностей ребенка.)</a:t>
            </a:r>
            <a:endParaRPr lang="ru-RU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-252536" y="3501008"/>
            <a:ext cx="89289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Принцип системного чередования нагрузок и </a:t>
            </a:r>
            <a:r>
              <a:rPr lang="ru-RU" b="1" i="1" dirty="0" smtClean="0"/>
              <a:t>отдыха</a:t>
            </a:r>
            <a:r>
              <a:rPr lang="ru-RU" i="1" dirty="0" smtClean="0"/>
              <a:t>(сочетание высокой активности и отдыха в разных формах двигательной деятельности ребенка повышает их эффективность, что выражается в динамичности закономерных изменений содержания и формы функциональных нагрузок – от занятия к занятию, от этапа к этапу.)</a:t>
            </a:r>
            <a:endParaRPr lang="ru-RU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5013176"/>
            <a:ext cx="88204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Принцип всестороннего и гармоничного развития личности</a:t>
            </a:r>
            <a:r>
              <a:rPr lang="ru-RU" dirty="0" smtClean="0"/>
              <a:t>(</a:t>
            </a:r>
            <a:r>
              <a:rPr lang="ru-RU" i="1" dirty="0" smtClean="0"/>
              <a:t>он</a:t>
            </a:r>
            <a:r>
              <a:rPr lang="ru-RU" dirty="0" smtClean="0"/>
              <a:t> </a:t>
            </a:r>
            <a:r>
              <a:rPr lang="ru-RU" i="1" dirty="0" smtClean="0"/>
              <a:t>содействует</a:t>
            </a:r>
            <a:r>
              <a:rPr lang="ru-RU" dirty="0" smtClean="0"/>
              <a:t> </a:t>
            </a:r>
            <a:r>
              <a:rPr lang="ru-RU" i="1" dirty="0" smtClean="0"/>
              <a:t>развитию психофизических способностей, двигательных умений и навыков, которые осуществляются в единстве и направлено на всестороннее: физическое, интеллектуальное, духовное, нравственное и эстетическое развитие личности ребенка.)</a:t>
            </a:r>
            <a:endParaRPr lang="ru-RU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7057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080120"/>
          </a:xfrm>
        </p:spPr>
        <p:txBody>
          <a:bodyPr/>
          <a:lstStyle/>
          <a:p>
            <a:r>
              <a:rPr lang="ru-RU" dirty="0" smtClean="0"/>
              <a:t>Методы физического развития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704624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Наглядный</a:t>
            </a:r>
            <a:r>
              <a:rPr lang="ru-RU" dirty="0" smtClean="0"/>
              <a:t> (показ физических упражнений, музыка, песни)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Словесный </a:t>
            </a:r>
            <a:r>
              <a:rPr lang="ru-RU" dirty="0" smtClean="0"/>
              <a:t>(объяснение, пояснение, указание и подача команд, распоряжений, сигналов, беседа, словесная инструкция)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Практический</a:t>
            </a:r>
            <a:r>
              <a:rPr lang="ru-RU" dirty="0" smtClean="0"/>
              <a:t> (повторение упражнений без изменения и с изменениями, проведение упражнений в игровой и соревновательной форме)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6571" y="0"/>
            <a:ext cx="9470571" cy="6858000"/>
          </a:xfrm>
          <a:prstGeom prst="rect">
            <a:avLst/>
          </a:prstGeom>
          <a:noFill/>
        </p:spPr>
      </p:pic>
      <p:sp>
        <p:nvSpPr>
          <p:cNvPr id="6" name="AutoShape 935"/>
          <p:cNvSpPr>
            <a:spLocks noChangeArrowheads="1"/>
          </p:cNvSpPr>
          <p:nvPr/>
        </p:nvSpPr>
        <p:spPr bwMode="auto">
          <a:xfrm>
            <a:off x="4284663" y="2205038"/>
            <a:ext cx="485775" cy="792162"/>
          </a:xfrm>
          <a:prstGeom prst="upArrow">
            <a:avLst>
              <a:gd name="adj1" fmla="val 50000"/>
              <a:gd name="adj2" fmla="val 40768"/>
            </a:avLst>
          </a:prstGeom>
          <a:solidFill>
            <a:srgbClr val="FF9900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AutoShape 936"/>
          <p:cNvSpPr>
            <a:spLocks noChangeArrowheads="1"/>
          </p:cNvSpPr>
          <p:nvPr/>
        </p:nvSpPr>
        <p:spPr bwMode="auto">
          <a:xfrm rot="4988555">
            <a:off x="5481637" y="2808288"/>
            <a:ext cx="557213" cy="935038"/>
          </a:xfrm>
          <a:prstGeom prst="upArrow">
            <a:avLst>
              <a:gd name="adj1" fmla="val 50000"/>
              <a:gd name="adj2" fmla="val 41952"/>
            </a:avLst>
          </a:prstGeom>
          <a:solidFill>
            <a:srgbClr val="FF9900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AutoShape 937"/>
          <p:cNvSpPr>
            <a:spLocks noChangeArrowheads="1"/>
          </p:cNvSpPr>
          <p:nvPr/>
        </p:nvSpPr>
        <p:spPr bwMode="auto">
          <a:xfrm>
            <a:off x="3635375" y="3213100"/>
            <a:ext cx="976313" cy="630238"/>
          </a:xfrm>
          <a:prstGeom prst="leftArrow">
            <a:avLst>
              <a:gd name="adj1" fmla="val 50000"/>
              <a:gd name="adj2" fmla="val 38728"/>
            </a:avLst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AutoShape 938"/>
          <p:cNvSpPr>
            <a:spLocks noChangeArrowheads="1"/>
          </p:cNvSpPr>
          <p:nvPr/>
        </p:nvSpPr>
        <p:spPr bwMode="auto">
          <a:xfrm>
            <a:off x="2700338" y="3213100"/>
            <a:ext cx="1047750" cy="485775"/>
          </a:xfrm>
          <a:prstGeom prst="leftArrow">
            <a:avLst>
              <a:gd name="adj1" fmla="val 50000"/>
              <a:gd name="adj2" fmla="val 53922"/>
            </a:avLst>
          </a:prstGeom>
          <a:solidFill>
            <a:srgbClr val="FF9900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AutoShape 939"/>
          <p:cNvSpPr>
            <a:spLocks noChangeArrowheads="1"/>
          </p:cNvSpPr>
          <p:nvPr/>
        </p:nvSpPr>
        <p:spPr bwMode="auto">
          <a:xfrm rot="536621">
            <a:off x="4067175" y="4005263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9900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utoShape 940"/>
          <p:cNvSpPr>
            <a:spLocks noChangeArrowheads="1"/>
          </p:cNvSpPr>
          <p:nvPr/>
        </p:nvSpPr>
        <p:spPr bwMode="auto">
          <a:xfrm rot="2548354">
            <a:off x="2933700" y="2371725"/>
            <a:ext cx="1119188" cy="485775"/>
          </a:xfrm>
          <a:prstGeom prst="leftArrow">
            <a:avLst>
              <a:gd name="adj1" fmla="val 50000"/>
              <a:gd name="adj2" fmla="val 57598"/>
            </a:avLst>
          </a:prstGeom>
          <a:solidFill>
            <a:srgbClr val="FF9900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AutoShape 941"/>
          <p:cNvSpPr>
            <a:spLocks noChangeArrowheads="1"/>
          </p:cNvSpPr>
          <p:nvPr/>
        </p:nvSpPr>
        <p:spPr bwMode="auto">
          <a:xfrm rot="19271407">
            <a:off x="2852738" y="3932238"/>
            <a:ext cx="1206500" cy="485775"/>
          </a:xfrm>
          <a:prstGeom prst="leftArrow">
            <a:avLst>
              <a:gd name="adj1" fmla="val 50000"/>
              <a:gd name="adj2" fmla="val 62092"/>
            </a:avLst>
          </a:prstGeom>
          <a:solidFill>
            <a:srgbClr val="FF9900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AutoShape 942"/>
          <p:cNvSpPr>
            <a:spLocks noChangeArrowheads="1"/>
          </p:cNvSpPr>
          <p:nvPr/>
        </p:nvSpPr>
        <p:spPr bwMode="auto">
          <a:xfrm rot="20921864">
            <a:off x="5292725" y="2924175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AutoShape 943"/>
          <p:cNvSpPr>
            <a:spLocks noChangeArrowheads="1"/>
          </p:cNvSpPr>
          <p:nvPr/>
        </p:nvSpPr>
        <p:spPr bwMode="auto">
          <a:xfrm rot="19122084">
            <a:off x="4918075" y="2314575"/>
            <a:ext cx="1008063" cy="485775"/>
          </a:xfrm>
          <a:prstGeom prst="rightArrow">
            <a:avLst>
              <a:gd name="adj1" fmla="val 50000"/>
              <a:gd name="adj2" fmla="val 51879"/>
            </a:avLst>
          </a:prstGeom>
          <a:solidFill>
            <a:srgbClr val="FF9900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AutoShape 944"/>
          <p:cNvSpPr>
            <a:spLocks noChangeArrowheads="1"/>
          </p:cNvSpPr>
          <p:nvPr/>
        </p:nvSpPr>
        <p:spPr bwMode="auto">
          <a:xfrm rot="1926517">
            <a:off x="5148263" y="3716338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FF9900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AutoShape 946"/>
          <p:cNvSpPr>
            <a:spLocks noChangeArrowheads="1"/>
          </p:cNvSpPr>
          <p:nvPr/>
        </p:nvSpPr>
        <p:spPr bwMode="auto">
          <a:xfrm>
            <a:off x="4500563" y="1557338"/>
            <a:ext cx="1057275" cy="914400"/>
          </a:xfrm>
          <a:prstGeom prst="hexagon">
            <a:avLst>
              <a:gd name="adj" fmla="val 28906"/>
              <a:gd name="vf" fmla="val 115470"/>
            </a:avLst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965"/>
          <p:cNvSpPr>
            <a:spLocks noChangeArrowheads="1"/>
          </p:cNvSpPr>
          <p:nvPr/>
        </p:nvSpPr>
        <p:spPr bwMode="auto">
          <a:xfrm>
            <a:off x="3563938" y="2781300"/>
            <a:ext cx="1944687" cy="1295400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Принципы</a:t>
            </a:r>
          </a:p>
          <a:p>
            <a:pPr algn="ctr" eaLnBrk="1" hangingPunct="1">
              <a:defRPr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 eaLnBrk="1" hangingPunct="1">
              <a:defRPr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методы </a:t>
            </a:r>
          </a:p>
        </p:txBody>
      </p:sp>
      <p:sp>
        <p:nvSpPr>
          <p:cNvPr id="18" name="AutoShape 966"/>
          <p:cNvSpPr>
            <a:spLocks noChangeArrowheads="1"/>
          </p:cNvSpPr>
          <p:nvPr/>
        </p:nvSpPr>
        <p:spPr bwMode="auto">
          <a:xfrm rot="20223706">
            <a:off x="4932363" y="4005263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9900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 eaLnBrk="1" hangingPunct="1"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227763" y="2924175"/>
            <a:ext cx="2232025" cy="936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100" dirty="0"/>
              <a:t>ПАЛЬЧИКОВАЯ ГИМНАСТИКА</a:t>
            </a:r>
          </a:p>
        </p:txBody>
      </p:sp>
      <p:sp>
        <p:nvSpPr>
          <p:cNvPr id="20" name="Овал 19"/>
          <p:cNvSpPr/>
          <p:nvPr/>
        </p:nvSpPr>
        <p:spPr>
          <a:xfrm>
            <a:off x="900113" y="1412875"/>
            <a:ext cx="2232025" cy="936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200" dirty="0"/>
              <a:t>УТРЕННЯЯ ГИМНАСТИКА</a:t>
            </a:r>
          </a:p>
        </p:txBody>
      </p:sp>
      <p:sp>
        <p:nvSpPr>
          <p:cNvPr id="21" name="Овал 20"/>
          <p:cNvSpPr/>
          <p:nvPr/>
        </p:nvSpPr>
        <p:spPr>
          <a:xfrm>
            <a:off x="6084888" y="4076700"/>
            <a:ext cx="2232025" cy="936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200" dirty="0"/>
              <a:t>САМОМАССАЖ</a:t>
            </a:r>
          </a:p>
        </p:txBody>
      </p:sp>
      <p:sp>
        <p:nvSpPr>
          <p:cNvPr id="22" name="Овал 21"/>
          <p:cNvSpPr/>
          <p:nvPr/>
        </p:nvSpPr>
        <p:spPr>
          <a:xfrm>
            <a:off x="5076825" y="5013325"/>
            <a:ext cx="2232025" cy="936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100" dirty="0"/>
              <a:t>ДИНАМИЧЕСКАЯ ПАУЗА</a:t>
            </a:r>
          </a:p>
        </p:txBody>
      </p:sp>
      <p:sp>
        <p:nvSpPr>
          <p:cNvPr id="23" name="Овал 22"/>
          <p:cNvSpPr/>
          <p:nvPr/>
        </p:nvSpPr>
        <p:spPr>
          <a:xfrm>
            <a:off x="2771775" y="5085184"/>
            <a:ext cx="2232025" cy="9362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200" dirty="0"/>
              <a:t>ГИМНАСТИКА ДЛЯ ГЛАЗ</a:t>
            </a:r>
          </a:p>
        </p:txBody>
      </p:sp>
      <p:sp>
        <p:nvSpPr>
          <p:cNvPr id="24" name="Овал 23"/>
          <p:cNvSpPr/>
          <p:nvPr/>
        </p:nvSpPr>
        <p:spPr>
          <a:xfrm>
            <a:off x="468313" y="2924175"/>
            <a:ext cx="2232025" cy="936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200" dirty="0"/>
              <a:t>ГИМНАСТИКА ПОСЛЕ СНА</a:t>
            </a:r>
          </a:p>
        </p:txBody>
      </p:sp>
      <p:sp>
        <p:nvSpPr>
          <p:cNvPr id="25" name="Овал 24"/>
          <p:cNvSpPr/>
          <p:nvPr/>
        </p:nvSpPr>
        <p:spPr>
          <a:xfrm>
            <a:off x="684213" y="4221163"/>
            <a:ext cx="2232025" cy="936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200" dirty="0"/>
              <a:t>ДЫХАТЕЛЬНАЯ ГИМНАСТИКА</a:t>
            </a:r>
          </a:p>
        </p:txBody>
      </p:sp>
      <p:sp>
        <p:nvSpPr>
          <p:cNvPr id="26" name="Овал 25"/>
          <p:cNvSpPr/>
          <p:nvPr/>
        </p:nvSpPr>
        <p:spPr>
          <a:xfrm>
            <a:off x="5795963" y="1700213"/>
            <a:ext cx="2663825" cy="1008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050" dirty="0"/>
              <a:t>РЕЛАКСАЦИЯ ФИЗКУЛЬТМИНУТКИ</a:t>
            </a:r>
          </a:p>
        </p:txBody>
      </p:sp>
      <p:sp>
        <p:nvSpPr>
          <p:cNvPr id="27" name="Овал 26"/>
          <p:cNvSpPr/>
          <p:nvPr/>
        </p:nvSpPr>
        <p:spPr>
          <a:xfrm>
            <a:off x="3492500" y="1268413"/>
            <a:ext cx="2232025" cy="936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200" dirty="0"/>
              <a:t>ПОДВИЖНЫЕ И СПОРТИВНЫЕ ИГРЫ</a:t>
            </a:r>
          </a:p>
        </p:txBody>
      </p:sp>
      <p:sp>
        <p:nvSpPr>
          <p:cNvPr id="28" name="Плюс 27"/>
          <p:cNvSpPr/>
          <p:nvPr/>
        </p:nvSpPr>
        <p:spPr>
          <a:xfrm>
            <a:off x="4355976" y="3284984"/>
            <a:ext cx="360040" cy="28803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AppData\Local\Temp\Rar$DI06.620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6571" y="0"/>
            <a:ext cx="9470571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580112" y="5517232"/>
            <a:ext cx="32403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Самомассаж</a:t>
            </a:r>
            <a:r>
              <a:rPr lang="ru-RU" alt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pitchFamily="34" charset="0"/>
              </a:rPr>
              <a:t> </a:t>
            </a:r>
            <a:r>
              <a:rPr lang="ru-RU" alt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точек на кистях рук способствует повышению тонуса и работоспособности  всего организма.</a:t>
            </a:r>
          </a:p>
        </p:txBody>
      </p:sp>
      <p:sp>
        <p:nvSpPr>
          <p:cNvPr id="9" name="Овал 8"/>
          <p:cNvSpPr/>
          <p:nvPr/>
        </p:nvSpPr>
        <p:spPr>
          <a:xfrm>
            <a:off x="6084888" y="4076700"/>
            <a:ext cx="2232025" cy="936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/>
              <a:t>САМОМАССАЖ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7164288" y="5013176"/>
            <a:ext cx="7200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868144" y="188641"/>
            <a:ext cx="2736304" cy="11521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/>
              <a:t>ДИНАМИЧЕСКАЯ ПАУЗА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1772816"/>
            <a:ext cx="27363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/>
              <a:t>создают благоприятную атмосферу;</a:t>
            </a:r>
          </a:p>
          <a:p>
            <a:r>
              <a:rPr lang="ru-RU" altLang="ru-RU" dirty="0" smtClean="0"/>
              <a:t>снимают напряжение, вызванное негативными эмоциями.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7308304" y="1340768"/>
            <a:ext cx="45719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7504" y="1628800"/>
            <a:ext cx="3312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altLang="ru-RU" dirty="0" smtClean="0"/>
              <a:t>для предупреждения утомления глаз, укрепления глазных мышц;</a:t>
            </a:r>
          </a:p>
          <a:p>
            <a:pPr>
              <a:lnSpc>
                <a:spcPct val="80000"/>
              </a:lnSpc>
            </a:pPr>
            <a:r>
              <a:rPr lang="ru-RU" altLang="ru-RU" dirty="0" smtClean="0"/>
              <a:t>для профилактики нарушений зрения дошкольников.</a:t>
            </a:r>
            <a:endParaRPr lang="ru-RU" altLang="ru-RU" dirty="0" smtClean="0">
              <a:solidFill>
                <a:srgbClr val="FFC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51521" y="116632"/>
            <a:ext cx="2664295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/>
              <a:t>ГИМНАСТИКА ДЛЯ ГЛАЗ</a:t>
            </a:r>
          </a:p>
        </p:txBody>
      </p:sp>
      <p:sp>
        <p:nvSpPr>
          <p:cNvPr id="16" name="Стрелка вниз 15"/>
          <p:cNvSpPr/>
          <p:nvPr/>
        </p:nvSpPr>
        <p:spPr>
          <a:xfrm>
            <a:off x="1619672" y="1196752"/>
            <a:ext cx="45719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95537" y="3140969"/>
            <a:ext cx="2808312" cy="13681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/>
              <a:t>ДЫХАТЕЛЬНАЯ ГИМНАСТИКА</a:t>
            </a:r>
          </a:p>
        </p:txBody>
      </p:sp>
      <p:sp>
        <p:nvSpPr>
          <p:cNvPr id="19" name="Стрелка вниз 18"/>
          <p:cNvSpPr/>
          <p:nvPr/>
        </p:nvSpPr>
        <p:spPr>
          <a:xfrm>
            <a:off x="1763688" y="4509120"/>
            <a:ext cx="45719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3528" y="5137157"/>
            <a:ext cx="30963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позволяет организму малыша правильно развиваться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доровьесберегающие технологи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Здоровьесберегающие технологии</Template>
  <TotalTime>489</TotalTime>
  <Words>776</Words>
  <Application>Microsoft Office PowerPoint</Application>
  <PresentationFormat>Экран (4:3)</PresentationFormat>
  <Paragraphs>120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Здоровьесберегающие технологии</vt:lpstr>
      <vt:lpstr>Проект Образовательная область «Физическое развитие»    Составила Симонова С.Г. </vt:lpstr>
      <vt:lpstr>Направление физического развития</vt:lpstr>
      <vt:lpstr>Принципы физического развития</vt:lpstr>
      <vt:lpstr> </vt:lpstr>
      <vt:lpstr>Презентация PowerPoint</vt:lpstr>
      <vt:lpstr>Презентация PowerPoint</vt:lpstr>
      <vt:lpstr>Методы физического развития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света</cp:lastModifiedBy>
  <cp:revision>52</cp:revision>
  <dcterms:created xsi:type="dcterms:W3CDTF">2015-01-26T17:41:23Z</dcterms:created>
  <dcterms:modified xsi:type="dcterms:W3CDTF">2017-12-17T16:36:11Z</dcterms:modified>
</cp:coreProperties>
</file>