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70" r:id="rId12"/>
    <p:sldId id="271" r:id="rId13"/>
    <p:sldId id="284" r:id="rId14"/>
    <p:sldId id="287" r:id="rId15"/>
    <p:sldId id="285" r:id="rId16"/>
    <p:sldId id="288" r:id="rId17"/>
    <p:sldId id="265" r:id="rId18"/>
    <p:sldId id="275" r:id="rId19"/>
    <p:sldId id="277" r:id="rId20"/>
    <p:sldId id="278" r:id="rId21"/>
    <p:sldId id="286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264" y="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chool.xvatit.com/index.php?title=%D0%A4%D0%B0%D0%B9%D0%BB:Onov24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chool3\Мои документы\Мои рисунки\я 1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6076"/>
            <a:ext cx="9311248" cy="69840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ГБОУ «</a:t>
            </a:r>
            <a:r>
              <a:rPr lang="ru-RU" sz="2400" b="1" dirty="0" err="1" smtClean="0">
                <a:solidFill>
                  <a:srgbClr val="002060"/>
                </a:solidFill>
              </a:rPr>
              <a:t>Новоселенгинская</a:t>
            </a:r>
            <a:r>
              <a:rPr lang="ru-RU" sz="2400" b="1" dirty="0" smtClean="0">
                <a:solidFill>
                  <a:srgbClr val="002060"/>
                </a:solidFill>
              </a:rPr>
              <a:t> школа-интернат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среднего общего образования»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200" b="1" i="1" dirty="0" smtClean="0">
                <a:solidFill>
                  <a:srgbClr val="C00000"/>
                </a:solidFill>
              </a:rPr>
              <a:t>Химический эксперимент</a:t>
            </a:r>
            <a:endParaRPr lang="ru-RU" sz="42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200" b="1" i="1" dirty="0" smtClean="0">
                <a:solidFill>
                  <a:srgbClr val="C00000"/>
                </a:solidFill>
              </a:rPr>
              <a:t>в системе проблемного обучения</a:t>
            </a:r>
            <a:endParaRPr lang="ru-RU" sz="42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200" b="1" i="1" dirty="0" smtClean="0">
                <a:solidFill>
                  <a:srgbClr val="C00000"/>
                </a:solidFill>
              </a:rPr>
              <a:t>в   11  классе по теме:</a:t>
            </a:r>
            <a:endParaRPr lang="ru-RU" sz="42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200" b="1" i="1" dirty="0" smtClean="0">
                <a:solidFill>
                  <a:srgbClr val="C00000"/>
                </a:solidFill>
              </a:rPr>
              <a:t>«Гидролиз  неорганических соединений</a:t>
            </a:r>
            <a:r>
              <a:rPr lang="ru-RU" sz="4200" i="1" dirty="0" smtClean="0">
                <a:solidFill>
                  <a:srgbClr val="C00000"/>
                </a:solidFill>
              </a:rPr>
              <a:t>»</a:t>
            </a:r>
            <a:endParaRPr lang="ru-RU" sz="42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42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Г. Улан-Удэ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2014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Оборудование и реактивы: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5220072" cy="566124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растворы веществ: </a:t>
            </a:r>
            <a:r>
              <a:rPr lang="ru-RU" sz="4000" dirty="0" err="1" smtClean="0">
                <a:solidFill>
                  <a:srgbClr val="002060"/>
                </a:solidFill>
              </a:rPr>
              <a:t>HCl</a:t>
            </a:r>
            <a:r>
              <a:rPr lang="ru-RU" sz="4000" dirty="0" smtClean="0">
                <a:solidFill>
                  <a:srgbClr val="002060"/>
                </a:solidFill>
              </a:rPr>
              <a:t>, HNO</a:t>
            </a:r>
            <a:r>
              <a:rPr lang="ru-RU" sz="4000" baseline="-25000" dirty="0" smtClean="0">
                <a:solidFill>
                  <a:srgbClr val="002060"/>
                </a:solidFill>
              </a:rPr>
              <a:t>3</a:t>
            </a:r>
            <a:r>
              <a:rPr lang="ru-RU" sz="4000" dirty="0" smtClean="0">
                <a:solidFill>
                  <a:srgbClr val="002060"/>
                </a:solidFill>
              </a:rPr>
              <a:t>, H</a:t>
            </a:r>
            <a:r>
              <a:rPr lang="ru-RU" sz="4000" baseline="-25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SO</a:t>
            </a:r>
            <a:r>
              <a:rPr lang="ru-RU" sz="4000" baseline="-25000" dirty="0" smtClean="0">
                <a:solidFill>
                  <a:srgbClr val="002060"/>
                </a:solidFill>
              </a:rPr>
              <a:t>4</a:t>
            </a:r>
            <a:r>
              <a:rPr lang="ru-RU" sz="4000" dirty="0" smtClean="0">
                <a:solidFill>
                  <a:srgbClr val="002060"/>
                </a:solidFill>
              </a:rPr>
              <a:t>, </a:t>
            </a:r>
            <a:r>
              <a:rPr lang="ru-RU" sz="4000" dirty="0" err="1" smtClean="0">
                <a:solidFill>
                  <a:srgbClr val="002060"/>
                </a:solidFill>
              </a:rPr>
              <a:t>NaOH</a:t>
            </a:r>
            <a:r>
              <a:rPr lang="ru-RU" sz="4000" dirty="0" smtClean="0">
                <a:solidFill>
                  <a:srgbClr val="002060"/>
                </a:solidFill>
              </a:rPr>
              <a:t>, KOH, </a:t>
            </a:r>
            <a:r>
              <a:rPr lang="ru-RU" sz="4000" dirty="0" err="1" smtClean="0">
                <a:solidFill>
                  <a:srgbClr val="002060"/>
                </a:solidFill>
              </a:rPr>
              <a:t>Ba</a:t>
            </a:r>
            <a:r>
              <a:rPr lang="ru-RU" sz="4000" dirty="0" smtClean="0">
                <a:solidFill>
                  <a:srgbClr val="002060"/>
                </a:solidFill>
              </a:rPr>
              <a:t>(OH)</a:t>
            </a:r>
            <a:r>
              <a:rPr lang="ru-RU" sz="4000" baseline="-25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, </a:t>
            </a:r>
            <a:r>
              <a:rPr lang="ru-RU" sz="4000" dirty="0" err="1" smtClean="0">
                <a:solidFill>
                  <a:srgbClr val="002060"/>
                </a:solidFill>
              </a:rPr>
              <a:t>NaCl</a:t>
            </a:r>
            <a:r>
              <a:rPr lang="ru-RU" sz="4000" dirty="0" smtClean="0">
                <a:solidFill>
                  <a:srgbClr val="002060"/>
                </a:solidFill>
              </a:rPr>
              <a:t>, K</a:t>
            </a:r>
            <a:r>
              <a:rPr lang="ru-RU" sz="4000" baseline="-25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SO</a:t>
            </a:r>
            <a:r>
              <a:rPr lang="ru-RU" sz="4000" baseline="-25000" dirty="0" smtClean="0">
                <a:solidFill>
                  <a:srgbClr val="002060"/>
                </a:solidFill>
              </a:rPr>
              <a:t>4</a:t>
            </a:r>
            <a:r>
              <a:rPr lang="ru-RU" sz="4000" dirty="0" smtClean="0">
                <a:solidFill>
                  <a:srgbClr val="002060"/>
                </a:solidFill>
              </a:rPr>
              <a:t>, Na</a:t>
            </a:r>
            <a:r>
              <a:rPr lang="ru-RU" sz="4000" baseline="-25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CO</a:t>
            </a:r>
            <a:r>
              <a:rPr lang="ru-RU" sz="4000" baseline="-25000" dirty="0" smtClean="0">
                <a:solidFill>
                  <a:srgbClr val="002060"/>
                </a:solidFill>
              </a:rPr>
              <a:t>3</a:t>
            </a:r>
            <a:r>
              <a:rPr lang="ru-RU" sz="4000" dirty="0" smtClean="0">
                <a:solidFill>
                  <a:srgbClr val="002060"/>
                </a:solidFill>
              </a:rPr>
              <a:t>, CuSO</a:t>
            </a:r>
            <a:r>
              <a:rPr lang="ru-RU" sz="4000" baseline="-25000" dirty="0" smtClean="0">
                <a:solidFill>
                  <a:srgbClr val="002060"/>
                </a:solidFill>
              </a:rPr>
              <a:t>4</a:t>
            </a:r>
            <a:r>
              <a:rPr lang="ru-RU" sz="4000" dirty="0" smtClean="0">
                <a:solidFill>
                  <a:srgbClr val="002060"/>
                </a:solidFill>
              </a:rPr>
              <a:t>, CuCl</a:t>
            </a:r>
            <a:r>
              <a:rPr lang="ru-RU" sz="4000" baseline="-25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, </a:t>
            </a:r>
            <a:r>
              <a:rPr lang="ru-RU" sz="4000" dirty="0" err="1" smtClean="0">
                <a:solidFill>
                  <a:srgbClr val="002060"/>
                </a:solidFill>
              </a:rPr>
              <a:t>Pb</a:t>
            </a:r>
            <a:r>
              <a:rPr lang="ru-RU" sz="4000" dirty="0" smtClean="0">
                <a:solidFill>
                  <a:srgbClr val="002060"/>
                </a:solidFill>
              </a:rPr>
              <a:t>(NO</a:t>
            </a:r>
            <a:r>
              <a:rPr lang="ru-RU" sz="4000" baseline="-25000" dirty="0" smtClean="0">
                <a:solidFill>
                  <a:srgbClr val="002060"/>
                </a:solidFill>
              </a:rPr>
              <a:t>3</a:t>
            </a:r>
            <a:r>
              <a:rPr lang="ru-RU" sz="4000" dirty="0" smtClean="0">
                <a:solidFill>
                  <a:srgbClr val="002060"/>
                </a:solidFill>
              </a:rPr>
              <a:t>)</a:t>
            </a:r>
            <a:r>
              <a:rPr lang="ru-RU" sz="4000" baseline="-25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, FeCl</a:t>
            </a:r>
            <a:r>
              <a:rPr lang="ru-RU" sz="4000" baseline="-25000" dirty="0" smtClean="0">
                <a:solidFill>
                  <a:srgbClr val="002060"/>
                </a:solidFill>
              </a:rPr>
              <a:t>3</a:t>
            </a:r>
            <a:r>
              <a:rPr lang="ru-RU" sz="4000" dirty="0" smtClean="0">
                <a:solidFill>
                  <a:srgbClr val="002060"/>
                </a:solidFill>
              </a:rPr>
              <a:t>, Na</a:t>
            </a:r>
            <a:r>
              <a:rPr lang="ru-RU" sz="4000" baseline="-25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S, K</a:t>
            </a:r>
            <a:r>
              <a:rPr lang="ru-RU" sz="4000" baseline="-25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SO</a:t>
            </a:r>
            <a:r>
              <a:rPr lang="ru-RU" sz="4000" baseline="-25000" dirty="0" smtClean="0">
                <a:solidFill>
                  <a:srgbClr val="002060"/>
                </a:solidFill>
              </a:rPr>
              <a:t>3</a:t>
            </a:r>
            <a:r>
              <a:rPr lang="ru-RU" sz="4000" dirty="0" smtClean="0">
                <a:solidFill>
                  <a:srgbClr val="002060"/>
                </a:solidFill>
              </a:rPr>
              <a:t>, CH</a:t>
            </a:r>
            <a:r>
              <a:rPr lang="ru-RU" sz="4000" baseline="-25000" dirty="0" smtClean="0">
                <a:solidFill>
                  <a:srgbClr val="002060"/>
                </a:solidFill>
              </a:rPr>
              <a:t>3</a:t>
            </a:r>
            <a:r>
              <a:rPr lang="ru-RU" sz="4000" dirty="0" smtClean="0">
                <a:solidFill>
                  <a:srgbClr val="002060"/>
                </a:solidFill>
              </a:rPr>
              <a:t>COONa, </a:t>
            </a:r>
            <a:r>
              <a:rPr lang="ru-RU" sz="4000" dirty="0" err="1" smtClean="0">
                <a:solidFill>
                  <a:srgbClr val="002060"/>
                </a:solidFill>
              </a:rPr>
              <a:t>KBr</a:t>
            </a:r>
            <a:r>
              <a:rPr lang="ru-RU" sz="4000" dirty="0" smtClean="0">
                <a:solidFill>
                  <a:srgbClr val="002060"/>
                </a:solidFill>
              </a:rPr>
              <a:t>, NaNO</a:t>
            </a:r>
            <a:r>
              <a:rPr lang="ru-RU" sz="4000" baseline="-25000" dirty="0" smtClean="0">
                <a:solidFill>
                  <a:srgbClr val="002060"/>
                </a:solidFill>
              </a:rPr>
              <a:t>3</a:t>
            </a:r>
            <a:r>
              <a:rPr lang="ru-RU" sz="4000" dirty="0" smtClean="0">
                <a:solidFill>
                  <a:srgbClr val="002060"/>
                </a:solidFill>
              </a:rPr>
              <a:t>, лакмус, фенолфталеин.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я 10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484784"/>
            <a:ext cx="3611893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477749"/>
          <a:ext cx="8640960" cy="6368369"/>
        </p:xfrm>
        <a:graphic>
          <a:graphicData uri="http://schemas.openxmlformats.org/drawingml/2006/table">
            <a:tbl>
              <a:tblPr/>
              <a:tblGrid>
                <a:gridCol w="1485121"/>
                <a:gridCol w="4172705"/>
                <a:gridCol w="2983134"/>
              </a:tblGrid>
              <a:tr h="13618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 dirty="0">
                          <a:latin typeface="Calibri"/>
                          <a:ea typeface="Times New Roman"/>
                        </a:rPr>
                        <a:t>Соль</a:t>
                      </a:r>
                      <a:endParaRPr lang="ru-RU" sz="1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Окраска раствора соли при добавлении индикатора (лакмуса)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Реакция среды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Na</a:t>
                      </a:r>
                      <a:r>
                        <a:rPr lang="ru-RU" sz="2000" b="1" baseline="-25000">
                          <a:latin typeface="Calibri"/>
                          <a:ea typeface="Times New Roman"/>
                        </a:rPr>
                        <a:t>2</a:t>
                      </a:r>
                      <a:r>
                        <a:rPr lang="ru-RU" sz="2000" b="1">
                          <a:latin typeface="Calibri"/>
                          <a:ea typeface="Times New Roman"/>
                        </a:rPr>
                        <a:t>CO</a:t>
                      </a:r>
                      <a:r>
                        <a:rPr lang="ru-RU" sz="2000" b="1" baseline="-25000">
                          <a:latin typeface="Calibri"/>
                          <a:ea typeface="Times New Roman"/>
                        </a:rPr>
                        <a:t>3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Синий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Щелочная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CuSO</a:t>
                      </a:r>
                      <a:r>
                        <a:rPr lang="ru-RU" sz="2000" b="1" baseline="-25000">
                          <a:latin typeface="Calibri"/>
                          <a:ea typeface="Times New Roman"/>
                        </a:rPr>
                        <a:t>4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Красный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Кислая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CuCl</a:t>
                      </a:r>
                      <a:r>
                        <a:rPr lang="ru-RU" sz="2000" b="1" baseline="-25000">
                          <a:latin typeface="Calibri"/>
                          <a:ea typeface="Times New Roman"/>
                        </a:rPr>
                        <a:t>2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Красный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Кислая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Pb(NO</a:t>
                      </a:r>
                      <a:r>
                        <a:rPr lang="ru-RU" sz="2000" b="1" baseline="-25000">
                          <a:latin typeface="Calibri"/>
                          <a:ea typeface="Times New Roman"/>
                        </a:rPr>
                        <a:t>3</a:t>
                      </a:r>
                      <a:r>
                        <a:rPr lang="ru-RU" sz="2000" b="1">
                          <a:latin typeface="Calibri"/>
                          <a:ea typeface="Times New Roman"/>
                        </a:rPr>
                        <a:t>)</a:t>
                      </a:r>
                      <a:r>
                        <a:rPr lang="ru-RU" sz="2000" b="1" baseline="-25000">
                          <a:latin typeface="Calibri"/>
                          <a:ea typeface="Times New Roman"/>
                        </a:rPr>
                        <a:t>2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Красный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Кислая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FeCl</a:t>
                      </a:r>
                      <a:r>
                        <a:rPr lang="ru-RU" sz="2000" b="1" baseline="-25000">
                          <a:latin typeface="Calibri"/>
                          <a:ea typeface="Times New Roman"/>
                        </a:rPr>
                        <a:t>3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Красный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Кислая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Na</a:t>
                      </a:r>
                      <a:r>
                        <a:rPr lang="ru-RU" sz="2000" b="1" baseline="-25000">
                          <a:latin typeface="Calibri"/>
                          <a:ea typeface="Times New Roman"/>
                        </a:rPr>
                        <a:t>2</a:t>
                      </a:r>
                      <a:r>
                        <a:rPr lang="ru-RU" sz="2000" b="1">
                          <a:latin typeface="Calibri"/>
                          <a:ea typeface="Times New Roman"/>
                        </a:rPr>
                        <a:t>S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 dirty="0">
                          <a:latin typeface="Calibri"/>
                          <a:ea typeface="Times New Roman"/>
                        </a:rPr>
                        <a:t>Синий</a:t>
                      </a:r>
                      <a:endParaRPr lang="ru-RU" sz="1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Щелочная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K</a:t>
                      </a:r>
                      <a:r>
                        <a:rPr lang="ru-RU" sz="2000" b="1" baseline="-25000">
                          <a:latin typeface="Calibri"/>
                          <a:ea typeface="Times New Roman"/>
                        </a:rPr>
                        <a:t>2</a:t>
                      </a:r>
                      <a:r>
                        <a:rPr lang="ru-RU" sz="2000" b="1">
                          <a:latin typeface="Calibri"/>
                          <a:ea typeface="Times New Roman"/>
                        </a:rPr>
                        <a:t>SO</a:t>
                      </a:r>
                      <a:r>
                        <a:rPr lang="ru-RU" sz="2000" b="1" baseline="-25000">
                          <a:latin typeface="Calibri"/>
                          <a:ea typeface="Times New Roman"/>
                        </a:rPr>
                        <a:t>3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Синий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Щелочная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170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1800" b="1" dirty="0">
                          <a:latin typeface="Calibri"/>
                          <a:ea typeface="Times New Roman"/>
                        </a:rPr>
                        <a:t>CH</a:t>
                      </a:r>
                      <a:r>
                        <a:rPr lang="ru-RU" sz="1800" b="1" baseline="-25000" dirty="0">
                          <a:latin typeface="Calibri"/>
                          <a:ea typeface="Times New Roman"/>
                        </a:rPr>
                        <a:t>3</a:t>
                      </a:r>
                      <a:r>
                        <a:rPr lang="ru-RU" sz="1800" b="1" dirty="0">
                          <a:latin typeface="Calibri"/>
                          <a:ea typeface="Times New Roman"/>
                        </a:rPr>
                        <a:t>COONa</a:t>
                      </a:r>
                      <a:endParaRPr lang="ru-RU" sz="14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Синий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Щелочная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KBr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Фиолетовый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Нейтральная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5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 dirty="0">
                          <a:latin typeface="Calibri"/>
                          <a:ea typeface="Times New Roman"/>
                        </a:rPr>
                        <a:t>NaNO</a:t>
                      </a:r>
                      <a:r>
                        <a:rPr lang="ru-RU" sz="2000" b="1" baseline="-25000" dirty="0">
                          <a:latin typeface="Calibri"/>
                          <a:ea typeface="Times New Roman"/>
                        </a:rPr>
                        <a:t>3</a:t>
                      </a:r>
                      <a:endParaRPr lang="ru-RU" sz="1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>
                          <a:latin typeface="Calibri"/>
                          <a:ea typeface="Times New Roman"/>
                        </a:rPr>
                        <a:t>Фиолетовый</a:t>
                      </a:r>
                      <a:endParaRPr lang="ru-RU" sz="1600" b="1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ru-RU" sz="2000" b="1" dirty="0">
                          <a:latin typeface="Calibri"/>
                          <a:ea typeface="Times New Roman"/>
                        </a:rPr>
                        <a:t>Нейтральная</a:t>
                      </a:r>
                      <a:endParaRPr lang="ru-RU" sz="1600" b="1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Вывод: соли можно на три группы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группа: соли ведут себя по отношению к лакмусу как кислоты (CuSO</a:t>
            </a:r>
            <a:r>
              <a:rPr lang="ru-RU" baseline="-25000" dirty="0" smtClean="0"/>
              <a:t>4</a:t>
            </a:r>
            <a:r>
              <a:rPr lang="ru-RU" dirty="0" smtClean="0"/>
              <a:t>, CuCl</a:t>
            </a:r>
            <a:r>
              <a:rPr lang="ru-RU" baseline="-25000" dirty="0" smtClean="0"/>
              <a:t>2</a:t>
            </a:r>
            <a:r>
              <a:rPr lang="ru-RU" dirty="0" smtClean="0"/>
              <a:t>, </a:t>
            </a:r>
            <a:r>
              <a:rPr lang="ru-RU" dirty="0" err="1" smtClean="0"/>
              <a:t>Pb</a:t>
            </a:r>
            <a:r>
              <a:rPr lang="ru-RU" dirty="0" smtClean="0"/>
              <a:t>(NO</a:t>
            </a:r>
            <a:r>
              <a:rPr lang="ru-RU" baseline="-25000" dirty="0" smtClean="0"/>
              <a:t>3</a:t>
            </a:r>
            <a:r>
              <a:rPr lang="ru-RU" dirty="0" smtClean="0"/>
              <a:t>)</a:t>
            </a:r>
            <a:r>
              <a:rPr lang="ru-RU" baseline="-25000" dirty="0" smtClean="0"/>
              <a:t>2</a:t>
            </a:r>
            <a:r>
              <a:rPr lang="ru-RU" dirty="0" smtClean="0"/>
              <a:t>, FeCl</a:t>
            </a:r>
            <a:r>
              <a:rPr lang="ru-RU" baseline="-25000" dirty="0" smtClean="0"/>
              <a:t>3)</a:t>
            </a:r>
            <a:endParaRPr lang="ru-RU" dirty="0" smtClean="0"/>
          </a:p>
          <a:p>
            <a:r>
              <a:rPr lang="ru-RU" dirty="0" smtClean="0"/>
              <a:t>2 группа: соли в растворах ведут себя как щелочи (Na</a:t>
            </a:r>
            <a:r>
              <a:rPr lang="ru-RU" baseline="-25000" dirty="0" smtClean="0"/>
              <a:t>2</a:t>
            </a:r>
            <a:r>
              <a:rPr lang="ru-RU" dirty="0" smtClean="0"/>
              <a:t>CO</a:t>
            </a:r>
            <a:r>
              <a:rPr lang="ru-RU" baseline="-25000" dirty="0" smtClean="0"/>
              <a:t>3</a:t>
            </a:r>
            <a:r>
              <a:rPr lang="ru-RU" dirty="0" smtClean="0"/>
              <a:t>, Na</a:t>
            </a:r>
            <a:r>
              <a:rPr lang="ru-RU" baseline="-25000" dirty="0" smtClean="0"/>
              <a:t>2</a:t>
            </a:r>
            <a:r>
              <a:rPr lang="ru-RU" dirty="0" smtClean="0"/>
              <a:t>S, K</a:t>
            </a:r>
            <a:r>
              <a:rPr lang="ru-RU" baseline="-25000" dirty="0" smtClean="0"/>
              <a:t>2</a:t>
            </a:r>
            <a:r>
              <a:rPr lang="ru-RU" dirty="0" smtClean="0"/>
              <a:t>SO</a:t>
            </a:r>
            <a:r>
              <a:rPr lang="ru-RU" baseline="-25000" dirty="0" smtClean="0"/>
              <a:t>3</a:t>
            </a:r>
            <a:r>
              <a:rPr lang="ru-RU" dirty="0" smtClean="0"/>
              <a:t>, CH</a:t>
            </a:r>
            <a:r>
              <a:rPr lang="ru-RU" baseline="-25000" dirty="0" smtClean="0"/>
              <a:t>3</a:t>
            </a:r>
            <a:r>
              <a:rPr lang="ru-RU" dirty="0" smtClean="0"/>
              <a:t>COONа)</a:t>
            </a:r>
          </a:p>
          <a:p>
            <a:r>
              <a:rPr lang="ru-RU" dirty="0" smtClean="0"/>
              <a:t>3 группа: соли, растворы которых не изменяют окраску  индикатора (</a:t>
            </a:r>
            <a:r>
              <a:rPr lang="ru-RU" dirty="0" err="1" smtClean="0"/>
              <a:t>KBr</a:t>
            </a:r>
            <a:r>
              <a:rPr lang="ru-RU" dirty="0" smtClean="0"/>
              <a:t>, NaNO</a:t>
            </a:r>
            <a:r>
              <a:rPr lang="ru-RU" baseline="-25000" dirty="0" smtClean="0"/>
              <a:t>3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40000" lnSpcReduction="20000"/>
          </a:bodyPr>
          <a:lstStyle/>
          <a:p>
            <a:endParaRPr lang="ru-RU" sz="6000" b="1" dirty="0" smtClean="0"/>
          </a:p>
          <a:p>
            <a:endParaRPr lang="ru-RU" sz="6000" b="1" dirty="0" smtClean="0"/>
          </a:p>
          <a:p>
            <a:r>
              <a:rPr lang="ru-RU" sz="6000" b="1" dirty="0" smtClean="0"/>
              <a:t>1.</a:t>
            </a:r>
            <a:r>
              <a:rPr lang="ru-RU" sz="6000" dirty="0" smtClean="0"/>
              <a:t> Если соль образована сильной кислотой и слабым основанием, реакция ее раствора будет кислая. Причина кислой среды – взаимодействие катиона (остатка слабого основания) с молекулами воды. Такое взаимодействие называется гидролизом по катиону.</a:t>
            </a:r>
          </a:p>
          <a:p>
            <a:r>
              <a:rPr lang="en-US" sz="6000" dirty="0" smtClean="0"/>
              <a:t>Fe</a:t>
            </a:r>
            <a:r>
              <a:rPr lang="en-US" sz="6000" baseline="30000" dirty="0" smtClean="0"/>
              <a:t>3+</a:t>
            </a:r>
            <a:r>
              <a:rPr lang="en-US" sz="6000" dirty="0" smtClean="0"/>
              <a:t> + 3</a:t>
            </a:r>
            <a:r>
              <a:rPr lang="ru-RU" sz="6000" dirty="0" smtClean="0"/>
              <a:t>НОН</a:t>
            </a:r>
            <a:r>
              <a:rPr lang="en-US" sz="6000" dirty="0" smtClean="0"/>
              <a:t> → Fe(OH)</a:t>
            </a:r>
            <a:r>
              <a:rPr lang="en-US" sz="6000" baseline="-25000" dirty="0" smtClean="0"/>
              <a:t>3</a:t>
            </a:r>
            <a:r>
              <a:rPr lang="en-US" sz="6000" dirty="0" smtClean="0"/>
              <a:t> + 3H</a:t>
            </a:r>
            <a:r>
              <a:rPr lang="en-US" sz="6000" baseline="30000" dirty="0" smtClean="0"/>
              <a:t>+</a:t>
            </a:r>
            <a:endParaRPr lang="ru-RU" sz="6000" dirty="0" smtClean="0"/>
          </a:p>
          <a:p>
            <a:r>
              <a:rPr lang="ru-RU" sz="6000" b="1" dirty="0" smtClean="0"/>
              <a:t>2.</a:t>
            </a:r>
            <a:r>
              <a:rPr lang="ru-RU" sz="6000" dirty="0" smtClean="0"/>
              <a:t> Если соль образована слабой кислотой и сильным основанием, реакция ее раствора будет щелочная. Причина щелочной среды – взаимодействие аниона (остатка слабой кислоты) с молекулами воды. Этот процесс называется гидролизом по аниону.</a:t>
            </a:r>
          </a:p>
          <a:p>
            <a:r>
              <a:rPr lang="en-US" sz="6000" dirty="0" smtClean="0"/>
              <a:t>CO</a:t>
            </a:r>
            <a:r>
              <a:rPr lang="ru-RU" sz="6000" baseline="-25000" dirty="0" smtClean="0"/>
              <a:t>3</a:t>
            </a:r>
            <a:r>
              <a:rPr lang="ru-RU" sz="6000" baseline="30000" dirty="0" smtClean="0"/>
              <a:t>2- </a:t>
            </a:r>
            <a:r>
              <a:rPr lang="ru-RU" sz="6000" dirty="0" smtClean="0"/>
              <a:t>+ 2</a:t>
            </a:r>
            <a:r>
              <a:rPr lang="en-US" sz="6000" dirty="0" smtClean="0"/>
              <a:t>HOH</a:t>
            </a:r>
            <a:r>
              <a:rPr lang="ru-RU" sz="6000" dirty="0" smtClean="0"/>
              <a:t> → </a:t>
            </a:r>
            <a:r>
              <a:rPr lang="en-US" sz="6000" dirty="0" smtClean="0"/>
              <a:t>H</a:t>
            </a:r>
            <a:r>
              <a:rPr lang="ru-RU" sz="6000" baseline="-25000" dirty="0" smtClean="0"/>
              <a:t>2</a:t>
            </a:r>
            <a:r>
              <a:rPr lang="en-US" sz="6000" dirty="0" smtClean="0"/>
              <a:t>CO</a:t>
            </a:r>
            <a:r>
              <a:rPr lang="ru-RU" sz="6000" baseline="-25000" dirty="0" smtClean="0"/>
              <a:t>3 </a:t>
            </a:r>
            <a:r>
              <a:rPr lang="ru-RU" sz="6000" dirty="0" smtClean="0"/>
              <a:t>+ 2</a:t>
            </a:r>
            <a:r>
              <a:rPr lang="en-US" sz="6000" dirty="0" smtClean="0"/>
              <a:t>OH</a:t>
            </a:r>
            <a:r>
              <a:rPr lang="ru-RU" sz="6000" baseline="30000" dirty="0" smtClean="0"/>
              <a:t>–</a:t>
            </a:r>
            <a:endParaRPr lang="ru-RU" sz="6000" dirty="0" smtClean="0"/>
          </a:p>
          <a:p>
            <a:r>
              <a:rPr lang="ru-RU" sz="6000" b="1" dirty="0" smtClean="0"/>
              <a:t>3.</a:t>
            </a:r>
            <a:r>
              <a:rPr lang="ru-RU" sz="6000" dirty="0" smtClean="0"/>
              <a:t> Если соль образована сильной кислотой и сильным основанием, реакция ее раствора будет нейтральной. Катионы металла и анионы кислотного остатка таких солей не образуют прочных связей с молекулами воды. Как следствие, в растворах таких солей нет ионов H</a:t>
            </a:r>
            <a:r>
              <a:rPr lang="ru-RU" sz="6000" baseline="30000" dirty="0" smtClean="0"/>
              <a:t>+</a:t>
            </a:r>
            <a:r>
              <a:rPr lang="ru-RU" sz="6000" dirty="0" smtClean="0"/>
              <a:t> и OH</a:t>
            </a:r>
            <a:r>
              <a:rPr lang="ru-RU" sz="6000" baseline="30000" dirty="0" smtClean="0"/>
              <a:t>–</a:t>
            </a:r>
            <a:r>
              <a:rPr lang="ru-RU" sz="60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А как ведут себя соли в растворе, образованные слабым основанием и слабой кислотой? </a:t>
            </a:r>
          </a:p>
          <a:p>
            <a:r>
              <a:rPr lang="ru-RU" sz="4000" dirty="0" smtClean="0"/>
              <a:t>Спрогнозируйте результат опыта и аргументировать свой прогноз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endParaRPr lang="ru-RU" dirty="0" smtClean="0"/>
          </a:p>
          <a:p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COONH</a:t>
            </a:r>
            <a:r>
              <a:rPr lang="en-US" baseline="-25000" dirty="0" smtClean="0"/>
              <a:t>4 </a:t>
            </a:r>
            <a:r>
              <a:rPr lang="en-US" dirty="0" smtClean="0"/>
              <a:t>+ HOH → NH</a:t>
            </a:r>
            <a:r>
              <a:rPr lang="en-US" baseline="-25000" dirty="0" smtClean="0"/>
              <a:t>4</a:t>
            </a:r>
            <a:r>
              <a:rPr lang="en-US" dirty="0" smtClean="0"/>
              <a:t>OH + CH</a:t>
            </a:r>
            <a:r>
              <a:rPr lang="en-US" baseline="-25000" dirty="0" smtClean="0"/>
              <a:t>3</a:t>
            </a:r>
            <a:r>
              <a:rPr lang="en-US" dirty="0" smtClean="0"/>
              <a:t>COOH</a:t>
            </a:r>
            <a:endParaRPr lang="ru-RU" dirty="0" smtClean="0"/>
          </a:p>
          <a:p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COO</a:t>
            </a:r>
            <a:r>
              <a:rPr lang="en-US" baseline="30000" dirty="0" smtClean="0"/>
              <a:t> – </a:t>
            </a:r>
            <a:r>
              <a:rPr lang="en-US" dirty="0" smtClean="0"/>
              <a:t>+ NH</a:t>
            </a:r>
            <a:r>
              <a:rPr lang="en-US" baseline="-25000" dirty="0" smtClean="0"/>
              <a:t>4 </a:t>
            </a:r>
            <a:r>
              <a:rPr lang="en-US" baseline="30000" dirty="0" smtClean="0"/>
              <a:t>+ </a:t>
            </a:r>
            <a:r>
              <a:rPr lang="en-US" dirty="0" smtClean="0"/>
              <a:t>+ HOH → 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+ </a:t>
            </a:r>
            <a:r>
              <a:rPr lang="en-US" dirty="0" smtClean="0"/>
              <a:t>+ OH</a:t>
            </a:r>
            <a:r>
              <a:rPr lang="en-US" baseline="30000" dirty="0" smtClean="0"/>
              <a:t> – </a:t>
            </a:r>
            <a:r>
              <a:rPr lang="en-US" dirty="0" smtClean="0"/>
              <a:t>+ CH</a:t>
            </a:r>
            <a:r>
              <a:rPr lang="en-US" baseline="-25000" dirty="0" smtClean="0"/>
              <a:t>3</a:t>
            </a:r>
            <a:r>
              <a:rPr lang="en-US" dirty="0" smtClean="0"/>
              <a:t>COO</a:t>
            </a:r>
            <a:r>
              <a:rPr lang="en-US" baseline="30000" dirty="0" smtClean="0"/>
              <a:t>– </a:t>
            </a:r>
            <a:r>
              <a:rPr lang="en-US" dirty="0" smtClean="0"/>
              <a:t>+ H</a:t>
            </a:r>
            <a:r>
              <a:rPr lang="en-US" baseline="30000" dirty="0" smtClean="0"/>
              <a:t>+</a:t>
            </a:r>
            <a:endParaRPr lang="ru-RU" dirty="0" smtClean="0"/>
          </a:p>
          <a:p>
            <a:r>
              <a:rPr lang="en-US" dirty="0" smtClean="0"/>
              <a:t>HOH</a:t>
            </a:r>
            <a:r>
              <a:rPr lang="ru-RU" dirty="0" smtClean="0"/>
              <a:t> → </a:t>
            </a:r>
            <a:r>
              <a:rPr lang="en-US" dirty="0" smtClean="0"/>
              <a:t>H</a:t>
            </a:r>
            <a:r>
              <a:rPr lang="ru-RU" baseline="30000" dirty="0" smtClean="0"/>
              <a:t>+ </a:t>
            </a:r>
            <a:r>
              <a:rPr lang="ru-RU" dirty="0" smtClean="0"/>
              <a:t>+ </a:t>
            </a:r>
            <a:r>
              <a:rPr lang="en-US" dirty="0" smtClean="0"/>
              <a:t>OH</a:t>
            </a:r>
            <a:r>
              <a:rPr lang="ru-RU" baseline="30000" dirty="0" smtClean="0"/>
              <a:t> –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идролиз">
            <a:hlinkClick r:id="rId2" tooltip="&quot;Гидролиз&quot;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Методы исследования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Анкетирование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Тестирование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Критерий «степень </a:t>
            </a:r>
            <a:r>
              <a:rPr lang="ru-RU" sz="4000" dirty="0" err="1" smtClean="0">
                <a:solidFill>
                  <a:srgbClr val="002060"/>
                </a:solidFill>
              </a:rPr>
              <a:t>обученности</a:t>
            </a:r>
            <a:r>
              <a:rPr lang="ru-RU" sz="4000" dirty="0" smtClean="0">
                <a:solidFill>
                  <a:srgbClr val="002060"/>
                </a:solidFill>
              </a:rPr>
              <a:t>»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Исследование эффективности методической системы проблемного подхода к обучению химии с применением школьного химического эксперимента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1772816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1 группа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2492896"/>
            <a:ext cx="4040188" cy="396043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dirty="0" smtClean="0"/>
              <a:t>Урок  с применением объяснительно-иллюстративной формы обучения</a:t>
            </a:r>
            <a:endParaRPr lang="en-US" sz="3200" dirty="0" smtClean="0"/>
          </a:p>
          <a:p>
            <a:pPr algn="just">
              <a:buNone/>
            </a:pPr>
            <a:r>
              <a:rPr lang="ru-RU" sz="3200" dirty="0" smtClean="0"/>
              <a:t>Степень </a:t>
            </a:r>
            <a:r>
              <a:rPr lang="ru-RU" sz="3200" dirty="0" err="1" smtClean="0"/>
              <a:t>обученности</a:t>
            </a:r>
            <a:r>
              <a:rPr lang="en-US" sz="3200" dirty="0" smtClean="0"/>
              <a:t> (</a:t>
            </a:r>
            <a:r>
              <a:rPr lang="ru-RU" sz="3200" dirty="0" smtClean="0"/>
              <a:t>по Симонову) -</a:t>
            </a:r>
            <a:r>
              <a:rPr lang="en-US" sz="3200" dirty="0" smtClean="0"/>
              <a:t> </a:t>
            </a:r>
            <a:r>
              <a:rPr lang="ru-RU" sz="3200" dirty="0" smtClean="0"/>
              <a:t>53</a:t>
            </a:r>
            <a:r>
              <a:rPr lang="en-US" sz="3200" dirty="0" smtClean="0"/>
              <a:t>%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1844824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2 группа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2420887"/>
            <a:ext cx="4247455" cy="38164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200" dirty="0" smtClean="0"/>
              <a:t>Урок  с применением  химического эксперимента и проблемного обучения</a:t>
            </a:r>
          </a:p>
          <a:p>
            <a:pPr>
              <a:buNone/>
            </a:pPr>
            <a:r>
              <a:rPr lang="ru-RU" sz="3200" dirty="0" smtClean="0"/>
              <a:t>Степень </a:t>
            </a:r>
            <a:r>
              <a:rPr lang="ru-RU" sz="3200" dirty="0" err="1" smtClean="0"/>
              <a:t>обученности</a:t>
            </a:r>
            <a:r>
              <a:rPr lang="ru-RU" sz="3200" dirty="0" smtClean="0"/>
              <a:t> – 74</a:t>
            </a:r>
            <a:r>
              <a:rPr lang="en-US" sz="3200" dirty="0" smtClean="0"/>
              <a:t>%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я 09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09863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19256" cy="778098"/>
          </a:xfrm>
        </p:spPr>
        <p:txBody>
          <a:bodyPr/>
          <a:lstStyle/>
          <a:p>
            <a:r>
              <a:rPr lang="ru-RU" b="1" i="1" dirty="0" smtClean="0"/>
              <a:t>Объект исследования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 lnSpcReduction="10000"/>
          </a:bodyPr>
          <a:lstStyle/>
          <a:p>
            <a:pPr algn="ctr"/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Учебно-воспитательный процесс в общеобразовательном учреждении</a:t>
            </a:r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400" b="1" i="1" dirty="0" smtClean="0"/>
              <a:t>Предмет исследования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Методическая деятельность учителя химии по реализации химического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эксперимента</a:t>
            </a:r>
          </a:p>
          <a:p>
            <a:pPr algn="ctr">
              <a:buNone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я 09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57" y="0"/>
            <a:ext cx="9183357" cy="72921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85740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Таким образом, полученные в результате исследования данные, показывают, что проблемное обучение при демонстрации опытов, способствует повышению эффективности обучения химии. Подобные опыты являются благодатной почвой для формирования диалектического и системного мышления учащихся. А включение таких опытов в процесс обучения позволяет учащимся овладевать логическими методами познания.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я 10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357" y="0"/>
            <a:ext cx="9183357" cy="7103542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23528" y="4766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Спасибо за внимание!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ru-RU" b="1" i="1" dirty="0" smtClean="0"/>
              <a:t>Цель работы:</a:t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848872" cy="446449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Разработка методических рекомендаций и содержания школьного химического эксперимента по неорганической химии в системе 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проблемного обучения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Обобщить и систематизировать материалы методической и учебной литературы по проблемному обучению как одной из форм развивающего обучения</a:t>
            </a:r>
          </a:p>
          <a:p>
            <a:pPr>
              <a:buNone/>
            </a:pPr>
            <a:endParaRPr lang="ru-RU" i="1" dirty="0" smtClean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501008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002060"/>
                </a:solidFill>
              </a:rPr>
              <a:t>Разработать содержание эксперимента для использования его в системе проблемного обучения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5793507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Разработать методические рекомендации к опытам для учителя, использующего в своей работе проблемный подход к обучению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Провести апробацию материалов экспериментов, созданных для использования в системе проблемного обучения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Провести в группе учащихся анкетирование и тестирование с целью исследования эксперимента</a:t>
            </a:r>
            <a:endParaRPr lang="ru-RU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 чем сущность проблемного обучения?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Это развивающее обучение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Самостоятельная поисковая деятельность учащихся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Формирование познавательной самостоятельности, устойчивых мотивов и мыслительных способностей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smtClean="0"/>
              <a:t>Основные формы проблемного обучения: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435280" cy="4281339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Проблемное изложение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Частично-поисковая деятельность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Самостоятельная исследовательская деятельность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Идея химического эксперимента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Источник знания, выдвижения и проверки гипотез, средство для закрепления знаний и их контроля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Формирование межличностных отношений у учащихся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Обучение радостью, удачей при поиске  и разрешении проблемных вопросов</a:t>
            </a:r>
          </a:p>
          <a:p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Занятие в 11 классе: Гидролиз солей</a:t>
            </a:r>
            <a:br>
              <a:rPr lang="ru-RU" dirty="0" smtClean="0"/>
            </a:br>
            <a:r>
              <a:rPr lang="ru-RU" sz="4000" dirty="0" smtClean="0"/>
              <a:t> (Тема: Строение вещества и их свойства)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sz="4000" dirty="0" smtClean="0"/>
              <a:t>Цель работы: </a:t>
            </a: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    </a:t>
            </a:r>
            <a:r>
              <a:rPr lang="ru-RU" sz="3600" dirty="0" smtClean="0">
                <a:solidFill>
                  <a:srgbClr val="002060"/>
                </a:solidFill>
              </a:rPr>
              <a:t>получить представления о гидролизе неорганических веществ, используя проблемный эксперимент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sz="4000" dirty="0" smtClean="0"/>
              <a:t>Форма работы: </a:t>
            </a:r>
            <a:r>
              <a:rPr lang="ru-RU" sz="3600" dirty="0" smtClean="0">
                <a:solidFill>
                  <a:srgbClr val="002060"/>
                </a:solidFill>
              </a:rPr>
              <a:t>групповая</a:t>
            </a:r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685</Words>
  <Application>Microsoft Office PowerPoint</Application>
  <PresentationFormat>Экран (4:3)</PresentationFormat>
  <Paragraphs>111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ГБОУ «Новоселенгинская школа-интернат  среднего общего образования» </vt:lpstr>
      <vt:lpstr>Объект исследования</vt:lpstr>
      <vt:lpstr>Цель работы: </vt:lpstr>
      <vt:lpstr>Задачи:</vt:lpstr>
      <vt:lpstr>Презентация PowerPoint</vt:lpstr>
      <vt:lpstr>В чем сущность проблемного обучения?</vt:lpstr>
      <vt:lpstr> Основные формы проблемного обучения: </vt:lpstr>
      <vt:lpstr>Идея химического эксперимента</vt:lpstr>
      <vt:lpstr>Занятие в 11 классе: Гидролиз солей  (Тема: Строение вещества и их свойства)</vt:lpstr>
      <vt:lpstr>Оборудование и реактивы:</vt:lpstr>
      <vt:lpstr>Презентация PowerPoint</vt:lpstr>
      <vt:lpstr>Вывод: соли можно на три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Методы исследования</vt:lpstr>
      <vt:lpstr>Исследование эффективности методической системы проблемного подхода к обучению химии с применением школьного химического эксперимента</vt:lpstr>
      <vt:lpstr>Презентация PowerPoint</vt:lpstr>
      <vt:lpstr>Презентация PowerPoint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"Новоселенгинская школа-интернат среднего общего образования"</dc:title>
  <cp:lastModifiedBy>Admin</cp:lastModifiedBy>
  <cp:revision>9</cp:revision>
  <dcterms:modified xsi:type="dcterms:W3CDTF">2017-12-17T09:50:51Z</dcterms:modified>
</cp:coreProperties>
</file>