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3" r:id="rId5"/>
    <p:sldId id="265" r:id="rId6"/>
    <p:sldId id="266" r:id="rId7"/>
    <p:sldId id="260" r:id="rId8"/>
    <p:sldId id="267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14ED5-3A56-42C5-AACA-C39D2B8B2E61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EBB29C-A3AD-4008-8DB1-3B91909E63C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2312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Опыт 1. Небольшую порцию медного купороса поместили в колбу  и растворили в произвольном количестве воды. Вода приобрела </a:t>
            </a:r>
            <a:r>
              <a:rPr lang="ru-RU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голубой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цвет. Добавляли соль до тех пор, пока она не перестала растворяться. Оставили  на 5 дней. Кристаллы образовались мелкие и грязные. Стало понятно, что раствор соли надо очистить с помощью фильтрования.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BB29C-A3AD-4008-8DB1-3B91909E63C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Опыт 2. Для второго опыта подготовили колбу и стеклянную воронку с фильтром. Кроме того ,порцию медного купороса предварительно измельчили в ступке и поместили в колбу.  При этом залили горячей  водой  и стали добавлять  медный купорос , пока он не перестал растворяться. Образовался насыщенный раствор. Горячий раствор  пропустили через фильтр. Профильтрованный раствор оставили на 5 дней. Образовались довольно крупные кристаллы на дне колбы, которые в дальнейшем мы использовали для затравки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BB29C-A3AD-4008-8DB1-3B91909E63C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Опыт 3. Через 5 дней мы увидели кристаллы на дне стакана. Выбрали самые крупные и красивые кристаллы, привязали  к ним тонкую  нить и поместили в подвешенном состоянии в новый насыщенный раствор медного купороса. Поняли, что за 2дня большой  и красивый кристалл не вырастет. Еще через 5 дней наблюдали рост кристаллов! Они увеличились!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BB29C-A3AD-4008-8DB1-3B91909E63C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Опыт 4. Аналогично готовили раствор поваренной соли</a:t>
            </a:r>
            <a:r>
              <a:rPr lang="ru-RU" baseline="0" dirty="0" smtClean="0"/>
              <a:t> и выращивали кристаллы на фигурах из проволоки. Для того, чтобы образовывались кристаллы, проволоку плотно  обматывали шерстяной нитью и помещали в насыщенный раствор поваренной соли.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BB29C-A3AD-4008-8DB1-3B91909E63C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Опыт 5. Продолжаем растить кристаллы, добавляя всякий раз насыщенный раствор медного купороса. И вот что у нас получилось 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BB29C-A3AD-4008-8DB1-3B91909E63C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E286-7900-4FF6-98E2-4F0C0DD9C2F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FB85-BA33-4117-A210-C9C758D95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E286-7900-4FF6-98E2-4F0C0DD9C2F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FB85-BA33-4117-A210-C9C758D95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E286-7900-4FF6-98E2-4F0C0DD9C2F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FB85-BA33-4117-A210-C9C758D95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E286-7900-4FF6-98E2-4F0C0DD9C2F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FB85-BA33-4117-A210-C9C758D95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E286-7900-4FF6-98E2-4F0C0DD9C2F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FB85-BA33-4117-A210-C9C758D95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E286-7900-4FF6-98E2-4F0C0DD9C2F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FB85-BA33-4117-A210-C9C758D95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E286-7900-4FF6-98E2-4F0C0DD9C2F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FB85-BA33-4117-A210-C9C758D95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E286-7900-4FF6-98E2-4F0C0DD9C2F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FB85-BA33-4117-A210-C9C758D95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E286-7900-4FF6-98E2-4F0C0DD9C2F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FB85-BA33-4117-A210-C9C758D95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E286-7900-4FF6-98E2-4F0C0DD9C2F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FB85-BA33-4117-A210-C9C758D95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6E286-7900-4FF6-98E2-4F0C0DD9C2F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7FB85-BA33-4117-A210-C9C758D95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6E286-7900-4FF6-98E2-4F0C0DD9C2FA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7FB85-BA33-4117-A210-C9C758D95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CREATIVE1\Desktop\81327315_Unbenann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96944" cy="64807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264696" cy="7502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Как растут кристаллы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331640" y="1124744"/>
            <a:ext cx="6044208" cy="1500187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6200" b="1" dirty="0" smtClean="0">
                <a:solidFill>
                  <a:schemeClr val="bg1"/>
                </a:solidFill>
                <a:cs typeface="Arial" pitchFamily="34" charset="0"/>
              </a:rPr>
              <a:t>Проект </a:t>
            </a:r>
            <a:r>
              <a:rPr lang="ru-RU" sz="6200" b="1" dirty="0" smtClean="0">
                <a:solidFill>
                  <a:schemeClr val="bg1"/>
                </a:solidFill>
                <a:cs typeface="Arial" pitchFamily="34" charset="0"/>
              </a:rPr>
              <a:t>выполнен учениками 3-го класса </a:t>
            </a:r>
          </a:p>
          <a:p>
            <a:pPr algn="ctr"/>
            <a:r>
              <a:rPr lang="ru-RU" sz="6200" b="1" dirty="0" smtClean="0">
                <a:solidFill>
                  <a:schemeClr val="bg1"/>
                </a:solidFill>
                <a:cs typeface="Arial" pitchFamily="34" charset="0"/>
              </a:rPr>
              <a:t>		</a:t>
            </a:r>
            <a:r>
              <a:rPr lang="ru-RU" sz="6200" b="1" dirty="0" err="1" smtClean="0">
                <a:solidFill>
                  <a:schemeClr val="bg1"/>
                </a:solidFill>
                <a:cs typeface="Arial" pitchFamily="34" charset="0"/>
              </a:rPr>
              <a:t>Брух</a:t>
            </a:r>
            <a:r>
              <a:rPr lang="ru-RU" sz="6200" b="1" dirty="0" smtClean="0">
                <a:solidFill>
                  <a:schemeClr val="bg1"/>
                </a:solidFill>
                <a:cs typeface="Arial" pitchFamily="34" charset="0"/>
              </a:rPr>
              <a:t> Полиной, 	</a:t>
            </a:r>
            <a:r>
              <a:rPr lang="ru-RU" sz="6200" b="1" dirty="0" err="1" smtClean="0">
                <a:solidFill>
                  <a:schemeClr val="bg1"/>
                </a:solidFill>
                <a:cs typeface="Arial" pitchFamily="34" charset="0"/>
              </a:rPr>
              <a:t>Корженковой</a:t>
            </a:r>
            <a:r>
              <a:rPr lang="ru-RU" sz="6200" b="1" dirty="0" smtClean="0">
                <a:solidFill>
                  <a:schemeClr val="bg1"/>
                </a:solidFill>
                <a:cs typeface="Arial" pitchFamily="34" charset="0"/>
              </a:rPr>
              <a:t> Аленой</a:t>
            </a:r>
            <a:r>
              <a:rPr lang="ru-RU" sz="6200" b="1" dirty="0" smtClean="0">
                <a:solidFill>
                  <a:schemeClr val="bg1"/>
                </a:solidFill>
                <a:cs typeface="Arial" pitchFamily="34" charset="0"/>
              </a:rPr>
              <a:t>, Адамовой Анастасией </a:t>
            </a:r>
            <a:endParaRPr lang="ru-RU" sz="62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r>
              <a:rPr lang="ru-RU" sz="6200" b="1" dirty="0" smtClean="0">
                <a:solidFill>
                  <a:schemeClr val="bg1"/>
                </a:solidFill>
                <a:cs typeface="Arial" pitchFamily="34" charset="0"/>
              </a:rPr>
              <a:t>	</a:t>
            </a:r>
            <a:r>
              <a:rPr lang="ru-RU" sz="6200" b="1" dirty="0" smtClean="0">
                <a:solidFill>
                  <a:schemeClr val="bg1"/>
                </a:solidFill>
                <a:cs typeface="Arial" pitchFamily="34" charset="0"/>
              </a:rPr>
              <a:t>СП </a:t>
            </a:r>
            <a:r>
              <a:rPr lang="ru-RU" sz="6200" b="1" dirty="0" smtClean="0">
                <a:solidFill>
                  <a:schemeClr val="bg1"/>
                </a:solidFill>
                <a:cs typeface="Arial" pitchFamily="34" charset="0"/>
              </a:rPr>
              <a:t>«Нагорное» ГБОУ Школа № 626 им. Н.И. </a:t>
            </a:r>
            <a:r>
              <a:rPr lang="ru-RU" sz="6200" b="1" dirty="0" err="1" smtClean="0">
                <a:solidFill>
                  <a:schemeClr val="bg1"/>
                </a:solidFill>
                <a:cs typeface="Arial" pitchFamily="34" charset="0"/>
              </a:rPr>
              <a:t>Сац</a:t>
            </a:r>
            <a:endParaRPr lang="ru-RU" sz="6200" b="1" dirty="0" smtClean="0">
              <a:solidFill>
                <a:schemeClr val="bg1"/>
              </a:solidFill>
              <a:cs typeface="Arial" pitchFamily="34" charset="0"/>
            </a:endParaRPr>
          </a:p>
          <a:p>
            <a:r>
              <a:rPr lang="ru-RU" sz="6200" b="1" dirty="0" smtClean="0">
                <a:solidFill>
                  <a:schemeClr val="bg1"/>
                </a:solidFill>
                <a:cs typeface="Arial" pitchFamily="34" charset="0"/>
              </a:rPr>
              <a:t>			Руководитель: </a:t>
            </a:r>
            <a:r>
              <a:rPr lang="ru-RU" sz="6200" b="1" dirty="0" err="1" smtClean="0">
                <a:solidFill>
                  <a:schemeClr val="bg1"/>
                </a:solidFill>
                <a:cs typeface="Arial" pitchFamily="34" charset="0"/>
              </a:rPr>
              <a:t>Абашкина</a:t>
            </a:r>
            <a:r>
              <a:rPr lang="ru-RU" sz="6200" b="1" dirty="0" smtClean="0">
                <a:solidFill>
                  <a:schemeClr val="bg1"/>
                </a:solidFill>
                <a:cs typeface="Arial" pitchFamily="34" charset="0"/>
              </a:rPr>
              <a:t> Н.П</a:t>
            </a:r>
            <a:r>
              <a:rPr lang="ru-RU" sz="6200" b="1" dirty="0" smtClean="0">
                <a:solidFill>
                  <a:schemeClr val="bg1"/>
                </a:solidFill>
              </a:rPr>
              <a:t>.</a:t>
            </a:r>
            <a:endParaRPr lang="ru-RU" sz="6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683568" y="404664"/>
            <a:ext cx="7627938" cy="604837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b="1" dirty="0" smtClean="0"/>
          </a:p>
          <a:p>
            <a:pPr algn="just">
              <a:buNone/>
            </a:pPr>
            <a:r>
              <a:rPr lang="ru-RU" sz="55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период, когда мы исследовали водопроводную  воду  оказалось, что она содержит  растворенные в ней соли. Кристаллы этих солей мы наблюдали под  микроскопом. Нам стало интересно – как же образуются кристаллы? Появилась </a:t>
            </a:r>
            <a:r>
              <a:rPr lang="ru-RU" sz="7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идея</a:t>
            </a:r>
            <a:r>
              <a:rPr lang="ru-RU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попытаться вырастить кристаллы.</a:t>
            </a:r>
          </a:p>
          <a:p>
            <a:pPr lvl="0" algn="just">
              <a:buNone/>
            </a:pPr>
            <a:r>
              <a:rPr lang="ru-RU" sz="7200" b="1" dirty="0" smtClean="0">
                <a:latin typeface="Arial" pitchFamily="34" charset="0"/>
                <a:cs typeface="Arial" pitchFamily="34" charset="0"/>
              </a:rPr>
              <a:t>Практическая </a:t>
            </a:r>
            <a:r>
              <a:rPr lang="ru-RU" sz="7200" b="1" dirty="0">
                <a:latin typeface="Arial" pitchFamily="34" charset="0"/>
                <a:cs typeface="Arial" pitchFamily="34" charset="0"/>
              </a:rPr>
              <a:t>значимость проекта </a:t>
            </a:r>
            <a:r>
              <a:rPr lang="ru-RU" sz="7200" dirty="0">
                <a:latin typeface="Arial" pitchFamily="34" charset="0"/>
                <a:cs typeface="Arial" pitchFamily="34" charset="0"/>
              </a:rPr>
              <a:t>– выполнение данной исследовательской работы  способствовало развитию </a:t>
            </a:r>
            <a:r>
              <a:rPr lang="ru-RU" sz="7200" dirty="0" smtClean="0">
                <a:latin typeface="Arial" pitchFamily="34" charset="0"/>
                <a:cs typeface="Arial" pitchFamily="34" charset="0"/>
              </a:rPr>
              <a:t>самостоятельности ,  познавательной </a:t>
            </a:r>
            <a:r>
              <a:rPr lang="ru-RU" sz="7200" dirty="0">
                <a:latin typeface="Arial" pitchFamily="34" charset="0"/>
                <a:cs typeface="Arial" pitchFamily="34" charset="0"/>
              </a:rPr>
              <a:t>активности, </a:t>
            </a:r>
            <a:r>
              <a:rPr lang="ru-RU" sz="7200" dirty="0" smtClean="0">
                <a:latin typeface="Arial" pitchFamily="34" charset="0"/>
                <a:cs typeface="Arial" pitchFamily="34" charset="0"/>
              </a:rPr>
              <a:t>умению работать в группе, согласовывать </a:t>
            </a:r>
            <a:r>
              <a:rPr lang="ru-RU" sz="7200" dirty="0">
                <a:latin typeface="Arial" pitchFamily="34" charset="0"/>
                <a:cs typeface="Arial" pitchFamily="34" charset="0"/>
              </a:rPr>
              <a:t>свои действия с действиями других участников эксперимента </a:t>
            </a:r>
            <a:r>
              <a:rPr lang="ru-RU" sz="7200" dirty="0" smtClean="0">
                <a:latin typeface="Arial" pitchFamily="34" charset="0"/>
                <a:cs typeface="Arial" pitchFamily="34" charset="0"/>
              </a:rPr>
              <a:t>                                      </a:t>
            </a:r>
            <a:endParaRPr lang="ru-RU" sz="7200" dirty="0"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7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Цель:</a:t>
            </a:r>
            <a:r>
              <a:rPr lang="ru-RU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провести исследование по выращиванию  кристаллов в школьной лаборатории из поваренной пищевой соли  и  медного купороса</a:t>
            </a:r>
          </a:p>
          <a:p>
            <a:pPr algn="just">
              <a:buNone/>
            </a:pPr>
            <a:r>
              <a:rPr lang="ru-RU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</a:t>
            </a:r>
            <a:r>
              <a:rPr lang="ru-RU" sz="7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Объект </a:t>
            </a:r>
            <a:r>
              <a:rPr lang="ru-RU" sz="7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исследования</a:t>
            </a:r>
            <a:r>
              <a:rPr lang="ru-RU" sz="7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-   кристаллы        </a:t>
            </a:r>
          </a:p>
          <a:p>
            <a:pPr algn="just">
              <a:buNone/>
            </a:pPr>
            <a:r>
              <a:rPr lang="ru-RU" sz="7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sz="7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Предмет  исследования – </a:t>
            </a:r>
            <a:r>
              <a:rPr lang="ru-RU" sz="7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процесс кристаллизации.    </a:t>
            </a:r>
            <a:endParaRPr lang="ru-RU" sz="7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</a:t>
            </a:r>
            <a:r>
              <a:rPr lang="ru-RU" sz="7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Задачи:</a:t>
            </a:r>
            <a:r>
              <a:rPr lang="ru-RU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 algn="just">
              <a:buNone/>
            </a:pPr>
            <a:r>
              <a:rPr lang="ru-RU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Найти в литературе или других источниках информацию о кристаллах.</a:t>
            </a:r>
          </a:p>
          <a:p>
            <a:pPr lvl="0" algn="just">
              <a:buNone/>
            </a:pPr>
            <a:r>
              <a:rPr lang="ru-RU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Определить </a:t>
            </a:r>
            <a:r>
              <a:rPr lang="ru-RU" sz="7200" dirty="0" smtClean="0">
                <a:latin typeface="Arial" pitchFamily="34" charset="0"/>
                <a:cs typeface="Arial" pitchFamily="34" charset="0"/>
              </a:rPr>
              <a:t>методику </a:t>
            </a:r>
            <a:r>
              <a:rPr lang="ru-RU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выращивания кристаллов.</a:t>
            </a:r>
          </a:p>
          <a:p>
            <a:pPr lvl="0" algn="just">
              <a:buNone/>
            </a:pPr>
            <a:r>
              <a:rPr lang="ru-RU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Выполнить опытно-экспериментальную работу.</a:t>
            </a:r>
          </a:p>
          <a:p>
            <a:pPr lvl="0" algn="just">
              <a:buNone/>
            </a:pPr>
            <a:r>
              <a:rPr lang="ru-RU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 На основании наблюдений за ростом кристаллов сделать вывод и подготовить отчет в виде презентации.</a:t>
            </a:r>
          </a:p>
          <a:p>
            <a:pPr lvl="0" algn="just">
              <a:buNone/>
            </a:pPr>
            <a:r>
              <a:rPr lang="ru-RU" sz="7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7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Гипотеза- </a:t>
            </a:r>
            <a:r>
              <a:rPr lang="ru-RU" sz="7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мы предположили, что кристаллы можно вырастить за 1-2 дня.</a:t>
            </a:r>
          </a:p>
          <a:p>
            <a:endParaRPr lang="ru-RU" sz="7200" dirty="0" smtClean="0"/>
          </a:p>
          <a:p>
            <a:pPr lvl="0"/>
            <a:endParaRPr lang="ru-RU" sz="4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683568" y="620688"/>
            <a:ext cx="7772400" cy="5616575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	</a:t>
            </a:r>
            <a:r>
              <a:rPr lang="ru-RU" sz="2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Изучение литературных источников позволило нам ответить на  некоторые вопросы: что такое кристаллы, как они растут в природе, как их выращивают в промышленности и наконец, как их можно вырастить в лабораторных условиях.</a:t>
            </a:r>
          </a:p>
          <a:p>
            <a:pPr algn="just">
              <a:buNone/>
            </a:pPr>
            <a:endParaRPr lang="ru-RU" sz="2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2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ru-RU" sz="2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Затем мы приступили к работе по следующему </a:t>
            </a:r>
            <a:r>
              <a:rPr lang="ru-RU" sz="2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плану:</a:t>
            </a:r>
          </a:p>
          <a:p>
            <a:pPr marL="457200" indent="-457200" algn="just">
              <a:buNone/>
            </a:pPr>
            <a:r>
              <a:rPr lang="ru-RU" sz="2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Познакомились с правилами безопасной работы в кабинете химии.</a:t>
            </a:r>
          </a:p>
          <a:p>
            <a:pPr marL="457200" indent="-457200" algn="just">
              <a:buNone/>
            </a:pPr>
            <a:r>
              <a:rPr lang="ru-RU" sz="2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Познакомились с оборудованием, которое будем использовать в работе ( колбы стеклянные, воронки, фильтры бумажные, фарфоровые ступки для измельчения  твердых веществ, шпатели)</a:t>
            </a:r>
          </a:p>
          <a:p>
            <a:pPr marL="457200" indent="-457200" algn="just">
              <a:buNone/>
            </a:pPr>
            <a:r>
              <a:rPr lang="ru-RU" sz="2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Осуществили тренировочное задание по фильтрованию порции каменной соли</a:t>
            </a:r>
          </a:p>
          <a:p>
            <a:pPr marL="457200" indent="-457200" algn="just">
              <a:buNone/>
            </a:pPr>
            <a:r>
              <a:rPr lang="ru-RU" sz="2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  Приступили к основному эксперименту по выращиванию кристаллов поваренной соли и медного купороса</a:t>
            </a:r>
            <a:endParaRPr lang="ru-RU" sz="2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SUS\Pictures\Проект\Фото02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175387" y="2897621"/>
            <a:ext cx="3185714" cy="4248472"/>
          </a:xfrm>
          <a:prstGeom prst="rect">
            <a:avLst/>
          </a:prstGeom>
          <a:noFill/>
        </p:spPr>
      </p:pic>
      <p:pic>
        <p:nvPicPr>
          <p:cNvPr id="1026" name="Picture 2" descr="C:\Users\ASUS\Pictures\Проект\Фото02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60648"/>
            <a:ext cx="4104456" cy="3150350"/>
          </a:xfrm>
          <a:prstGeom prst="rect">
            <a:avLst/>
          </a:prstGeom>
          <a:noFill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501008"/>
            <a:ext cx="3384376" cy="3191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4427984" y="260648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Опыт 1. Небольшую порцию медного купороса поместили в колбу  и растворили в произвольном количестве воды. Вода приобрела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голубой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цвет. Добавляли соль до тех пор, пока она не перестала растворяться. Оставили  на 5 дней. Кристаллы образовались мелкие и грязные. Стало понятно, что раствор соли надо очистить с помощью фильтрования.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ПРОЕКТ\IMG_04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1947" y="0"/>
            <a:ext cx="5052053" cy="3789040"/>
          </a:xfrm>
          <a:prstGeom prst="rect">
            <a:avLst/>
          </a:prstGeom>
          <a:noFill/>
        </p:spPr>
      </p:pic>
      <p:pic>
        <p:nvPicPr>
          <p:cNvPr id="1027" name="Picture 3" descr="G:\ПРОЕКТ\IMG_04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3284984"/>
            <a:ext cx="5076056" cy="35730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"/>
            <a:ext cx="40679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Опыт 2. Для второго опыта подготовили колбу и стеклянную воронку с фильтром. Кроме того ,порцию медного купороса предварительно измельчили в ступке и поместили в колбу.  При этом залили горячей  водой  и стали добавлять  медный купорос , пока он не перестал растворяться. Образовался насыщенный раствор. Горячий раствор  пропустили через фильтр. Профильтрованный раствор оставили на 5 дней. Образовались довольно крупные кристаллы на дне колбы, которые в дальнейшем мы использовали для затравки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ПРОЕКТ\IMG_04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75990" cy="3356992"/>
          </a:xfrm>
          <a:prstGeom prst="rect">
            <a:avLst/>
          </a:prstGeom>
          <a:noFill/>
        </p:spPr>
      </p:pic>
      <p:pic>
        <p:nvPicPr>
          <p:cNvPr id="2053" name="Picture 5" descr="C:\Users\ASUS\Documents\Надежда Паавловна\Проектная деятельность\IMG_05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8010" y="3501008"/>
            <a:ext cx="4475990" cy="335699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371703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Опыт 3. Через 5 дней мы увидели кристаллы на дне стакана. Выбрали самые крупные и красивые кристаллы, привязали  к ним тонкую  нить и поместили в подвешенном состоянии в новый насыщенный раствор медного купороса. Поняли, что за 2дня большой  и красивый кристалл не вырастет. Еще через 5 дней наблюдали рост кристаллов! Они увеличились! </a:t>
            </a: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188640"/>
            <a:ext cx="3168352" cy="31695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ПРОЕКТ\IMG_04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379979" cy="3284984"/>
          </a:xfrm>
          <a:prstGeom prst="rect">
            <a:avLst/>
          </a:prstGeom>
          <a:noFill/>
        </p:spPr>
      </p:pic>
      <p:pic>
        <p:nvPicPr>
          <p:cNvPr id="4099" name="Picture 3" descr="G:\ПРОЕКТ\IMG_05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0267" y="2812700"/>
            <a:ext cx="5393733" cy="40453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3429000"/>
            <a:ext cx="3960440" cy="3024336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Arial" pitchFamily="34" charset="0"/>
                <a:cs typeface="Arial" pitchFamily="34" charset="0"/>
              </a:rPr>
              <a:t>Опыт 4. Аналогично готовили раствор поваренной соли и выращивали кристаллы на фигурах из проволоки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ПРОЕКТ\IMG_04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4475989" cy="3356992"/>
          </a:xfrm>
          <a:prstGeom prst="rect">
            <a:avLst/>
          </a:prstGeom>
          <a:noFill/>
        </p:spPr>
      </p:pic>
      <p:pic>
        <p:nvPicPr>
          <p:cNvPr id="3075" name="Picture 3" descr="G:\ПРОЕКТ\IMG_05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059578"/>
            <a:ext cx="5064563" cy="379842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47667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Опыт 5. Продолжаем растить кристаллы, добавляя всякий раз насыщенный раствор медного купороса. И вот что у нас получилось 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188640"/>
            <a:ext cx="9144000" cy="66693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Заключение и выводы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Выращивание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кристаллов – очень интересный и увлекательный процесс.</a:t>
            </a: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 сожалению, в данном процессе присутствует элемент случайности. Вроде и раствор насыщенный, и охлаждается медленно, а кристалл не образовывается, или готовишь новый раствор для </a:t>
            </a:r>
            <a:r>
              <a:rPr lang="ru-RU" sz="18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бóльшего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роста кристалла, а утром видишь, что кристалл не только не стал больше, но и совсем растворился … </a:t>
            </a:r>
            <a:endParaRPr lang="ru-RU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Тем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 менее, можно выделить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определенные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условия роста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кристаллов.</a:t>
            </a:r>
          </a:p>
          <a:p>
            <a:pPr>
              <a:buAutoNum type="arabicPeriod"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Ч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ем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насыщеннее раствор, тем быстрее вероятность образования кристалла. </a:t>
            </a:r>
            <a:endParaRPr lang="ru-RU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AutoNum type="arabicPeriod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Чем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лучше отфильтрован раствор, тем больше вероятность образования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монокристалла.</a:t>
            </a:r>
          </a:p>
          <a:p>
            <a:pPr>
              <a:buAutoNum type="arabicPeriod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Если раствор охлаждать недостаточно медленно, то это, с большой долей вероятности, приведет к образованию друзы (сростка кристаллов), т.к. его молекулы не успеют построить правильный кристалл. А при слишком резком охлаждении образуется аморфное (стеклообразное) состояние 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вещества.</a:t>
            </a:r>
          </a:p>
          <a:p>
            <a:pPr>
              <a:buAutoNum type="arabicPeriod"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Чтобы вырастить красивый правильный кристалл необходимо 2 и больше месяцев. А в природе кристаллы могут расти сотни тысяч лет.</a:t>
            </a:r>
            <a:endParaRPr lang="ru-RU" sz="1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1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757</Words>
  <Application>Microsoft Office PowerPoint</Application>
  <PresentationFormat>Экран (4:3)</PresentationFormat>
  <Paragraphs>49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Как растут кристаллы</vt:lpstr>
      <vt:lpstr>Слайд 2</vt:lpstr>
      <vt:lpstr>Слайд 3</vt:lpstr>
      <vt:lpstr>Слайд 4</vt:lpstr>
      <vt:lpstr>Слайд 5</vt:lpstr>
      <vt:lpstr>Слайд 6</vt:lpstr>
      <vt:lpstr>Опыт 4. Аналогично готовили раствор поваренной соли и выращивали кристаллы на фигурах из проволоки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растут кристаллы</dc:title>
  <dc:creator>ASUS</dc:creator>
  <cp:lastModifiedBy>ASUS</cp:lastModifiedBy>
  <cp:revision>60</cp:revision>
  <dcterms:created xsi:type="dcterms:W3CDTF">2016-12-19T19:09:06Z</dcterms:created>
  <dcterms:modified xsi:type="dcterms:W3CDTF">2017-02-05T20:46:06Z</dcterms:modified>
</cp:coreProperties>
</file>