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74" r:id="rId3"/>
    <p:sldId id="278" r:id="rId4"/>
    <p:sldId id="279" r:id="rId5"/>
    <p:sldId id="269" r:id="rId6"/>
    <p:sldId id="276" r:id="rId7"/>
    <p:sldId id="280" r:id="rId8"/>
    <p:sldId id="282" r:id="rId9"/>
    <p:sldId id="273" r:id="rId10"/>
    <p:sldId id="281" r:id="rId11"/>
    <p:sldId id="272" r:id="rId12"/>
    <p:sldId id="283" r:id="rId13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  <a:srgbClr val="006699"/>
    <a:srgbClr val="FF3399"/>
    <a:srgbClr val="660066"/>
    <a:srgbClr val="008000"/>
    <a:srgbClr val="336600"/>
    <a:srgbClr val="006600"/>
    <a:srgbClr val="009900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7" autoAdjust="0"/>
    <p:restoredTop sz="94660"/>
  </p:normalViewPr>
  <p:slideViewPr>
    <p:cSldViewPr>
      <p:cViewPr varScale="1">
        <p:scale>
          <a:sx n="70" d="100"/>
          <a:sy n="70" d="100"/>
        </p:scale>
        <p:origin x="140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88E756-C81F-4042-B19A-B203F0EDBFC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67274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9665504F-794F-47BB-AD55-BEFD0FE1F5E0}" type="slidenum">
              <a:rPr lang="ru-RU">
                <a:latin typeface="Arial" panose="020B0604020202020204" pitchFamily="34" charset="0"/>
              </a:rPr>
              <a:pPr/>
              <a:t>3</a:t>
            </a:fld>
            <a:endParaRPr 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5524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C6BBE3-F19F-438E-99B4-6EB72D8B350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3040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3FE8BD-1823-4F93-9248-234F8540491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7418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3C43C8-E7FA-41D9-B379-B9D8B24C6B2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525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BE5D5D-1B7A-4E04-A76E-3D6A690FE06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8316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00ECF9-5B87-40D4-B4D8-CF8BF8C7D65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834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5D3DBF-9CC3-405C-BA04-C6E5BBE5B58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610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9E051D-A1AA-4033-8456-207295F0677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143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6E23B2-8C4C-4E7F-A917-38FE43D59C6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757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A9B9F9-38C5-4E7D-AC5F-BFA139E49B3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567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7C3DA8-F553-484C-98D3-62DC1945AFC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9569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E0CAE0-7437-4587-A549-B59D62814D9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340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B48E7B6-D130-42A4-A275-1034A454BF3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82782" y="3048000"/>
            <a:ext cx="685957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6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Модуль числа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91200" y="609600"/>
            <a:ext cx="293862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44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22.09.17</a:t>
            </a:r>
            <a:endParaRPr lang="ru-RU" sz="4400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anose="020B0504020000000003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71424" y="1600200"/>
            <a:ext cx="788228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6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Классная работа</a:t>
            </a:r>
            <a:endParaRPr lang="ru-RU" sz="6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anose="020B0504020000000003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4343400"/>
            <a:ext cx="6062826" cy="223566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62000" y="78013"/>
            <a:ext cx="8382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Из чисел 15; 2,5; -18; 0; 45; -2,5; -45; 1,8 выбрать числа: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а) натуральные; </a:t>
            </a:r>
            <a:r>
              <a:rPr lang="ru-RU" sz="2800" b="1" i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 </a:t>
            </a:r>
            <a:endParaRPr lang="ru-RU" sz="2800" b="1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б) целые;   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в) дробные; 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г) отрицательные;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д</a:t>
            </a: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) неположительные;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е) неотрицательные;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ж) положительные;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з) противоположные.</a:t>
            </a:r>
            <a:endParaRPr lang="ru-RU" sz="28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81400" y="1082793"/>
            <a:ext cx="23375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15; 45</a:t>
            </a:r>
            <a:endParaRPr lang="ru-RU" sz="2800" b="1" i="1" dirty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38400" y="1706558"/>
            <a:ext cx="40262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15; -18; 0; 45; -45</a:t>
            </a:r>
            <a:endParaRPr lang="ru-RU" sz="2800" b="1" i="1" dirty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71382" y="2389011"/>
            <a:ext cx="40262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2,5; -2,5; 1,8</a:t>
            </a:r>
            <a:endParaRPr lang="ru-RU" sz="2800" b="1" i="1" dirty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82996" y="3026608"/>
            <a:ext cx="40262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-18; -2,5; -45</a:t>
            </a:r>
            <a:endParaRPr lang="ru-RU" sz="2800" b="1" i="1" dirty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15463" y="3626714"/>
            <a:ext cx="40262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-18; 0; -2,5; -45</a:t>
            </a:r>
            <a:endParaRPr lang="ru-RU" sz="2800" b="1" i="1" dirty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88659" y="4271563"/>
            <a:ext cx="40262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15; 2,5; 0; 45; 1,8</a:t>
            </a:r>
            <a:endParaRPr lang="ru-RU" sz="2800" b="1" i="1" dirty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191000" y="4893104"/>
            <a:ext cx="40262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15; 2,5; 45; 1,8</a:t>
            </a:r>
            <a:endParaRPr lang="ru-RU" sz="2800" b="1" i="1" dirty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955275" y="5546490"/>
            <a:ext cx="40262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2,5 и -2,5, 45 и -45</a:t>
            </a:r>
            <a:endParaRPr lang="ru-RU" sz="2800" b="1" i="1" dirty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465" y="683265"/>
            <a:ext cx="1515228" cy="262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534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066800" y="0"/>
            <a:ext cx="7772400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36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Запишите числа в порядке </a:t>
            </a:r>
            <a:r>
              <a:rPr lang="ru-RU" sz="3600" b="1" u="sng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возрастания</a:t>
            </a:r>
            <a:r>
              <a:rPr lang="ru-RU" sz="36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 их модулей:</a:t>
            </a:r>
          </a:p>
          <a:p>
            <a:pPr eaLnBrk="1" hangingPunct="1">
              <a:spcBef>
                <a:spcPct val="50000"/>
              </a:spcBef>
            </a:pPr>
            <a:r>
              <a:rPr lang="ru-RU" sz="36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       </a:t>
            </a:r>
            <a:r>
              <a:rPr lang="ru-RU" sz="4400" b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6,4</a:t>
            </a:r>
            <a:r>
              <a:rPr lang="ru-RU" sz="4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;  -5,8;  3,9;   -7,1;  0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990600" y="2286000"/>
            <a:ext cx="76200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0;  3,9;  -5,8;  6,4;  -7,1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1066800" y="3199606"/>
            <a:ext cx="7772400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36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З</a:t>
            </a:r>
            <a:r>
              <a:rPr lang="ru-RU" sz="3600" b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апишите </a:t>
            </a:r>
            <a:r>
              <a:rPr lang="ru-RU" sz="36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числа в порядке </a:t>
            </a:r>
            <a:r>
              <a:rPr lang="ru-RU" sz="3600" b="1" u="sng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убывания</a:t>
            </a:r>
            <a:r>
              <a:rPr lang="ru-RU" sz="36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  их модулей:</a:t>
            </a:r>
          </a:p>
          <a:p>
            <a:pPr eaLnBrk="1" hangingPunct="1">
              <a:spcBef>
                <a:spcPct val="50000"/>
              </a:spcBef>
            </a:pPr>
            <a:r>
              <a:rPr lang="ru-RU" sz="36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        </a:t>
            </a:r>
            <a:r>
              <a:rPr lang="ru-RU" sz="4400" b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7,3</a:t>
            </a:r>
            <a:r>
              <a:rPr lang="ru-RU" sz="44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;  -4,5;  5,9;  -8,1;  0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1371600" y="5320624"/>
            <a:ext cx="76200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-8,1;  7,3;  5,9;  -4,5;  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  <p:bldP spid="22533" grpId="0"/>
      <p:bldP spid="22534" grpId="0"/>
      <p:bldP spid="225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9200" y="304800"/>
            <a:ext cx="324319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В классе:</a:t>
            </a:r>
            <a:endParaRPr lang="ru-RU" sz="4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anose="020B0504020000000003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19200" y="1295400"/>
            <a:ext cx="74270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№  65 (</a:t>
            </a:r>
            <a:r>
              <a:rPr lang="ru-RU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а,б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), 72, 74, 85, 94, 98, 99.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9200" y="2590800"/>
            <a:ext cx="680026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Домашнее задание:</a:t>
            </a:r>
            <a:endParaRPr lang="ru-RU" sz="4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anose="020B05040200000000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5200" y="3655368"/>
            <a:ext cx="49600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№  62, 65(</a:t>
            </a:r>
            <a:r>
              <a:rPr lang="ru-RU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в,г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), 75, 81.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063" y="4353018"/>
            <a:ext cx="3971653" cy="235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03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747442" y="1059597"/>
            <a:ext cx="8077200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4400" b="1" i="1" dirty="0" smtClean="0">
                <a:solidFill>
                  <a:srgbClr val="00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Начертить координатную прямую и отметить на ней точки М(-5) и </a:t>
            </a:r>
            <a:r>
              <a:rPr lang="en-US" sz="4400" b="1" i="1" dirty="0" smtClean="0">
                <a:solidFill>
                  <a:srgbClr val="00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N</a:t>
            </a:r>
            <a:r>
              <a:rPr lang="ru-RU" sz="4400" b="1" i="1" dirty="0" smtClean="0">
                <a:solidFill>
                  <a:srgbClr val="00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(5). Определить расстояние (в единичных отрезках) от начала отсчета до этих точек.</a:t>
            </a:r>
            <a:endParaRPr lang="ru-RU" sz="4400" b="1" i="1" dirty="0">
              <a:solidFill>
                <a:srgbClr val="0066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9200" y="228600"/>
            <a:ext cx="713368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Выполнить задание</a:t>
            </a:r>
            <a:endParaRPr lang="ru-RU" sz="4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anose="020B05040200000000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1" name="Прямая соединительная линия 100"/>
          <p:cNvCxnSpPr/>
          <p:nvPr/>
        </p:nvCxnSpPr>
        <p:spPr>
          <a:xfrm flipV="1">
            <a:off x="971549" y="2144713"/>
            <a:ext cx="8172451" cy="23019"/>
          </a:xfrm>
          <a:prstGeom prst="line">
            <a:avLst/>
          </a:prstGeom>
          <a:ln w="571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5" name="Прямая соединительная линия 104"/>
          <p:cNvCxnSpPr/>
          <p:nvPr/>
        </p:nvCxnSpPr>
        <p:spPr>
          <a:xfrm rot="5400000" flipH="1" flipV="1">
            <a:off x="2233613" y="2141538"/>
            <a:ext cx="357187" cy="158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124" name="TextBox 108"/>
          <p:cNvSpPr txBox="1">
            <a:spLocks noChangeArrowheads="1"/>
          </p:cNvSpPr>
          <p:nvPr/>
        </p:nvSpPr>
        <p:spPr bwMode="auto">
          <a:xfrm>
            <a:off x="4316413" y="2319338"/>
            <a:ext cx="500062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sz="3500">
                <a:solidFill>
                  <a:srgbClr val="0000FF"/>
                </a:solidFill>
                <a:latin typeface="Bookman Old Style" panose="02050604050505020204" pitchFamily="18" charset="0"/>
              </a:rPr>
              <a:t>O</a:t>
            </a:r>
            <a:endParaRPr lang="ru-RU" sz="3500">
              <a:solidFill>
                <a:srgbClr val="0000FF"/>
              </a:solidFill>
              <a:latin typeface="Bookman Old Style" panose="02050604050505020204" pitchFamily="18" charset="0"/>
            </a:endParaRPr>
          </a:p>
        </p:txBody>
      </p:sp>
      <p:cxnSp>
        <p:nvCxnSpPr>
          <p:cNvPr id="111" name="Прямая соединительная линия 110"/>
          <p:cNvCxnSpPr/>
          <p:nvPr/>
        </p:nvCxnSpPr>
        <p:spPr>
          <a:xfrm rot="5400000" flipH="1" flipV="1">
            <a:off x="4394200" y="2141538"/>
            <a:ext cx="357187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2" name="Прямая соединительная линия 111"/>
          <p:cNvCxnSpPr/>
          <p:nvPr/>
        </p:nvCxnSpPr>
        <p:spPr>
          <a:xfrm rot="5400000" flipH="1" flipV="1">
            <a:off x="5114925" y="2144713"/>
            <a:ext cx="357187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3" name="Прямая соединительная линия 112"/>
          <p:cNvCxnSpPr/>
          <p:nvPr/>
        </p:nvCxnSpPr>
        <p:spPr>
          <a:xfrm rot="5400000" flipH="1" flipV="1">
            <a:off x="5834063" y="2144713"/>
            <a:ext cx="357187" cy="158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4" name="Прямая соединительная линия 113"/>
          <p:cNvCxnSpPr/>
          <p:nvPr/>
        </p:nvCxnSpPr>
        <p:spPr>
          <a:xfrm rot="5400000" flipH="1" flipV="1">
            <a:off x="7272338" y="2144713"/>
            <a:ext cx="357187" cy="158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7" name="Прямая соединительная линия 116"/>
          <p:cNvCxnSpPr/>
          <p:nvPr/>
        </p:nvCxnSpPr>
        <p:spPr>
          <a:xfrm rot="5400000" flipH="1" flipV="1">
            <a:off x="6537325" y="2144713"/>
            <a:ext cx="357187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4" name="Прямая соединительная линия 123"/>
          <p:cNvCxnSpPr/>
          <p:nvPr/>
        </p:nvCxnSpPr>
        <p:spPr>
          <a:xfrm rot="5400000" flipH="1" flipV="1">
            <a:off x="3673475" y="2144713"/>
            <a:ext cx="357187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5" name="Прямая соединительная линия 124"/>
          <p:cNvCxnSpPr/>
          <p:nvPr/>
        </p:nvCxnSpPr>
        <p:spPr>
          <a:xfrm rot="5400000" flipH="1" flipV="1">
            <a:off x="2954338" y="2144713"/>
            <a:ext cx="357187" cy="158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132" name="TextBox 154"/>
          <p:cNvSpPr txBox="1">
            <a:spLocks noChangeArrowheads="1"/>
          </p:cNvSpPr>
          <p:nvPr/>
        </p:nvSpPr>
        <p:spPr bwMode="auto">
          <a:xfrm>
            <a:off x="7896226" y="2332831"/>
            <a:ext cx="500062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sz="3500" b="1" i="1" dirty="0">
                <a:solidFill>
                  <a:srgbClr val="0000FF"/>
                </a:solidFill>
                <a:latin typeface="Bookman Old Style" panose="02050604050505020204" pitchFamily="18" charset="0"/>
              </a:rPr>
              <a:t>N</a:t>
            </a:r>
            <a:endParaRPr lang="ru-RU" sz="3500" b="1" i="1" dirty="0">
              <a:solidFill>
                <a:srgbClr val="0000FF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5133" name="TextBox 155"/>
          <p:cNvSpPr txBox="1">
            <a:spLocks noChangeArrowheads="1"/>
          </p:cNvSpPr>
          <p:nvPr/>
        </p:nvSpPr>
        <p:spPr bwMode="auto">
          <a:xfrm>
            <a:off x="4080386" y="1436349"/>
            <a:ext cx="785812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sz="35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0</a:t>
            </a:r>
            <a:endParaRPr lang="ru-RU" sz="3500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5134" name="TextBox 156"/>
          <p:cNvSpPr txBox="1">
            <a:spLocks noChangeArrowheads="1"/>
          </p:cNvSpPr>
          <p:nvPr/>
        </p:nvSpPr>
        <p:spPr bwMode="auto">
          <a:xfrm>
            <a:off x="7883526" y="1363797"/>
            <a:ext cx="52546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sz="35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5</a:t>
            </a:r>
            <a:endParaRPr lang="ru-RU" sz="3500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64" name="Овал 63"/>
          <p:cNvSpPr/>
          <p:nvPr/>
        </p:nvSpPr>
        <p:spPr>
          <a:xfrm>
            <a:off x="4492625" y="2074863"/>
            <a:ext cx="144463" cy="14446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56" name="Прямая соединительная линия 55"/>
          <p:cNvCxnSpPr/>
          <p:nvPr/>
        </p:nvCxnSpPr>
        <p:spPr>
          <a:xfrm rot="5400000" flipH="1" flipV="1">
            <a:off x="7993063" y="2170113"/>
            <a:ext cx="357187" cy="158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971549" y="273050"/>
            <a:ext cx="7920038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itchFamily="18" charset="0"/>
                <a:cs typeface="+mn-cs"/>
              </a:rPr>
              <a:t>Расстояние от точки </a:t>
            </a:r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itchFamily="18" charset="0"/>
                <a:cs typeface="+mn-cs"/>
              </a:rPr>
              <a:t>M</a:t>
            </a: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itchFamily="18" charset="0"/>
                <a:cs typeface="+mn-cs"/>
              </a:rPr>
              <a:t>(-5)</a:t>
            </a:r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itchFamily="18" charset="0"/>
                <a:cs typeface="+mn-cs"/>
              </a:rPr>
              <a:t> </a:t>
            </a: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itchFamily="18" charset="0"/>
                <a:cs typeface="+mn-cs"/>
              </a:rPr>
              <a:t>до начала отсчёта О равно 5.</a:t>
            </a:r>
          </a:p>
        </p:txBody>
      </p:sp>
      <p:cxnSp>
        <p:nvCxnSpPr>
          <p:cNvPr id="60" name="Прямая соединительная линия 59"/>
          <p:cNvCxnSpPr/>
          <p:nvPr/>
        </p:nvCxnSpPr>
        <p:spPr>
          <a:xfrm rot="5400000" flipH="1" flipV="1">
            <a:off x="8640763" y="2170113"/>
            <a:ext cx="357187" cy="158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rot="5400000" flipH="1" flipV="1">
            <a:off x="1514475" y="2166938"/>
            <a:ext cx="357187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rot="5400000" flipH="1" flipV="1">
            <a:off x="793750" y="2166938"/>
            <a:ext cx="357187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142" name="TextBox 156"/>
          <p:cNvSpPr txBox="1">
            <a:spLocks noChangeArrowheads="1"/>
          </p:cNvSpPr>
          <p:nvPr/>
        </p:nvSpPr>
        <p:spPr bwMode="auto">
          <a:xfrm>
            <a:off x="655958" y="1284502"/>
            <a:ext cx="671513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sz="35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-</a:t>
            </a:r>
            <a:r>
              <a:rPr lang="ru-RU" sz="35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5</a:t>
            </a:r>
            <a:endParaRPr lang="ru-RU" sz="3500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5143" name="TextBox 154"/>
          <p:cNvSpPr txBox="1">
            <a:spLocks noChangeArrowheads="1"/>
          </p:cNvSpPr>
          <p:nvPr/>
        </p:nvSpPr>
        <p:spPr bwMode="auto">
          <a:xfrm>
            <a:off x="785017" y="2285302"/>
            <a:ext cx="500063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sz="3500" b="1" i="1" dirty="0">
                <a:solidFill>
                  <a:srgbClr val="0000FF"/>
                </a:solidFill>
                <a:latin typeface="Bookman Old Style" panose="02050604050505020204" pitchFamily="18" charset="0"/>
              </a:rPr>
              <a:t>M</a:t>
            </a:r>
            <a:endParaRPr lang="ru-RU" sz="3500" b="1" i="1" dirty="0">
              <a:solidFill>
                <a:srgbClr val="0000FF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50" name="Овал 49"/>
          <p:cNvSpPr/>
          <p:nvPr/>
        </p:nvSpPr>
        <p:spPr>
          <a:xfrm>
            <a:off x="8097838" y="2091651"/>
            <a:ext cx="144462" cy="144462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890587" y="2097667"/>
            <a:ext cx="144462" cy="144463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2" name="TextBox 71"/>
          <p:cNvSpPr txBox="1">
            <a:spLocks noChangeArrowheads="1"/>
          </p:cNvSpPr>
          <p:nvPr/>
        </p:nvSpPr>
        <p:spPr bwMode="auto">
          <a:xfrm>
            <a:off x="890587" y="3319162"/>
            <a:ext cx="7920038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itchFamily="18" charset="0"/>
                <a:cs typeface="+mn-cs"/>
              </a:rPr>
              <a:t>Расстояние от точки </a:t>
            </a:r>
            <a:r>
              <a: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itchFamily="18" charset="0"/>
                <a:cs typeface="+mn-cs"/>
              </a:rPr>
              <a:t>N</a:t>
            </a: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itchFamily="18" charset="0"/>
                <a:cs typeface="+mn-cs"/>
              </a:rPr>
              <a:t>(5)</a:t>
            </a:r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itchFamily="18" charset="0"/>
                <a:cs typeface="+mn-cs"/>
              </a:rPr>
              <a:t> </a:t>
            </a: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itchFamily="18" charset="0"/>
                <a:cs typeface="+mn-cs"/>
              </a:rPr>
              <a:t>до начала отсчёта О равно 5.</a:t>
            </a:r>
          </a:p>
        </p:txBody>
      </p:sp>
      <p:cxnSp>
        <p:nvCxnSpPr>
          <p:cNvPr id="6" name="Прямая со стрелкой 5"/>
          <p:cNvCxnSpPr>
            <a:stCxn id="57" idx="2"/>
          </p:cNvCxnSpPr>
          <p:nvPr/>
        </p:nvCxnSpPr>
        <p:spPr>
          <a:xfrm flipH="1">
            <a:off x="1114983" y="1227138"/>
            <a:ext cx="3816585" cy="8131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57" idx="2"/>
          </p:cNvCxnSpPr>
          <p:nvPr/>
        </p:nvCxnSpPr>
        <p:spPr>
          <a:xfrm flipH="1">
            <a:off x="4637088" y="1227138"/>
            <a:ext cx="294480" cy="70405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4079875" y="2332831"/>
            <a:ext cx="3927475" cy="6250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4083051" y="2332831"/>
            <a:ext cx="281780" cy="63023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5" name="TextBox 74"/>
          <p:cNvSpPr txBox="1">
            <a:spLocks noChangeArrowheads="1"/>
          </p:cNvSpPr>
          <p:nvPr/>
        </p:nvSpPr>
        <p:spPr bwMode="auto">
          <a:xfrm>
            <a:off x="1015124" y="4314222"/>
            <a:ext cx="792162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Число 5 называют 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модулем числа.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Модуль числа записывают так:</a:t>
            </a:r>
          </a:p>
        </p:txBody>
      </p:sp>
      <p:sp>
        <p:nvSpPr>
          <p:cNvPr id="84" name="TextBox 83"/>
          <p:cNvSpPr txBox="1">
            <a:spLocks noChangeArrowheads="1"/>
          </p:cNvSpPr>
          <p:nvPr/>
        </p:nvSpPr>
        <p:spPr bwMode="auto">
          <a:xfrm>
            <a:off x="2879725" y="5437189"/>
            <a:ext cx="38735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  <a:sym typeface="Symbol"/>
              </a:rPr>
              <a:t>-5 = 5,    5 </a:t>
            </a:r>
            <a:r>
              <a:rPr lang="ru-RU" sz="36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  <a:sym typeface="Symbol"/>
              </a:rPr>
              <a:t>= </a:t>
            </a:r>
            <a:r>
              <a:rPr lang="ru-RU" sz="36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  <a:sym typeface="Symbol"/>
              </a:rPr>
              <a:t>5 </a:t>
            </a:r>
            <a:endParaRPr lang="ru-RU" sz="3600" b="1" dirty="0" smtClean="0"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043767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72" grpId="0"/>
      <p:bldP spid="75" grpId="0"/>
      <p:bldP spid="8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111250" y="196056"/>
            <a:ext cx="7956550" cy="138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  <a:cs typeface="+mn-cs"/>
              </a:rPr>
              <a:t>Модулем числа а </a:t>
            </a:r>
            <a:r>
              <a:rPr lang="ru-RU" sz="2800" b="1" i="1" dirty="0" smtClean="0">
                <a:solidFill>
                  <a:srgbClr val="660066"/>
                </a:solidFill>
                <a:latin typeface="Bookman Old Style" pitchFamily="18" charset="0"/>
                <a:cs typeface="+mn-cs"/>
              </a:rPr>
              <a:t>называют расстояние (в единичных отрезках) от начала координат до точки А(а).</a:t>
            </a:r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1119211" y="1587631"/>
            <a:ext cx="3048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Schoolbook" panose="02040604050505020304" pitchFamily="18" charset="0"/>
              </a:rPr>
              <a:t>Обозначение</a:t>
            </a:r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</a:t>
            </a:r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172" y="1382844"/>
            <a:ext cx="910629" cy="979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1105563" y="2348552"/>
            <a:ext cx="2895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800" b="1" i="1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Например</a:t>
            </a:r>
            <a:r>
              <a:rPr lang="ru-RU" i="1" dirty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4263" y="2945766"/>
            <a:ext cx="1717189" cy="738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439" y="3957400"/>
            <a:ext cx="2001678" cy="695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5778" y="4813007"/>
            <a:ext cx="1905000" cy="737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5410" y="4304913"/>
            <a:ext cx="212598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3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5715000"/>
            <a:ext cx="2438400" cy="846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 Box 14"/>
          <p:cNvSpPr txBox="1">
            <a:spLocks noChangeArrowheads="1"/>
          </p:cNvSpPr>
          <p:nvPr/>
        </p:nvSpPr>
        <p:spPr bwMode="auto">
          <a:xfrm>
            <a:off x="3810000" y="2744263"/>
            <a:ext cx="4876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200" b="1" dirty="0">
                <a:solidFill>
                  <a:srgbClr val="0066FF"/>
                </a:solidFill>
                <a:latin typeface="Century Schoolbook" panose="02040604050505020304" pitchFamily="18" charset="0"/>
              </a:rPr>
              <a:t>Чему равен модуль числа 0? </a:t>
            </a:r>
          </a:p>
        </p:txBody>
      </p:sp>
    </p:spTree>
    <p:extLst>
      <p:ext uri="{BB962C8B-B14F-4D97-AF65-F5344CB8AC3E}">
        <p14:creationId xmlns:p14="http://schemas.microsoft.com/office/powerpoint/2010/main" val="2872688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4"/>
          <p:cNvSpPr txBox="1">
            <a:spLocks noChangeArrowheads="1"/>
          </p:cNvSpPr>
          <p:nvPr/>
        </p:nvSpPr>
        <p:spPr bwMode="auto">
          <a:xfrm>
            <a:off x="990600" y="381000"/>
            <a:ext cx="7010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/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907006" y="3652431"/>
            <a:ext cx="76962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36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Каким числом не может быть модуль числа?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990600" y="279286"/>
            <a:ext cx="80772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36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Чему равен модуль положительного числа?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855828" y="1916714"/>
            <a:ext cx="80772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36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Чему равен модуль отрицательного числа?</a:t>
            </a: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6111353" y="1280526"/>
            <a:ext cx="22098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6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|85|= 85</a:t>
            </a:r>
            <a:endParaRPr lang="ru-RU" sz="3600" b="1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6134667" y="3117043"/>
            <a:ext cx="243555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6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>|-56|= 56</a:t>
            </a:r>
            <a:endParaRPr lang="ru-RU" sz="3600" b="1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anose="02040604050505020304" pitchFamily="18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743200" y="4821382"/>
            <a:ext cx="63246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Модуль числа не может быть отрицательным (ведь это расстояние!)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  <p:bldP spid="17414" grpId="0"/>
      <p:bldP spid="17415" grpId="0"/>
      <p:bldP spid="17417" grpId="0"/>
      <p:bldP spid="17418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4"/>
          <p:cNvSpPr txBox="1">
            <a:spLocks noChangeArrowheads="1"/>
          </p:cNvSpPr>
          <p:nvPr/>
        </p:nvSpPr>
        <p:spPr bwMode="auto">
          <a:xfrm>
            <a:off x="1040642" y="1097964"/>
            <a:ext cx="7950958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5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|2|     |-3|     |-9,1|  </a:t>
            </a:r>
            <a:endParaRPr lang="ru-RU" sz="5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algn="ctr" eaLnBrk="1" hangingPunct="1"/>
            <a:r>
              <a:rPr lang="ru-RU" sz="5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|а|     |-2,7|   |- а|  </a:t>
            </a:r>
            <a:endParaRPr lang="ru-RU" sz="5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algn="ctr" eaLnBrk="1" hangingPunct="1"/>
            <a:r>
              <a:rPr lang="ru-RU" sz="5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|+4|   |3|       |- 2| </a:t>
            </a:r>
            <a:endParaRPr lang="ru-RU" sz="5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104331" y="101501"/>
            <a:ext cx="76200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itchFamily="18" charset="0"/>
                <a:cs typeface="+mn-cs"/>
              </a:rPr>
              <a:t>Выбрать числа с одинаковым модулем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206121" y="3683287"/>
            <a:ext cx="7620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ookman Old Style" pitchFamily="18" charset="0"/>
                <a:cs typeface="+mn-cs"/>
              </a:rPr>
              <a:t>Как называются такие числа?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021971" y="4688429"/>
            <a:ext cx="7804150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Противоположные числа имеют равные модули: </a:t>
            </a:r>
            <a:r>
              <a:rPr lang="en-US" sz="32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  <a:sym typeface="Symbol"/>
              </a:rPr>
              <a:t>-</a:t>
            </a:r>
            <a:r>
              <a:rPr lang="en-US" sz="3200" b="1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  <a:sym typeface="Symbol"/>
              </a:rPr>
              <a:t>a</a:t>
            </a:r>
            <a:r>
              <a:rPr lang="en-US" sz="32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  <a:sym typeface="Symbol"/>
              </a:rPr>
              <a:t> = </a:t>
            </a:r>
            <a:r>
              <a:rPr lang="en-US" sz="3200" b="1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  <a:sym typeface="Symbol"/>
              </a:rPr>
              <a:t>a</a:t>
            </a:r>
            <a:r>
              <a:rPr lang="en-US" sz="32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  <a:sym typeface="Symbol"/>
              </a:rPr>
              <a:t></a:t>
            </a:r>
            <a:endParaRPr lang="ru-RU" sz="3200" b="1" dirty="0" smtClean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+mn-cs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819400" y="4085255"/>
            <a:ext cx="65532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rgbClr val="C00000"/>
                </a:solidFill>
                <a:latin typeface="Bookman Old Style" pitchFamily="18" charset="0"/>
                <a:cs typeface="+mn-cs"/>
              </a:rPr>
              <a:t>Противоположные числа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073529" y="156234"/>
            <a:ext cx="80010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Отметьте на координатной прямой числа, модули которых равны 3, 5, 1, 0.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67318" y="2438400"/>
            <a:ext cx="813994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Как расположены противоположные числа относительно начала координат?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143000" y="2966240"/>
            <a:ext cx="7391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Противоположные числа </a:t>
            </a:r>
            <a:r>
              <a:rPr lang="ru-RU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расположены</a:t>
            </a: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симметрично относительно начала координат</a:t>
            </a:r>
            <a:endParaRPr lang="ru-RU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3770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5" grpId="1"/>
      <p:bldP spid="1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914400" y="228600"/>
            <a:ext cx="8001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Что означает запись:  </a:t>
            </a:r>
            <a:r>
              <a:rPr lang="ru-RU" sz="3600" b="1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̶ </a:t>
            </a:r>
            <a:r>
              <a:rPr lang="ru-RU" sz="3600" b="1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( </a:t>
            </a:r>
            <a:r>
              <a:rPr lang="ru-RU" sz="3600" b="1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̶ </a:t>
            </a:r>
            <a:r>
              <a:rPr lang="ru-RU" sz="3600" b="1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а)</a:t>
            </a:r>
            <a:r>
              <a:rPr lang="ru-RU" sz="36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 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43000" y="3400130"/>
            <a:ext cx="306526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 </a:t>
            </a:r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̶ ( </a:t>
            </a:r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̶ 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5) = 5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801552" y="3429000"/>
            <a:ext cx="419377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 </a:t>
            </a:r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̶ ( </a:t>
            </a:r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̶ 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2,5) = 2,5</a:t>
            </a:r>
            <a:endParaRPr lang="ru-RU" sz="4400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01052" y="1219200"/>
            <a:ext cx="80010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З</a:t>
            </a:r>
            <a:r>
              <a:rPr lang="ru-RU" sz="36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апись  </a:t>
            </a:r>
            <a:r>
              <a:rPr lang="ru-RU" sz="3600" b="1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̶ </a:t>
            </a:r>
            <a:r>
              <a:rPr lang="ru-RU" sz="3600" b="1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( </a:t>
            </a:r>
            <a:r>
              <a:rPr lang="ru-RU" sz="3600" b="1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̶ </a:t>
            </a:r>
            <a:r>
              <a:rPr lang="ru-RU" sz="3600" b="1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а) </a:t>
            </a:r>
            <a:r>
              <a:rPr lang="ru-RU" sz="36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означает: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«число, противоположное числу  –а »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+mn-cs"/>
              </a:rPr>
              <a:t>  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4534228"/>
            <a:ext cx="1957387" cy="1986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378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43000" y="890137"/>
            <a:ext cx="680026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Домашнее задание:</a:t>
            </a:r>
            <a:endParaRPr lang="ru-RU" sz="4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anose="020B05040200000000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23005" y="2438400"/>
            <a:ext cx="49600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№  62, 65(</a:t>
            </a:r>
            <a:r>
              <a:rPr lang="ru-RU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в,г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), 75, 81.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063" y="4353018"/>
            <a:ext cx="3971653" cy="2359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a6217f4fb0be9fc7c3fe5f312c9a78ada825055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676</TotalTime>
  <Words>511</Words>
  <Application>Microsoft Office PowerPoint</Application>
  <PresentationFormat>Экран (4:3)</PresentationFormat>
  <Paragraphs>71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Book Antiqua</vt:lpstr>
      <vt:lpstr>Bookman Old Style</vt:lpstr>
      <vt:lpstr>Century Schoolbook</vt:lpstr>
      <vt:lpstr>Segoe Script</vt:lpstr>
      <vt:lpstr>Symbol</vt:lpstr>
      <vt:lpstr>Times New Roman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Кабинет317</dc:creator>
  <cp:lastModifiedBy>Кабинет317</cp:lastModifiedBy>
  <cp:revision>44</cp:revision>
  <cp:lastPrinted>1601-01-01T00:00:00Z</cp:lastPrinted>
  <dcterms:created xsi:type="dcterms:W3CDTF">1601-01-01T00:00:00Z</dcterms:created>
  <dcterms:modified xsi:type="dcterms:W3CDTF">2017-09-22T13:03:58Z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