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7" r:id="rId5"/>
    <p:sldId id="266" r:id="rId6"/>
    <p:sldId id="259" r:id="rId7"/>
    <p:sldId id="275" r:id="rId8"/>
    <p:sldId id="276" r:id="rId9"/>
    <p:sldId id="277" r:id="rId10"/>
    <p:sldId id="260" r:id="rId11"/>
    <p:sldId id="273" r:id="rId12"/>
    <p:sldId id="261" r:id="rId13"/>
    <p:sldId id="263" r:id="rId14"/>
    <p:sldId id="264" r:id="rId15"/>
    <p:sldId id="268" r:id="rId16"/>
    <p:sldId id="269" r:id="rId17"/>
    <p:sldId id="271" r:id="rId18"/>
    <p:sldId id="270" r:id="rId19"/>
    <p:sldId id="272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vrachirf.ru/storage/0d/2d/30/db/4a/e2/9e/b9/46ef-e6032f-c306b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-27384"/>
            <a:ext cx="828092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24697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Нормативно-правовое обеспечение деятельности медицинской сестры амбулаторно-поликлинической службы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436096" y="5060213"/>
            <a:ext cx="370790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Презентацию </a:t>
            </a:r>
            <a:r>
              <a:rPr lang="ru-RU" sz="2400" b="1" dirty="0" smtClean="0">
                <a:solidFill>
                  <a:srgbClr val="000000"/>
                </a:solidFill>
                <a:latin typeface="+mj-lt"/>
                <a:ea typeface="Times New Roman" pitchFamily="18" charset="0"/>
                <a:cs typeface="Arial" pitchFamily="34" charset="0"/>
              </a:rPr>
              <a:t>подготовила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0000"/>
                </a:solidFill>
                <a:latin typeface="+mj-lt"/>
                <a:cs typeface="Arial" pitchFamily="34" charset="0"/>
              </a:rPr>
              <a:t>преподаватель: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cs typeface="Arial" pitchFamily="34" charset="0"/>
              </a:rPr>
              <a:t>Власенко Анна Борисовна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00.infourok.ru/images/doc/202/230959/img14.jpg"/>
          <p:cNvPicPr/>
          <p:nvPr/>
        </p:nvPicPr>
        <p:blipFill>
          <a:blip r:embed="rId2" cstate="print"/>
          <a:srcRect l="3938" t="4745" r="3938" b="6362"/>
          <a:stretch>
            <a:fillRect/>
          </a:stretch>
        </p:blipFill>
        <p:spPr bwMode="auto">
          <a:xfrm>
            <a:off x="251520" y="260648"/>
            <a:ext cx="8496944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51520" y="79465"/>
            <a:ext cx="8712968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Деятельность современной медицинской сестры имеет определенные направления и задачи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1. Оказание первичной медико-санитарной помощи. Осуществление профилактических работ среди населения. Медицинская сестра должна активно осуществлять санитарное просвещение пациентов: формировать здоровый образ жизни у каждого пациента, производить первичную и вторичную профилактику населения. Первичная профилактика направлена на предотвращение развития заболевания у здорового человека. Вторичная профилактика — это мероприятия по снижению рецидивов у человека с хроническими заболеваниями. Медицинская сестра должна участвовать в решении вопросов полового воспитания населения, в планировании семьи.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2. Оказание лечебной и диагностической помощи пациентам, высококвалифицированный уход за пациентами. Поликлиники, стационары, фельдшерско-акушерские пункты для более качественной работы должны быть снабжены современным оборудованием и достаточным количеством лекарственных препаратов, перевязочных средств, средств для инъекции и другими медицинскими изделиями.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3. Оказание реабилитационной и медико-социальной помощи нуждающимся: пациентам с хроническим заболеваниями, инвалидам, пожилым.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4. Обеспечение паллиативной помощи онкологическим пациентам. Создание хосписов и сестринских больниц для нуждающихся людей. Создание службы патронажа пациентов и обслуживание их на дому.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5. Принцип обеспечения качественной медицинской сестринской помощи всему населению.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6. Принцип привлечения населения к активному участию в решении вопросов здравоохранения.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00.infourok.ru/images/doc/202/230959/img7.jpg"/>
          <p:cNvPicPr/>
          <p:nvPr/>
        </p:nvPicPr>
        <p:blipFill>
          <a:blip r:embed="rId2" cstate="print"/>
          <a:srcRect l="3938" t="6362" r="3938" b="4746"/>
          <a:stretch>
            <a:fillRect/>
          </a:stretch>
        </p:blipFill>
        <p:spPr bwMode="auto">
          <a:xfrm>
            <a:off x="395536" y="404664"/>
            <a:ext cx="8352928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900igr.net/datas/obschestvoznanie/Istorija-sestrinskogo-dela/0007-007-Istorija-sestrinskogo-dela.jpg"/>
          <p:cNvPicPr/>
          <p:nvPr/>
        </p:nvPicPr>
        <p:blipFill>
          <a:blip r:embed="rId3" cstate="print"/>
          <a:srcRect l="37577" t="43023" r="33331"/>
          <a:stretch>
            <a:fillRect/>
          </a:stretch>
        </p:blipFill>
        <p:spPr bwMode="auto">
          <a:xfrm>
            <a:off x="6876256" y="2636912"/>
            <a:ext cx="1584176" cy="232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95536" y="260652"/>
          <a:ext cx="8352929" cy="6264693"/>
        </p:xfrm>
        <a:graphic>
          <a:graphicData uri="http://schemas.openxmlformats.org/drawingml/2006/table">
            <a:tbl>
              <a:tblPr/>
              <a:tblGrid>
                <a:gridCol w="1343665"/>
                <a:gridCol w="1139565"/>
                <a:gridCol w="1139565"/>
                <a:gridCol w="698240"/>
                <a:gridCol w="172769"/>
                <a:gridCol w="1752764"/>
                <a:gridCol w="154867"/>
                <a:gridCol w="1951494"/>
              </a:tblGrid>
              <a:tr h="643401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715"/>
                        </a:spcBef>
                        <a:spcAft>
                          <a:spcPts val="855"/>
                        </a:spcAft>
                      </a:pPr>
                      <a:r>
                        <a:rPr lang="ru-RU" sz="1900" b="0" cap="all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УТВЕРЖДАЮ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2495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4991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(наименование предприятия, организации, учреждения)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(руководитель предприятия, организации, учреждения)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24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3845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715"/>
                        </a:spcBef>
                        <a:spcAft>
                          <a:spcPts val="855"/>
                        </a:spcAft>
                      </a:pPr>
                      <a:r>
                        <a:rPr lang="ru-RU" sz="2250" b="0" cap="all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ДОЛЖНОСТНАЯ ИНСТРУКЦИЯ</a:t>
                      </a:r>
                      <a:endParaRPr lang="ru-RU" sz="11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495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00.00.0000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№ 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(подпись)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(Ф.И.О.)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174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Структурное подразделение: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Медицинское учреждение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24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Должность: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Медицинская сестра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24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00.00.0000 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24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899592" y="2564904"/>
          <a:ext cx="7416824" cy="3744416"/>
        </p:xfrm>
        <a:graphic>
          <a:graphicData uri="http://schemas.openxmlformats.org/drawingml/2006/table">
            <a:tbl>
              <a:tblPr/>
              <a:tblGrid>
                <a:gridCol w="557261"/>
                <a:gridCol w="2611524"/>
                <a:gridCol w="4248039"/>
              </a:tblGrid>
              <a:tr h="624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1.4.1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Прямое подчинение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Старшей медицинской сестре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81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1.4.2.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Дополнительное подчинение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Главному врачу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1.4.3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Отдает распоряжения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???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1.4.4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Работника замещает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Лицо, назначенное в установленном порядке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1.4.5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Работник замещает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???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7" y="110049"/>
            <a:ext cx="8496945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Arial" pitchFamily="34" charset="0"/>
              </a:rPr>
              <a:t>Общие положения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Настоящая должностная инструкция определяет функциональные обязанности, права и ответственность медицинской сестры.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Медицинская сестра относится к категории специалистов.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Медицинская сестра назначается на должность и освобождается от должности в установленном действующим трудовым законодательством порядке приказом главного врача.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Взаимоотношения по должности: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8" y="692694"/>
          <a:ext cx="8352927" cy="3672409"/>
        </p:xfrm>
        <a:graphic>
          <a:graphicData uri="http://schemas.openxmlformats.org/drawingml/2006/table">
            <a:tbl>
              <a:tblPr/>
              <a:tblGrid>
                <a:gridCol w="579046"/>
                <a:gridCol w="2952609"/>
                <a:gridCol w="4821272"/>
              </a:tblGrid>
              <a:tr h="2187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2.1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образование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среднее медицинское образование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7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2.2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опыт работы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без предъявления требований к стажу работы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75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2.3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знания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Основы лечебно-диагностического процесса, профилактики заболеваний, пропаганды здорового образа жизни.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Организационную структуру учреждения здравоохранения.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Правила техники безопасности при работе с медицинским инструментарием и оборудованием.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Законодательство о труде.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Правила внутреннего трудового распорядка.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Правила и нормы охраны труда, техники безопасности, производственной санитарии и противопожарной защиты.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7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2.4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навыки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работы по специальности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7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2.5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дополнительные требования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55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51520" y="199"/>
            <a:ext cx="856895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Arial" pitchFamily="34" charset="0"/>
              </a:rPr>
              <a:t>2.Квалификационные требования медицинской сестры: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251520" y="4509120"/>
            <a:ext cx="864096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b="1" dirty="0" smtClean="0">
                <a:cs typeface="Arial" pitchFamily="34" charset="0"/>
              </a:rPr>
              <a:t>3.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Arial" pitchFamily="34" charset="0"/>
              </a:rPr>
              <a:t>Документы, регламентирующие деятельность медицинской сестры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3.1 Внешние документы: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Законодательные и нормативные акты,  касающиеся выполняемой работы.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3.2 Внутренние документы: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Устав ЛПУ, Приказы и распоряжения главного врача (заведующего отделением); Положение об отделении, Должностная инструкция медицинской сестры, Правила внутреннего трудового распорядка.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-384720"/>
            <a:ext cx="9144000" cy="7294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Arial" pitchFamily="34" charset="0"/>
              </a:rPr>
              <a:t>4. Должностные обязанности медицинской сестры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Медицинская сестра: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4.1. Обеспечивает инфекционную безопасность (соблюдает правила санитарно-гигиенического и противоэпидемического режима, асептики, правильно хранит, обрабатывает, стерилизует и использует изделия медицинского назначения).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4.2. Осуществляет все этапы сестринского процесса при уходе за пациентами (первичную оценку состояния пациента, интерпретацию полученных данных, планирование ухода совместно с пациентом, итоговая оценка достигнутого).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4.3. Своевременно и качественно выполняет профилактические и лечебно-диагностические процедуры, назначенные врачом. Ассистирует при проведении врачом лечебно-диагностических манипуляций и малых операций в амбулаторных и стационарных условиях.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4.4. Оказывает неотложную доврачебную помощь при острых заболеваниях, несчастных случаях и различных видах катастроф с последующим вызовом врача к пациенту или направлением его в ближайшее лечебно-профилактическое учреждение.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4.5. Вводит лекарственные препараты, противошоковые средства (при анафилактическом шоке) больным по жизненным показаниям (при невозможности своевременного прибытия врача к пациенту) в соответствии с установленным порядком действий при данном состоянии.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4.6. Немедленно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 с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ообщает врачу или заведующему, а в их отсутствие, дежурному врачу о всех обнаруженных тяжелых осложнениях и заболеваниях пациентов, осложнениях, возникших в результате проведения медицинских манипуляций или о случаях нарушения внутреннего распорядка учреждения.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4.7. Обеспечивает правильное хранение, учет и списание лекарственных препаратов, соблюдение правил приема лекарств пациентами.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4.8. Взаимодействует с коллегами и сотрудниками других служб в интересах пациента.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4.9. Ведет утвержденную медицинскую учетно-отчетную документацию.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4.10. Систематически повышает свою профессиональную квалификацию.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4.11. Проводит санитарно-просветительную работу по укреплению здоровья и профилактике заболеваний, пропаганде здорового образа жизни.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79511" y="827998"/>
            <a:ext cx="8784977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Arial" pitchFamily="34" charset="0"/>
              </a:rPr>
              <a:t>5. Права медицинской сестры</a:t>
            </a: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Медицинская сестра имеет право: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5.1. Применять по назначению врача консервативные методы лечения пациентов, проводить определенные лечебные процедуры.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5.2. Получать информацию, необходимую для четкого выполнения своих профессиональных обязанностей.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5.3. Вносить предложения по совершенствованию работы медицинской сестры и организации сестринского дела в учреждении.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5.4. Требовать от старшей медицинской сестры отделения обеспечения поста (рабочего места) оборудованием, оснащением, инструментарием, предметами ухода и т.д., необходимыми для качественного выполнения своих функциональных обязанностей.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5.5. Повышать свою квалификацию в установленном порядке, проходить аттестацию (переаттестацию) с целью присвоения квалификационных категорий.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5.6. Участвовать в работе профессиональных ассоциаций медицинских сестер и других общественных организаций, не запрещенных законодательством Российской Федерации.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79512" y="0"/>
            <a:ext cx="8964488" cy="6771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Arial" pitchFamily="34" charset="0"/>
              </a:rPr>
              <a:t>6. Ответственность медицинской сестры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Медицинская сестра несет ответственность: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6.1. За ненадлежащее исполнение или неисполнение своих должностных обязанностей, предусмотренных настоящей должностной инструкцией - в пределах, определенных действующим трудовым законодательством РФ.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6.2. За правонарушения, совершенные в процессе осуществления своей деятельности - в пределах, определенных действующим административным, уголовным и гражданским законодательством РФ.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6.3. За причинение материального ущерба - в пределах, определенных действующим трудовым и гражданским законодательством РФ.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Arial" pitchFamily="34" charset="0"/>
              </a:rPr>
              <a:t>7. Условия работы медицинской сестры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7.1. Режим работы медицинской сестры определяется в соответствии с Правилами внутреннего трудового распорядка, установленными в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 ЛПУ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Arial" pitchFamily="34" charset="0"/>
              </a:rPr>
              <a:t>8. Условия оплаты труда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Условия оплаты труда медицинской сестры определяются в соответствии с Положением об оплате труда персонала.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9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       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Заключительные положения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             Настоящая Должностная инструкция составлена в двух экземплярах, один из которых хранится у Образовательного учреждения, другой — у работника.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             Задачи, Обязанности, Права и Ответственность могут быть уточнены в соответствии с изменением Структуры, Задач и Функций структурного подразделения и рабочего места.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             Изменения и дополнения в настоящую Должностную инструкцию вносятся приказом главного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 врача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 учреждения.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92696"/>
            <a:ext cx="8424936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Вывод</a:t>
            </a:r>
          </a:p>
          <a:p>
            <a:pPr algn="ctr"/>
            <a:r>
              <a:rPr lang="ru-RU" sz="2400" dirty="0" smtClean="0"/>
              <a:t>В современных условиях возрастают требования к профессиональной подготовке медицинских сестер. Возрастает потребность в среднем медицинском персонале, который умеет работать на современной лечебной и диагностической медицинской аппаратуре: электрокардиографе, рентгеновских установках, физиотерапевтических аппаратах, аппаратах для реанимации и мониторинга больного. Кроме этого, медицинская сестра должна владеть основами психологии, знать сестринский процесс и уметь применять знания непосредственно на практике. Медицинская сестра должна знать основы правовой базы и уметь правильно заполнять медицинскую документацию.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900igr.net/up/datas/211649/004.jpg"/>
          <p:cNvPicPr/>
          <p:nvPr/>
        </p:nvPicPr>
        <p:blipFill>
          <a:blip r:embed="rId2" cstate="print"/>
          <a:srcRect t="11817" b="10205"/>
          <a:stretch>
            <a:fillRect/>
          </a:stretch>
        </p:blipFill>
        <p:spPr bwMode="auto">
          <a:xfrm>
            <a:off x="0" y="260648"/>
            <a:ext cx="9144000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900igr.net/datas/obschestvoznanie/Istorija-sestrinskogo-dela/0007-007-Istorija-sestrinskogo-dela.jpg"/>
          <p:cNvPicPr/>
          <p:nvPr/>
        </p:nvPicPr>
        <p:blipFill>
          <a:blip r:embed="rId3" cstate="print"/>
          <a:srcRect l="67267" t="43638"/>
          <a:stretch>
            <a:fillRect/>
          </a:stretch>
        </p:blipFill>
        <p:spPr bwMode="auto">
          <a:xfrm>
            <a:off x="179512" y="4149080"/>
            <a:ext cx="1944489" cy="251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900igr.net/datas/obschestvoznanie/Istorija-sestrinskogo-dela/0007-007-Istorija-sestrinskogo-dela.jpg"/>
          <p:cNvPicPr/>
          <p:nvPr/>
        </p:nvPicPr>
        <p:blipFill>
          <a:blip r:embed="rId3" cstate="print"/>
          <a:srcRect r="62418" b="49897"/>
          <a:stretch>
            <a:fillRect/>
          </a:stretch>
        </p:blipFill>
        <p:spPr bwMode="auto">
          <a:xfrm>
            <a:off x="6516216" y="1556792"/>
            <a:ext cx="180020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07704" y="764704"/>
            <a:ext cx="53115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/>
              <a:t>СПАСИБО ЗА ВНИМАНИЕ!</a:t>
            </a:r>
            <a:endParaRPr lang="ru-RU" sz="3600" b="1" dirty="0"/>
          </a:p>
        </p:txBody>
      </p:sp>
      <p:pic>
        <p:nvPicPr>
          <p:cNvPr id="5" name="Рисунок 4" descr="http://narcolog-mytyshi.ru/wp-content/uploads/2014/10/%D0%BD%D0%B0%D1%80%D0%BA%D0%BE%D0%BB%D0%BE%D0%B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060848"/>
            <a:ext cx="5400000" cy="359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ocmp.oblzdrav.ru/wp-content/uploads/ikonkanormativno-pravovyixdokumentov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132123" cy="2529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51520" y="2456795"/>
            <a:ext cx="889248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Федеральные законы: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1.</a:t>
            </a:r>
            <a:r>
              <a:rPr lang="ru-RU" sz="1600" b="1" dirty="0" smtClean="0">
                <a:ea typeface="Times New Roman" pitchFamily="18" charset="0"/>
                <a:cs typeface="Arial" pitchFamily="34" charset="0"/>
              </a:rPr>
              <a:t> </a:t>
            </a:r>
            <a:r>
              <a:rPr lang="ru-RU" sz="1600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Конституция РФ(статьи 41, 42).</a:t>
            </a:r>
            <a:endParaRPr lang="ru-RU" sz="1600" b="1" dirty="0" smtClean="0"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2. Государственная программа Российской Федерации «Развитие здравоохранения»,утвержденная Постановлением Правительства РФ № 294 от 15.04.2014 г.</a:t>
            </a:r>
            <a:endParaRPr lang="ru-RU" sz="1600" b="1" dirty="0" smtClean="0"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3. ФЗ РФ от 21.11. 2011 г. N 323-ФЗ "Об основах охраны здоровья граждан в Российской Федерации".</a:t>
            </a:r>
            <a:endParaRPr lang="ru-RU" sz="1600" b="1" dirty="0" smtClean="0"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4. ФЗ РФ от 29.11. 2010 г. N 326-ФЗ "Об обязательном медицинском страховании граждан в Российской Федерации".</a:t>
            </a:r>
            <a:endParaRPr lang="ru-RU" sz="1600" b="1" dirty="0" smtClean="0"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5. Приказ МЗ РФ №455 от 29.09.2003 г. «О совершенствовании медицинской профилактики неинфекционных заболеваний» и др.</a:t>
            </a:r>
            <a:endParaRPr lang="ru-RU" sz="1600" b="1" dirty="0" smtClean="0"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6. Приказ МЗСР РФ №597н от 19.08.2009 «Об организации деятельности центров здоровья по формированию здорового образа жизни у граждан Российской Федерации, включая сокращение потребления алкоголя и табака».</a:t>
            </a:r>
            <a:endParaRPr lang="ru-RU" sz="1600" b="1" dirty="0" smtClean="0"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7. ФЗ РФ от 23 .02.2013 г. N 15-ФЗ "Об охране здоровья граждан от воздействия окружающего табачного дыма и последствий потребления табака.</a:t>
            </a:r>
            <a:endParaRPr lang="ru-RU" sz="1600" b="1" dirty="0" smtClean="0"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8. ФЗ «Об основах охраны здоровья граждан» Статья 12. Приоритет профилактики в сфере охраны здоровья (ФЗ № 323 от 21.11.2011</a:t>
            </a:r>
            <a:r>
              <a:rPr lang="ru-RU" sz="20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).</a:t>
            </a:r>
            <a:endParaRPr lang="ru-RU" sz="2000" dirty="0" smtClean="0"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23928" y="404664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ea typeface="Times New Roman" pitchFamily="18" charset="0"/>
                <a:cs typeface="Arial" pitchFamily="34" charset="0"/>
              </a:rPr>
              <a:t>В своей работе медицинская сестра руководствуется следующими нормативными правовыми актами:</a:t>
            </a:r>
            <a:endParaRPr lang="ru-RU" sz="2400" b="1" dirty="0" smtClean="0"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3356992"/>
            <a:ext cx="446449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1.</a:t>
            </a:r>
            <a:r>
              <a:rPr lang="ru-RU" b="1" dirty="0" smtClean="0">
                <a:ea typeface="Times New Roman" pitchFamily="18" charset="0"/>
                <a:cs typeface="Arial" pitchFamily="34" charset="0"/>
              </a:rPr>
              <a:t> </a:t>
            </a:r>
            <a:r>
              <a:rPr lang="ru-RU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№ 382н от 18.06.2013г. «Формы медицинской документации и статей отчётности.</a:t>
            </a:r>
            <a:endParaRPr lang="ru-RU" b="1" dirty="0" smtClean="0"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2. № 101н от 06. 12. 2012г. «Порядок профилактических осмотров».</a:t>
            </a:r>
            <a:endParaRPr lang="ru-RU" b="1" dirty="0" smtClean="0"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3. № 1344н от 21.12. 2012г. «Порядок диспансерного наблюдения».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4. № 543н от 15. 05. 2012г. «Порядок ПМСП».</a:t>
            </a:r>
            <a:endParaRPr lang="ru-RU" b="1" dirty="0" smtClean="0"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4" name="Рисунок 3" descr="https://surmama.nethouse.ru/static/img/0000/0002/6203/26203647.9sh3wd6pi1.W66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645024"/>
            <a:ext cx="4283968" cy="32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vocmp.oblzdrav.ru/wp-content/uploads/ikonkanormativno-pravovyixdokumentov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132123" cy="2529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860032" y="1052736"/>
            <a:ext cx="27641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ea typeface="Times New Roman" pitchFamily="18" charset="0"/>
                <a:cs typeface="Arial" pitchFamily="34" charset="0"/>
              </a:rPr>
              <a:t>Приказы МЗ РФ:</a:t>
            </a:r>
            <a:endParaRPr lang="ru-RU" sz="2800" b="1" dirty="0" smtClean="0"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2420888"/>
            <a:ext cx="9144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«Профилактика дифтерии» СП 3.1.1108-02.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«Профилактика кори, краснухи, эпидемического паротита» СП 3.1.2.1176-02.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«Общие требования по профилактике инфекционных и паразитар­ных болезней» СП 3.1/3.2.1379-03.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- «Условия транспортирования и хранения медицинских иммуно­биологических препаратов» СП 3.3.2.1248-03. «Профилактика гриппа. Дополнения и изменения с СП 3.1.2.1319-03» СП 3.1.2.1382-03.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- «Гигиенические требования к размещению, устройству, оборудо­ванию и эксплуатации больниц, родильных домов и других лечеб­ных стационаров»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СанПиН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2.1.3.1375-03.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3" name="Рисунок 2" descr="http://vocmp.oblzdrav.ru/wp-content/uploads/ikonkanormativno-pravovyixdokumentov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132123" cy="2529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860032" y="260648"/>
            <a:ext cx="30957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ea typeface="Times New Roman" pitchFamily="18" charset="0"/>
                <a:cs typeface="Arial" pitchFamily="34" charset="0"/>
              </a:rPr>
              <a:t>Санитарные правила:</a:t>
            </a:r>
            <a:endParaRPr lang="ru-RU" sz="2400" dirty="0" smtClean="0"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764704"/>
            <a:ext cx="60121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- «Стерилизация и дезинфекция изделий медицинского назначения. Методы, средства, режимы» ОСТ 42-21-2-85.</a:t>
            </a:r>
            <a:endParaRPr lang="ru-RU" b="1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- «Профилактика вирусных гепатитов. Общие требования к эпиде­миологическому надзору за вирусными гепатитами» СП 3.1.958-00.</a:t>
            </a:r>
            <a:endParaRPr lang="ru-RU" b="1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«Профилактика острых кишечных инфекций» СП 3.1.1.1117-02.</a:t>
            </a:r>
            <a:endParaRPr lang="ru-RU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8640960" cy="63407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Совершенствование нормативно – правовой и материально технической базы сестринской деятельности, использовании современных и экономически приемлемых организационных форм и ресурсосберегающих технологий в работе сестринского персонала, обеспечивающих качество медицинской помощи, её профилактической направленности, повышение удовлетворённости населения предоставляемыми   медицинскими услугами, сокращение прямых и косвенных потерь общества за счёт снижения заболеваемости и смертности населения,  обеспечит формирование условий для повышения эффективности и усиления роли сестринского персонала.</a:t>
            </a:r>
            <a:endParaRPr lang="ru-RU" sz="2800" b="1" dirty="0" smtClean="0"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51520" y="1058253"/>
            <a:ext cx="8712969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Приоритет профилактики в сфере охраны здоровья обеспечивается путем: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-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разработки и реализации программ формирования ЗОЖ;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- осуществления санитарно-противоэпидемических (профилактических) мероприятий;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- осуществления мероприятий по предупреждению и раннему выявлению заболеваний, в том числе предупреждению социально значимых заболеваний и борьбе с ними;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- проведения профилактических и иных медицинских осмотров, диспансеризации;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- осуществления мероприятий по сохранению жизни и здоровья граждан в процессе их обучения и трудовой деятельности.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79512" y="781835"/>
            <a:ext cx="8784977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Выделяют профилактику: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-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Первичную, которая призвана предупредить возникновение заболеваний;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- Вторичную - предупредить прогрессирование имеющегося заболевания.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Мерами первичной и вторичной профилактики являются медицинские, гигиенические, социальные, социально-экономические и др.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- Индивидуальную (личную) и общественную, т. е. действия индивидуума и общества для профилактики заболевания.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Главными мерами профилактики являются гигиеническое воспитание и санитарное просвещение, которые занимают одно из ведущих мест в практике специалиста по социальной работе.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1" y="1106161"/>
            <a:ext cx="8784977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Средствами медицинской профилактики являются: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-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пропаганда здорового образа жизни;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- организация и проведение профилактических прививок;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- периодические и целевые медицинские осмотры;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- диспансеризация;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- гигиеническое воспитание и т. д.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Главными в профилактике являются участковые (семейные) врачи, медицинские сестры, учителя, работники детских дошкольных учреждений, сотрудники средств массовой информации.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</TotalTime>
  <Words>1171</Words>
  <Application>Microsoft Office PowerPoint</Application>
  <PresentationFormat>Экран (4:3)</PresentationFormat>
  <Paragraphs>197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Users</dc:creator>
  <cp:lastModifiedBy>Users</cp:lastModifiedBy>
  <cp:revision>44</cp:revision>
  <dcterms:created xsi:type="dcterms:W3CDTF">2017-11-05T21:59:26Z</dcterms:created>
  <dcterms:modified xsi:type="dcterms:W3CDTF">2017-11-07T00:15:42Z</dcterms:modified>
</cp:coreProperties>
</file>