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323" r:id="rId2"/>
    <p:sldId id="281" r:id="rId3"/>
    <p:sldId id="277" r:id="rId4"/>
    <p:sldId id="271" r:id="rId5"/>
    <p:sldId id="282" r:id="rId6"/>
    <p:sldId id="307" r:id="rId7"/>
    <p:sldId id="283" r:id="rId8"/>
    <p:sldId id="308" r:id="rId9"/>
    <p:sldId id="284" r:id="rId10"/>
    <p:sldId id="309" r:id="rId11"/>
    <p:sldId id="285" r:id="rId12"/>
    <p:sldId id="310" r:id="rId13"/>
    <p:sldId id="286" r:id="rId14"/>
    <p:sldId id="311" r:id="rId15"/>
    <p:sldId id="287" r:id="rId16"/>
    <p:sldId id="312" r:id="rId17"/>
    <p:sldId id="288" r:id="rId18"/>
    <p:sldId id="313" r:id="rId19"/>
    <p:sldId id="289" r:id="rId20"/>
    <p:sldId id="314" r:id="rId21"/>
    <p:sldId id="269" r:id="rId22"/>
    <p:sldId id="272" r:id="rId23"/>
    <p:sldId id="315" r:id="rId24"/>
    <p:sldId id="273" r:id="rId25"/>
    <p:sldId id="274" r:id="rId26"/>
    <p:sldId id="298" r:id="rId27"/>
    <p:sldId id="322" r:id="rId28"/>
    <p:sldId id="316" r:id="rId29"/>
    <p:sldId id="318" r:id="rId30"/>
    <p:sldId id="319" r:id="rId31"/>
    <p:sldId id="320" r:id="rId32"/>
    <p:sldId id="321" r:id="rId33"/>
    <p:sldId id="317" r:id="rId34"/>
    <p:sldId id="299" r:id="rId35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9" autoAdjust="0"/>
    <p:restoredTop sz="94660" autoAdjust="0"/>
  </p:normalViewPr>
  <p:slideViewPr>
    <p:cSldViewPr>
      <p:cViewPr>
        <p:scale>
          <a:sx n="100" d="100"/>
          <a:sy n="100" d="100"/>
        </p:scale>
        <p:origin x="-174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367BB-0E6E-4FAB-A9B1-4B7C08AD6E93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944B9-51B4-4B53-8B83-D18D145576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98F06-2013-4236-AB02-5C8DBCFD8436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81D97-B4D7-4F67-AF06-83142CCE3E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5617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81D97-B4D7-4F67-AF06-83142CCE3E4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81D97-B4D7-4F67-AF06-83142CCE3E47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050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9793F1B-A287-4C96-A0BA-E3569606C950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02AF4B0-F620-4913-92EA-4B8F77B7CA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88832" cy="2304256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Прямоугольные треугольники</a:t>
            </a:r>
            <a:endParaRPr lang="ru-RU" sz="6600" b="1" dirty="0">
              <a:solidFill>
                <a:srgbClr val="4F271C">
                  <a:satMod val="13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348880"/>
            <a:ext cx="7416824" cy="43204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/>
              <a:t>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Свойства прямоугольных треугольников. Решение задач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Гузь Т.Л.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ГБОУ школа №3 </a:t>
            </a:r>
          </a:p>
          <a:p>
            <a:pPr algn="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Санкт-Петербурга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84864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Треугольники по виду углов различаются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400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прямые, острые, тупые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остроугольные, прямоугольные, тупоугольные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равносторонние, разносторонние, равнобедренные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56872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Треугольник, у которого один угол прямой, называется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прямосторонним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прямоугольным </a:t>
            </a: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84864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Треугольник, у которого один угол прямой, называется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прямосторонним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прямоугольным </a:t>
            </a: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096832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Сумма внутренних углов треугольника равна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180°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280° </a:t>
            </a:r>
          </a:p>
          <a:p>
            <a:pPr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360°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84864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Сумма внутренних углов треугольника равна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180°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280° </a:t>
            </a:r>
          </a:p>
          <a:p>
            <a:pPr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360°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475656" y="548680"/>
            <a:ext cx="709683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Угол, смежный с внутренним углом треугольника называется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внутренним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/>
              <a:t>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внешним </a:t>
            </a:r>
          </a:p>
          <a:p>
            <a:pPr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близким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Угол, смежный с внутренним углом треугольника называется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внутренним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.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внешним </a:t>
            </a:r>
          </a:p>
          <a:p>
            <a:pPr>
              <a:buNone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близким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Углы при основании равнобедренного треугольника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равны 90°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/>
              <a:t>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 одному тупому углу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16884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Углы при основании равнобедренного треугольника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равны 90°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/>
              <a:t>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 одному тупому углу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solidFill>
                  <a:srgbClr val="FF0000"/>
                </a:solidFill>
              </a:rPr>
              <a:t>. 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равны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12856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Какой угол равен сумме двух внутренних углов,  не смежных с ним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тупой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404664"/>
            <a:ext cx="7272808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4664"/>
            <a:ext cx="7560840" cy="61206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cloudstatic.eva.ru/eva/130000-140000/138073/photoalbum/3032748799048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20688"/>
            <a:ext cx="2002532" cy="153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rhinovosti.ru/wp-content/uploads/2011/09/Universiade-Sports-Center-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924944"/>
            <a:ext cx="196215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inomir.ru/images/articles/object_76.11874454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3" y="4941168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tdata.ru/u13/photoB64C/20422376032-0/origina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068960"/>
            <a:ext cx="216024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c.pics.livejournal.com/e1fin/7060763/87044/87044_60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3927" y="1844824"/>
            <a:ext cx="252028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refdb.ru/images/1599/3197786/62f65f5b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332656"/>
            <a:ext cx="15841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37.media.tumblr.com/f479e91cf218edf5c9e57766e92e011c/tumblr_mnlakejBIY1ss2rq9o1_50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5013176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29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40848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Какой угол равен сумме двух внутренних углов,  не смежных с ним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  тупой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. 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/>
              <a:t>.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внутренний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836712"/>
            <a:ext cx="7498080" cy="4800600"/>
          </a:xfrm>
        </p:spPr>
        <p:txBody>
          <a:bodyPr/>
          <a:lstStyle/>
          <a:p>
            <a:r>
              <a:rPr lang="ru-RU" dirty="0" smtClean="0"/>
              <a:t>Треугольник, который может быть равнобедренным, но не может быть равносторонним</a:t>
            </a:r>
          </a:p>
          <a:p>
            <a:endParaRPr lang="ru-RU" dirty="0" smtClean="0"/>
          </a:p>
          <a:p>
            <a:r>
              <a:rPr lang="ru-RU" dirty="0"/>
              <a:t>Треугольник, </a:t>
            </a:r>
            <a:r>
              <a:rPr lang="ru-RU" dirty="0" smtClean="0"/>
              <a:t>сумма двух углов которого равна 90°</a:t>
            </a:r>
          </a:p>
          <a:p>
            <a:endParaRPr lang="ru-RU" dirty="0" smtClean="0"/>
          </a:p>
          <a:p>
            <a:r>
              <a:rPr lang="ru-RU" dirty="0"/>
              <a:t>Треугольник, </a:t>
            </a:r>
            <a:r>
              <a:rPr lang="ru-RU" dirty="0" smtClean="0"/>
              <a:t>стороны которого имеют особые названия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56872" cy="1642194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Прямоугольный треугольник</a:t>
            </a:r>
            <a:endParaRPr lang="ru-RU" sz="6000" dirty="0">
              <a:solidFill>
                <a:schemeClr val="tx1"/>
              </a:solidFill>
            </a:endParaRPr>
          </a:p>
        </p:txBody>
      </p:sp>
      <p:grpSp>
        <p:nvGrpSpPr>
          <p:cNvPr id="5" name="Group 7"/>
          <p:cNvGrpSpPr>
            <a:grpSpLocks noGrp="1"/>
          </p:cNvGrpSpPr>
          <p:nvPr/>
        </p:nvGrpSpPr>
        <p:grpSpPr bwMode="auto">
          <a:xfrm>
            <a:off x="3131840" y="2348880"/>
            <a:ext cx="3023862" cy="3887956"/>
            <a:chOff x="236" y="453"/>
            <a:chExt cx="2494" cy="3696"/>
          </a:xfrm>
        </p:grpSpPr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612" y="799"/>
              <a:ext cx="0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612" y="799"/>
              <a:ext cx="1814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592" y="3944"/>
              <a:ext cx="184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36" y="453"/>
              <a:ext cx="305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 dirty="0"/>
                <a:t>А</a:t>
              </a: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295" y="3748"/>
              <a:ext cx="305" cy="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/>
                <a:t>С</a:t>
              </a: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2425" y="3748"/>
              <a:ext cx="305" cy="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 dirty="0"/>
                <a:t>В</a:t>
              </a:r>
            </a:p>
          </p:txBody>
        </p:sp>
      </p:grpSp>
      <p:cxnSp>
        <p:nvCxnSpPr>
          <p:cNvPr id="14" name="Прямая соединительная линия 13"/>
          <p:cNvCxnSpPr/>
          <p:nvPr/>
        </p:nvCxnSpPr>
        <p:spPr>
          <a:xfrm>
            <a:off x="3563888" y="5661248"/>
            <a:ext cx="36004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923928" y="5661248"/>
            <a:ext cx="0" cy="3600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2806237" y="4186651"/>
            <a:ext cx="1030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катет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6021288"/>
            <a:ext cx="1030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катет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 rot="3375258">
            <a:off x="3913867" y="3926566"/>
            <a:ext cx="1996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гипотенуза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7528880" cy="214625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Исследование свойств прямоугольного треугольника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3212976"/>
            <a:ext cx="7458032" cy="3035424"/>
          </a:xfrm>
        </p:spPr>
        <p:txBody>
          <a:bodyPr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Результаты исследования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268760"/>
            <a:ext cx="7498080" cy="4800600"/>
          </a:xfrm>
        </p:spPr>
        <p:txBody>
          <a:bodyPr/>
          <a:lstStyle/>
          <a:p>
            <a:pPr marL="82296" indent="0" algn="ctr">
              <a:buNone/>
            </a:pPr>
            <a:endParaRPr lang="en-US" b="1" dirty="0" smtClean="0"/>
          </a:p>
          <a:p>
            <a:pPr marL="82296" indent="0" algn="ctr">
              <a:buNone/>
            </a:pPr>
            <a:r>
              <a:rPr lang="ru-RU" b="1" dirty="0" smtClean="0"/>
              <a:t>№1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b="1" i="1" dirty="0" smtClean="0"/>
              <a:t>Сумма острых углов прямоугольного треугольника </a:t>
            </a:r>
            <a:r>
              <a:rPr lang="ru-RU" b="1" i="1" dirty="0" smtClean="0">
                <a:solidFill>
                  <a:srgbClr val="FF0000"/>
                </a:solidFill>
              </a:rPr>
              <a:t>равна 90° </a:t>
            </a:r>
          </a:p>
          <a:p>
            <a:pPr marL="82296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Результаты исследования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r>
              <a:rPr lang="ru-RU" b="1" dirty="0" smtClean="0"/>
              <a:t>№2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b="1" i="1" dirty="0" smtClean="0"/>
              <a:t>В прямоугольном треугольнике напротив угла в 30° </a:t>
            </a:r>
            <a:r>
              <a:rPr lang="ru-RU" b="1" i="1" dirty="0" smtClean="0">
                <a:solidFill>
                  <a:srgbClr val="FF0000"/>
                </a:solidFill>
              </a:rPr>
              <a:t>лежит катет равный половине гипотенузы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Результаты исследования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 algn="ctr">
              <a:buNone/>
            </a:pPr>
            <a:r>
              <a:rPr lang="ru-RU" b="1" dirty="0" smtClean="0"/>
              <a:t>№3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r>
              <a:rPr lang="ru-RU" b="1" i="1" dirty="0" smtClean="0"/>
              <a:t>В прямоугольном треугольнике против катета, равного половине  гипотенузы лежит </a:t>
            </a:r>
            <a:r>
              <a:rPr lang="ru-RU" b="1" i="1" dirty="0" smtClean="0">
                <a:solidFill>
                  <a:srgbClr val="FF0000"/>
                </a:solidFill>
              </a:rPr>
              <a:t>угол равный 30°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498080" cy="193022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Физкультминутка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7488832" cy="208823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Решение задач по готовым чертежам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924944"/>
            <a:ext cx="7530040" cy="33234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Щемеровы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714375" y="357188"/>
            <a:ext cx="79930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dirty="0" smtClean="0"/>
              <a:t>Задача №1</a:t>
            </a:r>
            <a:endParaRPr lang="ru-RU" sz="5400" b="1" i="1" u="sng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785813" y="1571625"/>
            <a:ext cx="68984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5" name="AutoShape 6"/>
          <p:cNvSpPr>
            <a:spLocks noChangeArrowheads="1"/>
          </p:cNvSpPr>
          <p:nvPr/>
        </p:nvSpPr>
        <p:spPr bwMode="auto">
          <a:xfrm flipH="1">
            <a:off x="539552" y="2348880"/>
            <a:ext cx="4320480" cy="2864916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Freeform 7"/>
          <p:cNvSpPr>
            <a:spLocks/>
          </p:cNvSpPr>
          <p:nvPr/>
        </p:nvSpPr>
        <p:spPr bwMode="auto">
          <a:xfrm>
            <a:off x="1403648" y="4653136"/>
            <a:ext cx="225425" cy="573087"/>
          </a:xfrm>
          <a:custGeom>
            <a:avLst/>
            <a:gdLst>
              <a:gd name="T0" fmla="*/ 0 w 52"/>
              <a:gd name="T1" fmla="*/ 0 h 136"/>
              <a:gd name="T2" fmla="*/ 2147483647 w 52"/>
              <a:gd name="T3" fmla="*/ 2147483647 h 136"/>
              <a:gd name="T4" fmla="*/ 2147483647 w 52"/>
              <a:gd name="T5" fmla="*/ 2147483647 h 136"/>
              <a:gd name="T6" fmla="*/ 0 60000 65536"/>
              <a:gd name="T7" fmla="*/ 0 60000 65536"/>
              <a:gd name="T8" fmla="*/ 0 60000 65536"/>
              <a:gd name="T9" fmla="*/ 0 w 52"/>
              <a:gd name="T10" fmla="*/ 0 h 136"/>
              <a:gd name="T11" fmla="*/ 52 w 52"/>
              <a:gd name="T12" fmla="*/ 136 h 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2" h="136">
                <a:moveTo>
                  <a:pt x="0" y="0"/>
                </a:moveTo>
                <a:cubicBezTo>
                  <a:pt x="19" y="11"/>
                  <a:pt x="38" y="22"/>
                  <a:pt x="45" y="45"/>
                </a:cubicBezTo>
                <a:cubicBezTo>
                  <a:pt x="52" y="68"/>
                  <a:pt x="45" y="121"/>
                  <a:pt x="45" y="1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Text Box 8"/>
          <p:cNvSpPr txBox="1">
            <a:spLocks noChangeArrowheads="1"/>
          </p:cNvSpPr>
          <p:nvPr/>
        </p:nvSpPr>
        <p:spPr bwMode="auto">
          <a:xfrm>
            <a:off x="1857375" y="4500563"/>
            <a:ext cx="1071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°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8" name="Rectangle 9"/>
          <p:cNvSpPr>
            <a:spLocks noChangeArrowheads="1"/>
          </p:cNvSpPr>
          <p:nvPr/>
        </p:nvSpPr>
        <p:spPr bwMode="auto">
          <a:xfrm>
            <a:off x="4427984" y="4797152"/>
            <a:ext cx="430212" cy="430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0" y="5072063"/>
            <a:ext cx="7858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  А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4786313" y="5072063"/>
            <a:ext cx="5762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0251" name="Text Box 12"/>
          <p:cNvSpPr txBox="1">
            <a:spLocks noChangeArrowheads="1"/>
          </p:cNvSpPr>
          <p:nvPr/>
        </p:nvSpPr>
        <p:spPr bwMode="auto">
          <a:xfrm>
            <a:off x="4572000" y="1785938"/>
            <a:ext cx="6492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252" name="Text Box 13"/>
              <p:cNvSpPr txBox="1">
                <a:spLocks noChangeArrowheads="1"/>
              </p:cNvSpPr>
              <p:nvPr/>
            </p:nvSpPr>
            <p:spPr bwMode="auto">
              <a:xfrm>
                <a:off x="5252120" y="2598738"/>
                <a:ext cx="4143375" cy="830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800" dirty="0">
                    <a:latin typeface="Times New Roman" pitchFamily="18" charset="0"/>
                    <a:cs typeface="Times New Roman" pitchFamily="18" charset="0"/>
                  </a:rPr>
                  <a:t>Найти  </a:t>
                </a:r>
                <a14:m>
                  <m:oMath xmlns:m="http://schemas.openxmlformats.org/officeDocument/2006/math">
                    <m:r>
                      <a:rPr lang="ru-RU" sz="4800" i="1"/>
                      <m:t>∠</m:t>
                    </m:r>
                  </m:oMath>
                </a14:m>
                <a:r>
                  <a:rPr lang="ru-RU" sz="4800" dirty="0">
                    <a:latin typeface="Times New Roman" pitchFamily="18" charset="0"/>
                    <a:cs typeface="Times New Roman" pitchFamily="18" charset="0"/>
                  </a:rPr>
                  <a:t>В</a:t>
                </a:r>
                <a:endParaRPr lang="en-US" sz="4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0252" name="Text 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52120" y="2598738"/>
                <a:ext cx="4143375" cy="83026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775" t="-16058" b="-3795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5404668" y="4237637"/>
                <a:ext cx="312732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/>
                        <m:t>∠В=</m:t>
                      </m:r>
                      <m:sSup>
                        <m:sSupPr>
                          <m:ctrlPr>
                            <a:rPr lang="ru-RU" sz="4800" i="1"/>
                          </m:ctrlPr>
                        </m:sSupPr>
                        <m:e>
                          <m:r>
                            <a:rPr lang="ru-RU" sz="4800" i="1"/>
                            <m:t>52</m:t>
                          </m:r>
                        </m:e>
                        <m:sup>
                          <m:r>
                            <a:rPr lang="ru-RU" sz="4800" i="1"/>
                            <m:t>о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668" y="4237637"/>
                <a:ext cx="3127326" cy="830997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ello_html_657c5593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717032"/>
            <a:ext cx="35283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 descr="велосипед: Велосипеды стоят в ряд на парковке в арен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04664"/>
            <a:ext cx="42862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344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Щемеровы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722" y="-26987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dirty="0" smtClean="0"/>
              <a:t>Задача №2</a:t>
            </a:r>
            <a: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u="sng" dirty="0" smtClean="0"/>
          </a:p>
        </p:txBody>
      </p:sp>
      <p:sp>
        <p:nvSpPr>
          <p:cNvPr id="11268" name="AutoShape 15"/>
          <p:cNvSpPr>
            <a:spLocks noChangeArrowheads="1"/>
          </p:cNvSpPr>
          <p:nvPr/>
        </p:nvSpPr>
        <p:spPr bwMode="auto">
          <a:xfrm flipH="1">
            <a:off x="539550" y="2348881"/>
            <a:ext cx="4464497" cy="252028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Text Box 23"/>
          <p:cNvSpPr txBox="1">
            <a:spLocks noChangeArrowheads="1"/>
          </p:cNvSpPr>
          <p:nvPr/>
        </p:nvSpPr>
        <p:spPr bwMode="auto">
          <a:xfrm>
            <a:off x="5325323" y="2519875"/>
            <a:ext cx="3286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Найти  ВС</a:t>
            </a:r>
          </a:p>
        </p:txBody>
      </p:sp>
      <p:sp>
        <p:nvSpPr>
          <p:cNvPr id="11270" name="Text Box 14"/>
          <p:cNvSpPr txBox="1">
            <a:spLocks noChangeArrowheads="1"/>
          </p:cNvSpPr>
          <p:nvPr/>
        </p:nvSpPr>
        <p:spPr bwMode="auto">
          <a:xfrm>
            <a:off x="642938" y="1571625"/>
            <a:ext cx="76071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4000" b="1" dirty="0"/>
          </a:p>
        </p:txBody>
      </p:sp>
      <p:sp>
        <p:nvSpPr>
          <p:cNvPr id="11271" name="Text Box 19"/>
          <p:cNvSpPr txBox="1">
            <a:spLocks noChangeArrowheads="1"/>
          </p:cNvSpPr>
          <p:nvPr/>
        </p:nvSpPr>
        <p:spPr bwMode="auto">
          <a:xfrm rot="19758799">
            <a:off x="1876149" y="2611951"/>
            <a:ext cx="1952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15 см</a:t>
            </a:r>
          </a:p>
        </p:txBody>
      </p:sp>
      <p:sp>
        <p:nvSpPr>
          <p:cNvPr id="11272" name="Rectangle 16"/>
          <p:cNvSpPr>
            <a:spLocks noChangeArrowheads="1"/>
          </p:cNvSpPr>
          <p:nvPr/>
        </p:nvSpPr>
        <p:spPr bwMode="auto">
          <a:xfrm>
            <a:off x="4644008" y="4509120"/>
            <a:ext cx="358775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Freeform 17"/>
          <p:cNvSpPr>
            <a:spLocks/>
          </p:cNvSpPr>
          <p:nvPr/>
        </p:nvSpPr>
        <p:spPr bwMode="auto">
          <a:xfrm>
            <a:off x="1475655" y="4365104"/>
            <a:ext cx="191219" cy="494234"/>
          </a:xfrm>
          <a:custGeom>
            <a:avLst/>
            <a:gdLst>
              <a:gd name="T0" fmla="*/ 0 w 105"/>
              <a:gd name="T1" fmla="*/ 0 h 181"/>
              <a:gd name="T2" fmla="*/ 2147483647 w 105"/>
              <a:gd name="T3" fmla="*/ 2147483647 h 181"/>
              <a:gd name="T4" fmla="*/ 2147483647 w 105"/>
              <a:gd name="T5" fmla="*/ 2147483647 h 181"/>
              <a:gd name="T6" fmla="*/ 0 60000 65536"/>
              <a:gd name="T7" fmla="*/ 0 60000 65536"/>
              <a:gd name="T8" fmla="*/ 0 60000 65536"/>
              <a:gd name="T9" fmla="*/ 0 w 105"/>
              <a:gd name="T10" fmla="*/ 0 h 181"/>
              <a:gd name="T11" fmla="*/ 105 w 105"/>
              <a:gd name="T12" fmla="*/ 181 h 18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5" h="181">
                <a:moveTo>
                  <a:pt x="0" y="0"/>
                </a:moveTo>
                <a:cubicBezTo>
                  <a:pt x="37" y="30"/>
                  <a:pt x="75" y="61"/>
                  <a:pt x="90" y="91"/>
                </a:cubicBezTo>
                <a:cubicBezTo>
                  <a:pt x="105" y="121"/>
                  <a:pt x="90" y="166"/>
                  <a:pt x="90" y="18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4" name="Text Box 18"/>
          <p:cNvSpPr txBox="1">
            <a:spLocks noChangeArrowheads="1"/>
          </p:cNvSpPr>
          <p:nvPr/>
        </p:nvSpPr>
        <p:spPr bwMode="auto">
          <a:xfrm>
            <a:off x="1643063" y="4071938"/>
            <a:ext cx="10715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°</a:t>
            </a:r>
          </a:p>
        </p:txBody>
      </p:sp>
      <p:sp>
        <p:nvSpPr>
          <p:cNvPr id="11275" name="Text Box 20"/>
          <p:cNvSpPr txBox="1">
            <a:spLocks noChangeArrowheads="1"/>
          </p:cNvSpPr>
          <p:nvPr/>
        </p:nvSpPr>
        <p:spPr bwMode="auto">
          <a:xfrm>
            <a:off x="179512" y="5085184"/>
            <a:ext cx="7921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А</a:t>
            </a:r>
          </a:p>
        </p:txBody>
      </p:sp>
      <p:sp>
        <p:nvSpPr>
          <p:cNvPr id="11276" name="Text Box 21"/>
          <p:cNvSpPr txBox="1">
            <a:spLocks noChangeArrowheads="1"/>
          </p:cNvSpPr>
          <p:nvPr/>
        </p:nvSpPr>
        <p:spPr bwMode="auto">
          <a:xfrm>
            <a:off x="5148064" y="5013176"/>
            <a:ext cx="935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sp>
        <p:nvSpPr>
          <p:cNvPr id="11277" name="Text Box 21"/>
          <p:cNvSpPr txBox="1">
            <a:spLocks noChangeArrowheads="1"/>
          </p:cNvSpPr>
          <p:nvPr/>
        </p:nvSpPr>
        <p:spPr bwMode="auto">
          <a:xfrm>
            <a:off x="4860032" y="1628800"/>
            <a:ext cx="935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/>
              <a:t>В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5148064" y="4010626"/>
                <a:ext cx="3463384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/>
                        <m:t>ВС=7,5 см</m:t>
                      </m:r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010626"/>
                <a:ext cx="3463384" cy="83099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Щемеровы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Задача №3</a:t>
            </a:r>
            <a: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dirty="0" smtClean="0"/>
          </a:p>
        </p:txBody>
      </p:sp>
      <p:sp>
        <p:nvSpPr>
          <p:cNvPr id="12292" name="AutoShape 5"/>
          <p:cNvSpPr>
            <a:spLocks noGrp="1" noChangeArrowheads="1"/>
          </p:cNvSpPr>
          <p:nvPr>
            <p:ph idx="1"/>
          </p:nvPr>
        </p:nvSpPr>
        <p:spPr>
          <a:xfrm>
            <a:off x="1547664" y="1628800"/>
            <a:ext cx="1872208" cy="3744416"/>
          </a:xfrm>
          <a:prstGeom prst="rt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12293" name="Text Box 14"/>
          <p:cNvSpPr txBox="1">
            <a:spLocks noChangeArrowheads="1"/>
          </p:cNvSpPr>
          <p:nvPr/>
        </p:nvSpPr>
        <p:spPr bwMode="auto">
          <a:xfrm>
            <a:off x="3672284" y="2155551"/>
            <a:ext cx="359816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Найти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АС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1907704" y="5445224"/>
            <a:ext cx="1224136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 см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899592" y="5373216"/>
            <a:ext cx="1000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В</a:t>
            </a:r>
          </a:p>
        </p:txBody>
      </p:sp>
      <p:sp>
        <p:nvSpPr>
          <p:cNvPr id="12297" name="Прямоугольник 9"/>
          <p:cNvSpPr>
            <a:spLocks noChangeArrowheads="1"/>
          </p:cNvSpPr>
          <p:nvPr/>
        </p:nvSpPr>
        <p:spPr bwMode="auto">
          <a:xfrm>
            <a:off x="3347864" y="5373216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2298" name="Rectangle 6"/>
          <p:cNvSpPr>
            <a:spLocks noChangeArrowheads="1"/>
          </p:cNvSpPr>
          <p:nvPr/>
        </p:nvSpPr>
        <p:spPr bwMode="auto">
          <a:xfrm>
            <a:off x="1547664" y="5013176"/>
            <a:ext cx="340072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Прямоугольник 11"/>
          <p:cNvSpPr>
            <a:spLocks noChangeArrowheads="1"/>
          </p:cNvSpPr>
          <p:nvPr/>
        </p:nvSpPr>
        <p:spPr bwMode="auto">
          <a:xfrm>
            <a:off x="899592" y="1412776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</a:t>
            </a:r>
          </a:p>
        </p:txBody>
      </p:sp>
      <p:sp>
        <p:nvSpPr>
          <p:cNvPr id="12300" name="Прямоугольник 12"/>
          <p:cNvSpPr>
            <a:spLocks noChangeArrowheads="1"/>
          </p:cNvSpPr>
          <p:nvPr/>
        </p:nvSpPr>
        <p:spPr bwMode="auto">
          <a:xfrm>
            <a:off x="1547664" y="2780928"/>
            <a:ext cx="916136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30</a:t>
            </a:r>
            <a:r>
              <a:rPr lang="en-US" sz="3200" dirty="0"/>
              <a:t>°</a:t>
            </a:r>
          </a:p>
        </p:txBody>
      </p:sp>
      <p:sp>
        <p:nvSpPr>
          <p:cNvPr id="12301" name="Freeform 8"/>
          <p:cNvSpPr>
            <a:spLocks/>
          </p:cNvSpPr>
          <p:nvPr/>
        </p:nvSpPr>
        <p:spPr bwMode="auto">
          <a:xfrm>
            <a:off x="1547664" y="2492896"/>
            <a:ext cx="428625" cy="155575"/>
          </a:xfrm>
          <a:custGeom>
            <a:avLst/>
            <a:gdLst>
              <a:gd name="T0" fmla="*/ 0 w 181"/>
              <a:gd name="T1" fmla="*/ 2147483647 h 98"/>
              <a:gd name="T2" fmla="*/ 2147483647 w 181"/>
              <a:gd name="T3" fmla="*/ 2147483647 h 98"/>
              <a:gd name="T4" fmla="*/ 2147483647 w 181"/>
              <a:gd name="T5" fmla="*/ 0 h 98"/>
              <a:gd name="T6" fmla="*/ 0 60000 65536"/>
              <a:gd name="T7" fmla="*/ 0 60000 65536"/>
              <a:gd name="T8" fmla="*/ 0 60000 65536"/>
              <a:gd name="T9" fmla="*/ 0 w 181"/>
              <a:gd name="T10" fmla="*/ 0 h 98"/>
              <a:gd name="T11" fmla="*/ 181 w 181"/>
              <a:gd name="T12" fmla="*/ 98 h 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" h="98">
                <a:moveTo>
                  <a:pt x="0" y="45"/>
                </a:moveTo>
                <a:cubicBezTo>
                  <a:pt x="30" y="71"/>
                  <a:pt x="60" y="98"/>
                  <a:pt x="90" y="91"/>
                </a:cubicBezTo>
                <a:cubicBezTo>
                  <a:pt x="120" y="84"/>
                  <a:pt x="166" y="15"/>
                  <a:pt x="181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4788024" y="3789040"/>
                <a:ext cx="3032176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/>
                        <m:t>АС=8 см</m:t>
                      </m:r>
                    </m:oMath>
                  </m:oMathPara>
                </a14:m>
                <a:endParaRPr lang="ru-RU" sz="4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3789040"/>
                <a:ext cx="3032176" cy="83099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Щемеровы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5" y="-4192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Задача №4</a:t>
            </a:r>
            <a: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i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AutoShape 16"/>
          <p:cNvSpPr>
            <a:spLocks noGrp="1" noChangeArrowheads="1"/>
          </p:cNvSpPr>
          <p:nvPr>
            <p:ph idx="1"/>
          </p:nvPr>
        </p:nvSpPr>
        <p:spPr>
          <a:xfrm rot="8979118">
            <a:off x="1230736" y="2917834"/>
            <a:ext cx="6365929" cy="3607371"/>
          </a:xfrm>
          <a:prstGeom prst="rtTriangl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txBody>
          <a:bodyPr wrap="none" anchor="ctr"/>
          <a:lstStyle/>
          <a:p>
            <a:pPr>
              <a:buFont typeface="Arial" charset="0"/>
              <a:buNone/>
            </a:pPr>
            <a:endParaRPr lang="ru-RU" dirty="0" smtClean="0"/>
          </a:p>
        </p:txBody>
      </p:sp>
      <p:sp>
        <p:nvSpPr>
          <p:cNvPr id="13317" name="Прямоугольник 7"/>
          <p:cNvSpPr>
            <a:spLocks noChangeArrowheads="1"/>
          </p:cNvSpPr>
          <p:nvPr/>
        </p:nvSpPr>
        <p:spPr bwMode="auto">
          <a:xfrm>
            <a:off x="323528" y="450912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13318" name="Text Box 11"/>
          <p:cNvSpPr txBox="1">
            <a:spLocks noChangeArrowheads="1"/>
          </p:cNvSpPr>
          <p:nvPr/>
        </p:nvSpPr>
        <p:spPr bwMode="auto">
          <a:xfrm>
            <a:off x="5148064" y="1268760"/>
            <a:ext cx="1000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В</a:t>
            </a:r>
          </a:p>
        </p:txBody>
      </p:sp>
      <p:sp>
        <p:nvSpPr>
          <p:cNvPr id="13319" name="Прямоугольник 9"/>
          <p:cNvSpPr>
            <a:spLocks noChangeArrowheads="1"/>
          </p:cNvSpPr>
          <p:nvPr/>
        </p:nvSpPr>
        <p:spPr bwMode="auto">
          <a:xfrm>
            <a:off x="7812360" y="4509120"/>
            <a:ext cx="7143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</a:t>
            </a:r>
          </a:p>
        </p:txBody>
      </p:sp>
      <p:sp>
        <p:nvSpPr>
          <p:cNvPr id="13320" name="Rectangle 6"/>
          <p:cNvSpPr>
            <a:spLocks noChangeArrowheads="1"/>
          </p:cNvSpPr>
          <p:nvPr/>
        </p:nvSpPr>
        <p:spPr bwMode="auto">
          <a:xfrm rot="19841069">
            <a:off x="6005080" y="1621390"/>
            <a:ext cx="35771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Text Box 31"/>
          <p:cNvSpPr txBox="1">
            <a:spLocks noChangeArrowheads="1"/>
          </p:cNvSpPr>
          <p:nvPr/>
        </p:nvSpPr>
        <p:spPr bwMode="auto">
          <a:xfrm rot="19775225">
            <a:off x="7265726" y="2277296"/>
            <a:ext cx="677108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42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см</a:t>
            </a:r>
          </a:p>
        </p:txBody>
      </p:sp>
      <p:sp>
        <p:nvSpPr>
          <p:cNvPr id="13323" name="Text Box 32"/>
          <p:cNvSpPr txBox="1">
            <a:spLocks noChangeArrowheads="1"/>
          </p:cNvSpPr>
          <p:nvPr/>
        </p:nvSpPr>
        <p:spPr bwMode="auto">
          <a:xfrm>
            <a:off x="3851920" y="4653136"/>
            <a:ext cx="1296144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84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см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3324" name="Text Box 36"/>
              <p:cNvSpPr txBox="1">
                <a:spLocks noChangeArrowheads="1"/>
              </p:cNvSpPr>
              <p:nvPr/>
            </p:nvSpPr>
            <p:spPr bwMode="auto">
              <a:xfrm>
                <a:off x="539552" y="5229200"/>
                <a:ext cx="6858000" cy="830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sz="4800" dirty="0">
                    <a:latin typeface="Times New Roman" pitchFamily="18" charset="0"/>
                    <a:cs typeface="Times New Roman" pitchFamily="18" charset="0"/>
                  </a:rPr>
                  <a:t>Найти</a:t>
                </a:r>
                <a:r>
                  <a:rPr lang="ru-RU" sz="4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4800" i="1"/>
                      <m:t>∠</m:t>
                    </m:r>
                  </m:oMath>
                </a14:m>
                <a:r>
                  <a:rPr lang="ru-RU" sz="4800" dirty="0" smtClean="0"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sz="4800" dirty="0">
                    <a:latin typeface="Times New Roman" pitchFamily="18" charset="0"/>
                    <a:cs typeface="Times New Roman" pitchFamily="18" charset="0"/>
                  </a:rPr>
                  <a:t>,  угол </a:t>
                </a:r>
                <a14:m>
                  <m:oMath xmlns:m="http://schemas.openxmlformats.org/officeDocument/2006/math">
                    <m:r>
                      <a:rPr lang="ru-RU" sz="4800" i="1"/>
                      <m:t>∠</m:t>
                    </m:r>
                  </m:oMath>
                </a14:m>
                <a:r>
                  <a:rPr lang="ru-RU" sz="4800" dirty="0">
                    <a:latin typeface="Times New Roman" pitchFamily="18" charset="0"/>
                    <a:cs typeface="Times New Roman" pitchFamily="18" charset="0"/>
                  </a:rPr>
                  <a:t>А.</a:t>
                </a:r>
                <a:endParaRPr lang="en-US" sz="4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3324" name="Text 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552" y="5229200"/>
                <a:ext cx="6858000" cy="83026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4089" t="-16176" b="-389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336898" y="1412776"/>
                <a:ext cx="3118611" cy="15696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b="0" i="1" smtClean="0">
                          <a:latin typeface="Cambria Math"/>
                        </a:rPr>
                        <m:t> </m:t>
                      </m:r>
                      <m:r>
                        <a:rPr lang="ru-RU" sz="4800" i="1" smtClean="0"/>
                        <m:t>∠А=</m:t>
                      </m:r>
                      <m:sSup>
                        <m:sSupPr>
                          <m:ctrlPr>
                            <a:rPr lang="ru-RU" sz="4800" i="1"/>
                          </m:ctrlPr>
                        </m:sSupPr>
                        <m:e>
                          <m:r>
                            <a:rPr lang="ru-RU" sz="4800" i="1"/>
                            <m:t>30</m:t>
                          </m:r>
                        </m:e>
                        <m:sup>
                          <m:r>
                            <a:rPr lang="ru-RU" sz="4800" b="0" i="1" smtClean="0">
                              <a:latin typeface="Cambria Math"/>
                            </a:rPr>
                            <m:t>о</m:t>
                          </m:r>
                        </m:sup>
                      </m:sSup>
                      <m:r>
                        <a:rPr lang="ru-RU" sz="4800" i="1"/>
                        <m:t> </m:t>
                      </m:r>
                    </m:oMath>
                  </m:oMathPara>
                </a14:m>
                <a:endParaRPr lang="ru-RU" sz="4800" i="1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800" i="1"/>
                        <m:t>∠В=</m:t>
                      </m:r>
                      <m:sSup>
                        <m:sSupPr>
                          <m:ctrlPr>
                            <a:rPr lang="ru-RU" sz="4800" i="1"/>
                          </m:ctrlPr>
                        </m:sSupPr>
                        <m:e>
                          <m:r>
                            <a:rPr lang="ru-RU" sz="4800" i="1"/>
                            <m:t>60</m:t>
                          </m:r>
                        </m:e>
                        <m:sup>
                          <m:r>
                            <a:rPr lang="ru-RU" sz="4800" b="0" i="1" smtClean="0">
                              <a:latin typeface="Cambria Math"/>
                            </a:rPr>
                            <m:t>о</m:t>
                          </m:r>
                        </m:sup>
                      </m:sSup>
                    </m:oMath>
                  </m:oMathPara>
                </a14:m>
                <a:endParaRPr lang="ru-RU" sz="4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98" y="1412776"/>
                <a:ext cx="3118611" cy="156966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Оценка за работу на уроке</a:t>
            </a:r>
            <a:endParaRPr lang="ru-RU" sz="4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629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9870"/>
                <a:gridCol w="1499870"/>
                <a:gridCol w="1499870"/>
                <a:gridCol w="1499870"/>
                <a:gridCol w="1499870"/>
              </a:tblGrid>
              <a:tr h="1261120"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Баллы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20-19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18-15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14-10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9-0</a:t>
                      </a:r>
                      <a:endParaRPr lang="ru-RU" sz="2800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Оценка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/>
                    </a:p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344816" cy="792088"/>
          </a:xfrm>
        </p:spPr>
        <p:txBody>
          <a:bodyPr/>
          <a:lstStyle/>
          <a:p>
            <a:pPr algn="ctr"/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80728"/>
            <a:ext cx="7704856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стр.75 п.35    Выучить доказательства свойств прямоугольного треугольника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стр. </a:t>
            </a:r>
            <a:r>
              <a:rPr lang="ru-RU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 №256, 257</a:t>
            </a: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81580-00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381642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1010096_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212977"/>
            <a:ext cx="432048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4F271C">
                    <a:satMod val="130000"/>
                  </a:srgbClr>
                </a:solidFill>
                <a:latin typeface="Times New Roman" pitchFamily="18" charset="0"/>
                <a:cs typeface="Times New Roman" pitchFamily="18" charset="0"/>
              </a:rPr>
              <a:t>Тест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Треугольник, у которого стороны имеют разные длины, называют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прямоугольным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равносторонним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1435608" y="228919"/>
            <a:ext cx="716884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7498080" cy="48006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Треугольник, у которого стороны имеют разные длины, называют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прямоугольным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равносторонним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048672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Треугольник, у которого две стороны равны, называют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равносторонним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равнобедренным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384864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Треугольник, у которого две стороны равны, называют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равносторонним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   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равнобедренным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 разносторонним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336704" cy="2160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Треугольники по виду углов различаются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400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прямые, острые, тупые </a:t>
            </a:r>
          </a:p>
          <a:p>
            <a:pPr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остроугольные, прямоугольные, тупоугольные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равносторонние, разносторонние, равнобедренные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588</TotalTime>
  <Words>543</Words>
  <Application>Microsoft Office PowerPoint</Application>
  <PresentationFormat>Экран (4:3)</PresentationFormat>
  <Paragraphs>209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Солнцестояние</vt:lpstr>
      <vt:lpstr>Прямоугольные треугольники</vt:lpstr>
      <vt:lpstr>Слайд 2</vt:lpstr>
      <vt:lpstr>Слайд 3</vt:lpstr>
      <vt:lpstr>Слайд 4</vt:lpstr>
      <vt:lpstr>Тест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Прямоугольный треугольник</vt:lpstr>
      <vt:lpstr>Исследование свойств прямоугольного треугольника</vt:lpstr>
      <vt:lpstr>Результаты исследования</vt:lpstr>
      <vt:lpstr>Результаты исследования</vt:lpstr>
      <vt:lpstr>Результаты исследования</vt:lpstr>
      <vt:lpstr>Физкультминутка</vt:lpstr>
      <vt:lpstr>Решение задач по готовым чертежам</vt:lpstr>
      <vt:lpstr>Слайд 29</vt:lpstr>
      <vt:lpstr> Задача №2 </vt:lpstr>
      <vt:lpstr> Задача №3 </vt:lpstr>
      <vt:lpstr> Задача №4 </vt:lpstr>
      <vt:lpstr>Оценка за работу на уроке</vt:lpstr>
      <vt:lpstr>Задание на дом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Треугольники</dc:title>
  <dc:creator>tguz</dc:creator>
  <cp:lastModifiedBy>tguz</cp:lastModifiedBy>
  <cp:revision>98</cp:revision>
  <dcterms:created xsi:type="dcterms:W3CDTF">2017-10-05T16:43:16Z</dcterms:created>
  <dcterms:modified xsi:type="dcterms:W3CDTF">2017-12-16T10:14:39Z</dcterms:modified>
</cp:coreProperties>
</file>