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57" r:id="rId10"/>
    <p:sldId id="267" r:id="rId11"/>
    <p:sldId id="258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thodoxopk.ru/borodina-a-v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chitalkino.ru/borodina-a-v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А.В.Бородина</a:t>
            </a:r>
            <a:br>
              <a:rPr lang="ru-RU" dirty="0" smtClean="0"/>
            </a:br>
            <a:r>
              <a:rPr lang="ru-RU" dirty="0" smtClean="0"/>
              <a:t>Учебный курс «Основы православной культуры»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221088"/>
            <a:ext cx="5434944" cy="1656184"/>
          </a:xfrm>
        </p:spPr>
        <p:txBody>
          <a:bodyPr/>
          <a:lstStyle/>
          <a:p>
            <a:r>
              <a:rPr lang="ru-RU" dirty="0" smtClean="0"/>
              <a:t>Веретенникова И.П, МБОУ СШ г. Горбатов</a:t>
            </a:r>
            <a:endParaRPr lang="ru-RU" dirty="0"/>
          </a:p>
        </p:txBody>
      </p:sp>
      <p:pic>
        <p:nvPicPr>
          <p:cNvPr id="14338" name="Picture 2" descr="А.В.Бородина Основы  духовно-нравственной культуры  народов России: Основы православной культуры. Учебник для 4 класса (ОРКиСЭ)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974" y="2780927"/>
            <a:ext cx="2518866" cy="367754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79912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3"/>
              </a:rPr>
              <a:t>http://www.orthodoxopk.ru/borodina-a-v.html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russkoe-slovo.ru/fgos/books_fg/books/pages/borodina_relig_pag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4182087" cy="5949280"/>
          </a:xfrm>
          <a:prstGeom prst="rect">
            <a:avLst/>
          </a:prstGeom>
          <a:noFill/>
        </p:spPr>
      </p:pic>
      <p:pic>
        <p:nvPicPr>
          <p:cNvPr id="24581" name="Picture 5" descr="C:\Users\USER\Pictures\2017-12-10\001.jpg"/>
          <p:cNvPicPr>
            <a:picLocks noChangeAspect="1" noChangeArrowheads="1"/>
          </p:cNvPicPr>
          <p:nvPr/>
        </p:nvPicPr>
        <p:blipFill>
          <a:blip r:embed="rId3" cstate="print"/>
          <a:srcRect l="11089" t="21024" r="18500" b="9586"/>
          <a:stretch>
            <a:fillRect/>
          </a:stretch>
        </p:blipFill>
        <p:spPr bwMode="auto">
          <a:xfrm>
            <a:off x="4860032" y="476672"/>
            <a:ext cx="3931777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764704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Бородина А. В. </a:t>
            </a:r>
            <a:r>
              <a:rPr lang="ru-RU" b="1" dirty="0" smtClean="0"/>
              <a:t>Основы духовно-нравственной культуры народов России: Основы православной культуры: </a:t>
            </a:r>
            <a:r>
              <a:rPr lang="ru-RU" i="1" dirty="0" smtClean="0"/>
              <a:t>Рабочая тетрадь для 4 класса. </a:t>
            </a:r>
            <a:r>
              <a:rPr lang="ru-RU" b="1" i="1" dirty="0" smtClean="0"/>
              <a:t> </a:t>
            </a:r>
          </a:p>
          <a:p>
            <a:r>
              <a:rPr lang="ru-RU" i="1" dirty="0" smtClean="0"/>
              <a:t> </a:t>
            </a:r>
            <a:r>
              <a:rPr lang="ru-RU" dirty="0" smtClean="0"/>
              <a:t>М.: Русское слово, 2013.</a:t>
            </a:r>
          </a:p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5517232"/>
            <a:ext cx="5472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http://www.chitalkino.ru/borodina-a-v/</a:t>
            </a:r>
            <a:endParaRPr lang="ru-RU" dirty="0" smtClean="0"/>
          </a:p>
          <a:p>
            <a:r>
              <a:rPr lang="ru-RU" dirty="0" smtClean="0"/>
              <a:t>Скачать электронный вариант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060848"/>
            <a:ext cx="56166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Бородина А. В. </a:t>
            </a:r>
            <a:r>
              <a:rPr lang="ru-RU" b="1" dirty="0" smtClean="0"/>
              <a:t>Основы духовно-нравственной культуры народов России: Основы православной культуры:</a:t>
            </a:r>
            <a:r>
              <a:rPr lang="ru-RU" i="1" dirty="0" smtClean="0"/>
              <a:t> 4 класс.</a:t>
            </a:r>
            <a:r>
              <a:rPr lang="ru-RU" dirty="0" smtClean="0"/>
              <a:t> </a:t>
            </a:r>
            <a:r>
              <a:rPr lang="ru-RU" i="1" dirty="0" smtClean="0"/>
              <a:t>Программа. </a:t>
            </a:r>
            <a:r>
              <a:rPr lang="ru-RU" b="1" i="1" dirty="0" smtClean="0"/>
              <a:t>(</a:t>
            </a:r>
            <a:r>
              <a:rPr lang="ru-RU" b="1" i="1" dirty="0" err="1" smtClean="0"/>
              <a:t>ОРКиСЭ</a:t>
            </a:r>
            <a:r>
              <a:rPr lang="ru-RU" i="1" dirty="0" smtClean="0"/>
              <a:t>) – </a:t>
            </a:r>
            <a:r>
              <a:rPr lang="ru-RU" dirty="0" smtClean="0"/>
              <a:t>М.: Русское слово, 2013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b="1" i="1" dirty="0" smtClean="0"/>
              <a:t>Бородина А. В. </a:t>
            </a:r>
            <a:r>
              <a:rPr lang="ru-RU" b="1" dirty="0" smtClean="0"/>
              <a:t>Основы духовно-нравственной культуры народов России: Основы православной культуры:</a:t>
            </a:r>
            <a:r>
              <a:rPr lang="ru-RU" i="1" dirty="0" smtClean="0"/>
              <a:t> 4 класс.</a:t>
            </a:r>
            <a:r>
              <a:rPr lang="ru-RU" dirty="0" smtClean="0"/>
              <a:t> </a:t>
            </a:r>
            <a:r>
              <a:rPr lang="ru-RU" i="1" dirty="0" smtClean="0"/>
              <a:t>Рабочая программа. </a:t>
            </a:r>
            <a:r>
              <a:rPr lang="ru-RU" b="1" i="1" dirty="0" smtClean="0"/>
              <a:t>(</a:t>
            </a:r>
            <a:r>
              <a:rPr lang="ru-RU" b="1" i="1" dirty="0" err="1" smtClean="0"/>
              <a:t>ОРКиСЭ</a:t>
            </a:r>
            <a:r>
              <a:rPr lang="ru-RU" b="1" i="1" dirty="0" smtClean="0"/>
              <a:t>)</a:t>
            </a:r>
            <a:r>
              <a:rPr lang="ru-RU" i="1" dirty="0" smtClean="0"/>
              <a:t> – </a:t>
            </a:r>
            <a:r>
              <a:rPr lang="ru-RU" dirty="0" smtClean="0"/>
              <a:t>М.: Русское слово, 2013.</a:t>
            </a:r>
          </a:p>
          <a:p>
            <a:r>
              <a:rPr lang="ru-RU" b="1" dirty="0" smtClean="0"/>
              <a:t>Учебные пособия по ОПК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www.orthodoxopk.ru/images/stories/news/2013/08/02/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124744"/>
            <a:ext cx="2271936" cy="2880320"/>
          </a:xfrm>
          <a:prstGeom prst="rect">
            <a:avLst/>
          </a:prstGeom>
          <a:noFill/>
        </p:spPr>
      </p:pic>
      <p:pic>
        <p:nvPicPr>
          <p:cNvPr id="2052" name="Picture 4" descr="http://www.100book.ru/b15930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356992"/>
            <a:ext cx="2160240" cy="3232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USER\Pictures\2017-12-10\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0634" r="24328" b="271"/>
          <a:stretch>
            <a:fillRect/>
          </a:stretch>
        </p:blipFill>
        <p:spPr bwMode="auto">
          <a:xfrm>
            <a:off x="539551" y="764704"/>
            <a:ext cx="3756939" cy="5400600"/>
          </a:xfrm>
          <a:prstGeom prst="rect">
            <a:avLst/>
          </a:prstGeom>
          <a:noFill/>
        </p:spPr>
      </p:pic>
      <p:pic>
        <p:nvPicPr>
          <p:cNvPr id="1026" name="Picture 2" descr="C:\Users\USER\Pictures\2017-12-10\003.jpg"/>
          <p:cNvPicPr>
            <a:picLocks noChangeAspect="1" noChangeArrowheads="1"/>
          </p:cNvPicPr>
          <p:nvPr/>
        </p:nvPicPr>
        <p:blipFill>
          <a:blip r:embed="rId3" cstate="print"/>
          <a:srcRect t="19677" r="23133" b="4870"/>
          <a:stretch>
            <a:fillRect/>
          </a:stretch>
        </p:blipFill>
        <p:spPr bwMode="auto">
          <a:xfrm>
            <a:off x="4499992" y="764704"/>
            <a:ext cx="4000736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Бород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2428671" cy="27363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99792" y="1556792"/>
            <a:ext cx="61744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Педагог, культуролог, филолог, публицист, автор и разработчик учебных курсов «История религиозной культуры» и «Основы православной культуры», автор первого учебника «Основы православной культуры» и около сорока других учебно-методических пособий, кандидат </a:t>
            </a:r>
            <a:r>
              <a:rPr lang="ru-RU" dirty="0" err="1" smtClean="0"/>
              <a:t>культурологии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Президент Межрегионального общественного фонда содействия развитию образованию и  культуры "Основы православной культуры".</a:t>
            </a:r>
          </a:p>
          <a:p>
            <a:r>
              <a:rPr lang="ru-RU" dirty="0" smtClean="0"/>
              <a:t> Член Президиума Центрального Совета Международного Общественного объединения "Народный собор".</a:t>
            </a:r>
          </a:p>
          <a:p>
            <a:r>
              <a:rPr lang="ru-RU" dirty="0" smtClean="0"/>
              <a:t>Член Союза писателей России, лауреат Международного конкурса детской и юношеской художественной и научно-популярной литературы им. А. Н. Толстого.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915816" y="620688"/>
            <a:ext cx="53285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Алла Валентиновна Бородина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183880" cy="6192688"/>
          </a:xfrm>
        </p:spPr>
        <p:txBody>
          <a:bodyPr>
            <a:normAutofit fontScale="47500" lnSpcReduction="20000"/>
          </a:bodyPr>
          <a:lstStyle/>
          <a:p>
            <a:r>
              <a:rPr lang="ru-RU" sz="2900" b="1" dirty="0" smtClean="0"/>
              <a:t>КРАТКАЯ ХАРАКТЕРИСТИКА</a:t>
            </a:r>
            <a:endParaRPr lang="ru-RU" sz="2900" dirty="0" smtClean="0"/>
          </a:p>
          <a:p>
            <a:r>
              <a:rPr lang="ru-RU" sz="2900" dirty="0" smtClean="0"/>
              <a:t> </a:t>
            </a:r>
          </a:p>
          <a:p>
            <a:r>
              <a:rPr lang="ru-RU" sz="2900" b="1" dirty="0" smtClean="0"/>
              <a:t>Курса для светских общеобразовательных школ, лицеев, гимназий</a:t>
            </a:r>
            <a:endParaRPr lang="ru-RU" sz="2900" dirty="0" smtClean="0"/>
          </a:p>
          <a:p>
            <a:r>
              <a:rPr lang="ru-RU" sz="2900" b="1" dirty="0" smtClean="0"/>
              <a:t>«Основы православной культуры» по программе А. В. Бородиной </a:t>
            </a:r>
            <a:br>
              <a:rPr lang="ru-RU" sz="2900" b="1" dirty="0" smtClean="0"/>
            </a:br>
            <a:r>
              <a:rPr lang="ru-RU" sz="2900" b="1" dirty="0" smtClean="0"/>
              <a:t>«История религиозной культуры»</a:t>
            </a:r>
            <a:endParaRPr lang="ru-RU" sz="2900" dirty="0" smtClean="0"/>
          </a:p>
          <a:p>
            <a:r>
              <a:rPr lang="ru-RU" sz="2900" dirty="0" smtClean="0"/>
              <a:t> </a:t>
            </a:r>
          </a:p>
          <a:p>
            <a:r>
              <a:rPr lang="ru-RU" sz="2900" dirty="0" smtClean="0"/>
              <a:t> </a:t>
            </a:r>
          </a:p>
          <a:p>
            <a:r>
              <a:rPr lang="ru-RU" sz="3800" b="1" i="1" dirty="0" smtClean="0"/>
              <a:t>Изучается в рамках образовательной программы школы:</a:t>
            </a:r>
            <a:endParaRPr lang="ru-RU" sz="3800" dirty="0" smtClean="0"/>
          </a:p>
          <a:p>
            <a:r>
              <a:rPr lang="ru-RU" sz="3800" b="1" i="1" dirty="0" smtClean="0"/>
              <a:t>Не ставит </a:t>
            </a:r>
            <a:r>
              <a:rPr lang="ru-RU" sz="3800" dirty="0" smtClean="0"/>
              <a:t>своей целью подготовку служителей Церкви или воспитания в вере,</a:t>
            </a:r>
          </a:p>
          <a:p>
            <a:r>
              <a:rPr lang="ru-RU" sz="3800" b="1" i="1" dirty="0" smtClean="0"/>
              <a:t>Не включает </a:t>
            </a:r>
            <a:r>
              <a:rPr lang="ru-RU" sz="3800" dirty="0" smtClean="0"/>
              <a:t>обряды, таинства.</a:t>
            </a:r>
          </a:p>
          <a:p>
            <a:r>
              <a:rPr lang="ru-RU" sz="3800" dirty="0" smtClean="0"/>
              <a:t> </a:t>
            </a:r>
          </a:p>
          <a:p>
            <a:r>
              <a:rPr lang="ru-RU" sz="3800" b="1" i="1" dirty="0" smtClean="0"/>
              <a:t>Сохраняется светский характер образования.</a:t>
            </a:r>
            <a:endParaRPr lang="ru-RU" sz="3800" dirty="0" smtClean="0"/>
          </a:p>
          <a:p>
            <a:r>
              <a:rPr lang="ru-RU" sz="3800" dirty="0" smtClean="0"/>
              <a:t> </a:t>
            </a:r>
          </a:p>
          <a:p>
            <a:r>
              <a:rPr lang="ru-RU" sz="3800" b="1" i="1" dirty="0" smtClean="0"/>
              <a:t>Включает: </a:t>
            </a:r>
            <a:r>
              <a:rPr lang="ru-RU" sz="3800" dirty="0" smtClean="0"/>
              <a:t>обучение, воспитание, развитие школьника.</a:t>
            </a:r>
          </a:p>
          <a:p>
            <a:r>
              <a:rPr lang="ru-RU" sz="3800" b="1" i="1" dirty="0" smtClean="0"/>
              <a:t>Обучение </a:t>
            </a:r>
            <a:r>
              <a:rPr lang="ru-RU" sz="3800" dirty="0" smtClean="0"/>
              <a:t>включает знания об истории формирования</a:t>
            </a:r>
          </a:p>
          <a:p>
            <a:r>
              <a:rPr lang="ru-RU" sz="3800" dirty="0" smtClean="0"/>
              <a:t>православной культуры, отечественных традиций в культуре, быту, воспитании и т. д.</a:t>
            </a:r>
          </a:p>
          <a:p>
            <a:r>
              <a:rPr lang="ru-RU" sz="3800" b="1" i="1" dirty="0" smtClean="0"/>
              <a:t>Воспитание </a:t>
            </a:r>
            <a:r>
              <a:rPr lang="ru-RU" sz="3800" dirty="0" smtClean="0"/>
              <a:t>уважения к отечественной истории и традициям, правам граждан на национальную и религиозную культуру, религиозные и иные убеждения и т. д.,</a:t>
            </a:r>
          </a:p>
          <a:p>
            <a:r>
              <a:rPr lang="ru-RU" sz="3800" b="1" i="1" dirty="0" smtClean="0"/>
              <a:t>Развитие </a:t>
            </a:r>
            <a:r>
              <a:rPr lang="ru-RU" sz="3800" dirty="0" smtClean="0"/>
              <a:t>творческих способностей и общее культурное развитие на основе отечественных традиций и знаний об основах православной культуры.</a:t>
            </a:r>
          </a:p>
          <a:p>
            <a:r>
              <a:rPr lang="ru-RU" sz="3800" b="1" i="1" dirty="0" smtClean="0"/>
              <a:t> </a:t>
            </a:r>
            <a:endParaRPr lang="ru-RU" sz="3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32656"/>
            <a:ext cx="8183880" cy="6525344"/>
          </a:xfrm>
        </p:spPr>
        <p:txBody>
          <a:bodyPr>
            <a:normAutofit fontScale="32500" lnSpcReduction="20000"/>
          </a:bodyPr>
          <a:lstStyle/>
          <a:p>
            <a:r>
              <a:rPr lang="ru-RU" sz="4300" b="1" i="1" dirty="0" smtClean="0"/>
              <a:t>Цель</a:t>
            </a:r>
            <a:r>
              <a:rPr lang="ru-RU" sz="4300" dirty="0" smtClean="0"/>
              <a:t> курса «Основы православной культуры», как и всего комплексного учебного предмета «Основы религиозных культур и светской этики», — формирование у младших школьников мотиваций к осознанному нравственному поведению, основанному на знании культурных и религиозных традиций многонационального народа России и уважении к ним, а также к диалогу с представителями других культур и мировоззрений.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/>
              <a:t>Основные задачи</a:t>
            </a:r>
            <a:r>
              <a:rPr lang="ru-RU" sz="4000" dirty="0" smtClean="0"/>
              <a:t> учебного курса:</a:t>
            </a:r>
            <a:br>
              <a:rPr lang="ru-RU" sz="4000" dirty="0" smtClean="0"/>
            </a:br>
            <a:endParaRPr lang="ru-RU" sz="4000" dirty="0" smtClean="0"/>
          </a:p>
          <a:p>
            <a:r>
              <a:rPr lang="ru-RU" sz="4000" dirty="0" smtClean="0"/>
              <a:t>дать учащимся самые общие представления о возникновении и развитии православия в России, его обычаях, традициях;</a:t>
            </a:r>
            <a:br>
              <a:rPr lang="ru-RU" sz="4000" dirty="0" smtClean="0"/>
            </a:br>
            <a:endParaRPr lang="ru-RU" sz="4000" dirty="0" smtClean="0"/>
          </a:p>
          <a:p>
            <a:r>
              <a:rPr lang="ru-RU" sz="4000" dirty="0" smtClean="0"/>
              <a:t>сформировать у обучающихся нравственный идеал православной веры;</a:t>
            </a:r>
          </a:p>
          <a:p>
            <a:endParaRPr lang="ru-RU" sz="4000" dirty="0" smtClean="0"/>
          </a:p>
          <a:p>
            <a:r>
              <a:rPr lang="ru-RU" sz="4000" dirty="0" smtClean="0"/>
              <a:t>показать особую роль православия в истории России, в становлении и развитии ее духовности и культуры;</a:t>
            </a:r>
            <a:br>
              <a:rPr lang="ru-RU" sz="4000" dirty="0" smtClean="0"/>
            </a:br>
            <a:endParaRPr lang="ru-RU" sz="4000" dirty="0" smtClean="0"/>
          </a:p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воспитать у обучающихся уважение к религиозным традициям православной культуры;</a:t>
            </a:r>
            <a:br>
              <a:rPr lang="ru-RU" sz="4000" dirty="0" smtClean="0"/>
            </a:br>
            <a:endParaRPr lang="ru-RU" sz="4000" dirty="0" smtClean="0"/>
          </a:p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развивать представления младших школьников о значении нравственных норм и ценностей для достойной жизни личности, семьи, общества;</a:t>
            </a:r>
            <a:br>
              <a:rPr lang="ru-RU" sz="4000" dirty="0" smtClean="0"/>
            </a:br>
            <a:endParaRPr lang="ru-RU" sz="4000" dirty="0" smtClean="0"/>
          </a:p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обобщить знания, понятия и представления о духовной культуре и морали, полученные в начальной школе, сформировать ценностно-смысловые мировоззренческие основы, обеспечивающие целостное восприятие отечественной истории и культуры при изучении в дальнейшем, на ступени основной школы, гуманитарных учебных предметов;</a:t>
            </a:r>
            <a:br>
              <a:rPr lang="ru-RU" sz="4000" dirty="0" smtClean="0"/>
            </a:br>
            <a:endParaRPr lang="ru-RU" sz="4000" dirty="0" smtClean="0"/>
          </a:p>
          <a:p>
            <a:r>
              <a:rPr lang="ru-RU" sz="4000" dirty="0" smtClean="0"/>
              <a:t>развивать способности младших школьников к обобщению в </a:t>
            </a:r>
            <a:r>
              <a:rPr lang="ru-RU" sz="4000" dirty="0" err="1" smtClean="0"/>
              <a:t>полиэтнической</a:t>
            </a:r>
            <a:r>
              <a:rPr lang="ru-RU" sz="4000" dirty="0" smtClean="0"/>
              <a:t> и </a:t>
            </a:r>
            <a:r>
              <a:rPr lang="ru-RU" sz="4000" dirty="0" err="1" smtClean="0"/>
              <a:t>многоконфессиональной</a:t>
            </a:r>
            <a:r>
              <a:rPr lang="ru-RU" sz="4000" dirty="0" smtClean="0"/>
              <a:t> социальной среде на основе взаимного уважения и диалога во имя общественного мира и согласия.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332656"/>
            <a:ext cx="8424936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Результаты освоения учебного курса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соответствии с Федеральным государственным образовательным стандартом начального общего образования (второго поколения) преподавание учебного курса «Основы православной культуры» в рамках предмета «Основы религиозной культуры и светской этики» ориентировано на получение следующих результатов.</a:t>
            </a:r>
            <a:br>
              <a:rPr lang="ru-RU" dirty="0" smtClean="0"/>
            </a:br>
            <a:r>
              <a:rPr lang="ru-RU" b="1" dirty="0" smtClean="0"/>
              <a:t>Личностные результаты: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Формирование основ российской гражданской идентичности, чувства гордости за свою Родину, российский народ и историю России; осознание своей этнической и национальной принадлежности; становление гуманистических и демократических ценностных ориентаций;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Формирование образа мира как единого и целостного при разнообразии культур, национальностей, религий, воспитание доверия и уважения к истории и культуре всех народов;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Формирование интереса к духовной культуре и истории Отечества;</a:t>
            </a:r>
            <a:br>
              <a:rPr lang="ru-RU" dirty="0" smtClean="0"/>
            </a:br>
            <a:r>
              <a:rPr lang="ru-RU" dirty="0" smtClean="0"/>
              <a:t>Развитие самостоятельности и личной ответственности за свои поступки на основе представлений о нравственных нормах, социальной справедливости и свободе; и т.д.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20688"/>
            <a:ext cx="79928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Метапредметные</a:t>
            </a:r>
            <a:r>
              <a:rPr lang="ru-RU" b="1" dirty="0" smtClean="0"/>
              <a:t> результаты: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Овладение учащимися способностью принимать и сохранять цели и задачи учебной деятельности и находить средства её осуществления;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Освоение разных способов решения проблем творческого и поискового характера;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Формирование умений планировать, контролировать и оценивать учебные действия в соответствии с поставленной задачей и условиями её реализации; определять и выбирать наиболее эффективные способы достижения результата;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Формирование аналитических способностей, понимание причин успеха или неуспеха учебной деятельности, формирование способности конструктивно действовать в ситуации неуспеха; и т.д.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0"/>
            <a:ext cx="828092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Предметные результаты: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Овладение ценностными установками и </a:t>
            </a:r>
            <a:r>
              <a:rPr lang="ru-RU" dirty="0" err="1" smtClean="0"/>
              <a:t>знаниевыми</a:t>
            </a:r>
            <a:r>
              <a:rPr lang="ru-RU" dirty="0" smtClean="0"/>
              <a:t> основаниями для осознанной мотивации к нравственному совершенствованию и духовному саморазвитию; готовность к нравственному самосовершенствованию, духовному саморазвитию;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Знакомство с основными нормами светской и религиозной морали, понимание их значения в выстраивании конструктивных отношений в семье и обществе; знание нравственных, духовных идеалов, хранимых в культурных традициях России, готовность на их основе к сознательному самоограничению в поступках, поведении, расточительном </a:t>
            </a:r>
            <a:r>
              <a:rPr lang="ru-RU" dirty="0" err="1" smtClean="0"/>
              <a:t>потребительстве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Понимание значения нравственности, веры и религии в жизни человека, семьи и общества;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Формирование первоначальных общих представлений о светской этике, о традиционных религиях, их роли в развитии культуры, в истории и современности России;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Формирование представлений о православии и его роли в культуре Отечества и истории российской государственности;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447607" y="-233065"/>
            <a:ext cx="24878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0"/>
            <a:ext cx="9144000" cy="757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Содержание курса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Обязательный минимум содержания учебного курса «Основы православной культуры» как модуля комплексного учебного курса «Основы религиозных культур и светской этики», 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утверждённый Приказом Министерства образования и науки Российской Федерации от 31 января 2012 г. N 69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включает следующие 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темы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: 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Россия — наша Родина. Любовь и уважение к Отечеству. Патриотизм многонационального и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многоконфессионального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народа России.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Введение в православную духовную традицию. Особенности восточного христианства. Культура и религия. Во что верят православные христиане. Добро и зло в православной традиции. Золотое правило нравственности. Любовь к ближнему. Отношение к труду. Долг и ответственность. Милосердие и сострадание. Православие в России. Православный храм и другие святыни. Символический язык православной культуры: христианское искусство (иконы, фрески, церковное пение, прикладное искусство), православный календарь. Праздники. Христианская семья и её ценности. 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Содержание охватывает 29 тем, 4 урока отводится в качестве дополнительного времени для изучения учебного материала по темам, 1 – на итоговое занятие.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6192688" cy="5634952"/>
          </a:xfrm>
        </p:spPr>
        <p:txBody>
          <a:bodyPr>
            <a:normAutofit fontScale="85000" lnSpcReduction="20000"/>
          </a:bodyPr>
          <a:lstStyle/>
          <a:p>
            <a:r>
              <a:rPr lang="ru-RU" sz="2600" b="1" u="sng" dirty="0" smtClean="0">
                <a:solidFill>
                  <a:srgbClr val="FF0000"/>
                </a:solidFill>
              </a:rPr>
              <a:t>УЧЕБНО-МЕТОДИЧЕСКОЕ ОБЕСПЕЧЕНИЕ КУРСА </a:t>
            </a:r>
            <a:br>
              <a:rPr lang="ru-RU" sz="2600" b="1" u="sng" dirty="0" smtClean="0">
                <a:solidFill>
                  <a:srgbClr val="FF0000"/>
                </a:solidFill>
              </a:rPr>
            </a:br>
            <a:r>
              <a:rPr lang="ru-RU" sz="2600" b="1" u="sng" dirty="0" smtClean="0">
                <a:solidFill>
                  <a:srgbClr val="FF0000"/>
                </a:solidFill>
              </a:rPr>
              <a:t>«ОСНОВЫ ПРАВОСЛАВНОЙ КУЛЬТУРЫ»</a:t>
            </a:r>
          </a:p>
          <a:p>
            <a:endParaRPr lang="ru-RU" b="1" u="sng" dirty="0" smtClean="0"/>
          </a:p>
          <a:p>
            <a:endParaRPr lang="ru-RU" dirty="0" smtClean="0"/>
          </a:p>
          <a:p>
            <a:r>
              <a:rPr lang="ru-RU" b="1" i="1" dirty="0" smtClean="0"/>
              <a:t>Бородина А. В. </a:t>
            </a:r>
            <a:r>
              <a:rPr lang="ru-RU" b="1" dirty="0" smtClean="0"/>
              <a:t>Основы духовно-нравственной культуры народов России: Основы православной культуры:</a:t>
            </a:r>
            <a:r>
              <a:rPr lang="ru-RU" dirty="0" smtClean="0"/>
              <a:t> </a:t>
            </a:r>
            <a:r>
              <a:rPr lang="ru-RU" i="1" dirty="0" smtClean="0"/>
              <a:t>Учебник 4 класса. (</a:t>
            </a:r>
            <a:r>
              <a:rPr lang="ru-RU" i="1" dirty="0" err="1" smtClean="0"/>
              <a:t>ОРКиСЭ</a:t>
            </a:r>
            <a:r>
              <a:rPr lang="ru-RU" i="1" dirty="0" smtClean="0"/>
              <a:t>) – </a:t>
            </a:r>
            <a:r>
              <a:rPr lang="ru-RU" dirty="0" smtClean="0"/>
              <a:t>М.: Русское слово, 2013. </a:t>
            </a:r>
            <a:r>
              <a:rPr lang="ru-RU" i="1" dirty="0" smtClean="0"/>
              <a:t>Рекомендовано Министерством образования и науки России. Допущено </a:t>
            </a:r>
            <a:r>
              <a:rPr lang="ru-RU" i="1" dirty="0" err="1" smtClean="0"/>
              <a:t>ОРОиК</a:t>
            </a:r>
            <a:r>
              <a:rPr lang="ru-RU" i="1" dirty="0" smtClean="0"/>
              <a:t> РПЦ №12-029-021, Допущено ИС 13-301-0080. </a:t>
            </a:r>
            <a:r>
              <a:rPr lang="ru-RU" i="1" u="sng" dirty="0" smtClean="0"/>
              <a:t>В Федеральном перечне № 428.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А.В.Бородина Основы  духовно-нравственной культуры  народов России: Основы православной культуры. Учебник для 4 класса (ОРКиСЭ)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772816"/>
            <a:ext cx="2004814" cy="2927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61</TotalTime>
  <Words>93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А.В.Бородина Учебный курс «Основы православной культуры»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А.В.Бородина Учебный курс «Основы православной культуры»</dc:title>
  <dc:creator>АДМИНИСТРАТОР ПК</dc:creator>
  <cp:lastModifiedBy>АДМИНИСТРАТОР ПК</cp:lastModifiedBy>
  <cp:revision>9</cp:revision>
  <dcterms:created xsi:type="dcterms:W3CDTF">2017-12-10T11:13:57Z</dcterms:created>
  <dcterms:modified xsi:type="dcterms:W3CDTF">2017-12-10T12:27:00Z</dcterms:modified>
</cp:coreProperties>
</file>