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1"/>
  </p:notesMasterIdLst>
  <p:sldIdLst>
    <p:sldId id="273" r:id="rId2"/>
    <p:sldId id="274" r:id="rId3"/>
    <p:sldId id="275" r:id="rId4"/>
    <p:sldId id="277" r:id="rId5"/>
    <p:sldId id="278" r:id="rId6"/>
    <p:sldId id="272" r:id="rId7"/>
    <p:sldId id="259" r:id="rId8"/>
    <p:sldId id="263" r:id="rId9"/>
    <p:sldId id="262" r:id="rId10"/>
    <p:sldId id="261" r:id="rId11"/>
    <p:sldId id="266" r:id="rId12"/>
    <p:sldId id="260" r:id="rId13"/>
    <p:sldId id="256" r:id="rId14"/>
    <p:sldId id="270" r:id="rId15"/>
    <p:sldId id="269" r:id="rId16"/>
    <p:sldId id="268" r:id="rId17"/>
    <p:sldId id="267" r:id="rId18"/>
    <p:sldId id="265" r:id="rId19"/>
    <p:sldId id="279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73236A-3727-431C-A0AB-3FBECF92B6DE}" type="datetimeFigureOut">
              <a:rPr lang="ru-RU" smtClean="0"/>
              <a:pPr/>
              <a:t>17.12.2017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66824E-505C-45B2-8DD5-C3309523A4E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1083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AE6F2C-803C-4ABB-AC5F-F5F92B46D2A8}" type="datetime1">
              <a:rPr lang="ru-RU" smtClean="0"/>
              <a:pPr/>
              <a:t>17.12.2017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85A4D-187E-4B25-B36F-BC07DB5FE7AA}" type="datetime1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EE81DC-EE08-4B0E-98A1-B735BB2791A2}" type="datetime1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3EF29F-0214-462C-990E-E8E9DEF04C3B}" type="datetime1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B0F9BA-21E3-4C21-8C3C-A1D053F45CB8}" type="datetime1">
              <a:rPr lang="ru-RU" smtClean="0"/>
              <a:pPr/>
              <a:t>17.12.2017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2AE84-B171-4A09-9240-37D985A90FD2}" type="datetime1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1206B2-3953-4C5F-9CD7-A896747D0B51}" type="datetime1">
              <a:rPr lang="ru-RU" smtClean="0"/>
              <a:pPr/>
              <a:t>17.12.2017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6BF90-5263-43F9-8DD0-6F69647C7778}" type="datetime1">
              <a:rPr lang="ru-RU" smtClean="0"/>
              <a:pPr/>
              <a:t>17.12.2017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546F9-D014-4836-A197-C69F8324B192}" type="datetime1">
              <a:rPr lang="ru-RU" smtClean="0"/>
              <a:pPr/>
              <a:t>17.12.2017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6328AF-364B-4E27-83B5-B651664C7170}" type="datetime1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A4471-DB86-4307-AD93-FEBD3369B755}" type="datetime1">
              <a:rPr lang="ru-RU" smtClean="0"/>
              <a:pPr/>
              <a:t>17.12.2017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DAEED232-0695-4247-A6B6-A7E01DA95A2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E7FF1B7-838F-490B-89AC-0A19E17B0F23}" type="datetime1">
              <a:rPr lang="ru-RU" smtClean="0"/>
              <a:pPr/>
              <a:t>17.12.2017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AEED232-0695-4247-A6B6-A7E01DA95A2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img13.nnm.ru/a/3/c/8/e/7824e6a761521afe295edbb19ee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hyperlink" Target="http://www.aif.ru/application/public/news/142/06ae656f43756c8dfedc111ef2f04728_big.jpg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people.wellnet.me/attachments/Image/Internet_20Business_20_20Marketing_20Blog_20For_20Online_20Entrepreneurs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0.gif"/><Relationship Id="rId4" Type="http://schemas.openxmlformats.org/officeDocument/2006/relationships/hyperlink" Target="http://trind.ow.od.ua/var/ezwebin_site/storage/images/media/images/mail3/1920-1-rus-RU/mail.gi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://www.elpais.com/recorte/20091030elpepiult_1/LCO340/Ies/Tomlinson_Principe_Asturias_Ciencia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2.jpeg"/><Relationship Id="rId4" Type="http://schemas.openxmlformats.org/officeDocument/2006/relationships/hyperlink" Target="http://pics.rbc.ru/img/cnews/2008/05/30/dog3.jpg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missia.od.ua/uploads/posts/2010-07/thumbs/1280389195_rdgisvoyhf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hyperlink" Target="http://blog.aplus.by/myblogs/files/2010/06/in-11.png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stat17.privet.ru/lr/091af38667b415ded6fa4966c6dc4deb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hyperlink" Target="http://home.catholicweb.com/seasvbs/images/Day3WinkLeftColor.jpg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gif"/><Relationship Id="rId2" Type="http://schemas.openxmlformats.org/officeDocument/2006/relationships/hyperlink" Target="http://img.labirint.ru/images/comments_pic/0905/01lab7s9u1232966172.gif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jpeg"/><Relationship Id="rId5" Type="http://schemas.openxmlformats.org/officeDocument/2006/relationships/hyperlink" Target="http://www.childrensland.ru/pics/raskraski/zhivotnye/zhivotnye16.jpg" TargetMode="External"/><Relationship Id="rId4" Type="http://schemas.openxmlformats.org/officeDocument/2006/relationships/image" Target="../media/image28.gi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www.dunbarsystems.com/Images/enlarge/cinnamon-roll3-enlarge(0f7uf3)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1.jpeg"/><Relationship Id="rId4" Type="http://schemas.openxmlformats.org/officeDocument/2006/relationships/hyperlink" Target="http://forum.materinstvo.ru/uploads/1240848935/post-100902-1240923380.jpg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hyperlink" Target="http://www.enter3006.narod.ru/zanimatelnie_stati/azbuka_morze/morze01.jpg?rand=210503161952152" TargetMode="Externa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hyperlink" Target="http://viralchart.ru/Images1/Images/klavy/15.jpg" TargetMode="Externa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computerstory.ru/?p=6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e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char.ru/books/p1712560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jpeg"/><Relationship Id="rId4" Type="http://schemas.openxmlformats.org/officeDocument/2006/relationships/hyperlink" Target="http://img0.liveinternet.ru/images/attach/c/0/36/978/36978705_1205516516_internet1.jpg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mira.pro/images/design/sobak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s54.radikal.ru/i143/0908/0b/55ad900f1d98.jpg" TargetMode="Externa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hyperlink" Target="http://www.blanchesplace.com/sitebuildercontent/sitebuilderpictures/monk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1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08393" y="823244"/>
            <a:ext cx="813690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/>
              <a:t>Как родился символ собака </a:t>
            </a:r>
            <a:r>
              <a:rPr lang="ru-RU" sz="3600" b="1" dirty="0" smtClean="0"/>
              <a:t>(@)?</a:t>
            </a:r>
          </a:p>
          <a:p>
            <a:endParaRPr lang="ru-RU" sz="3600" b="1" dirty="0"/>
          </a:p>
          <a:p>
            <a:endParaRPr lang="ru-RU" sz="3600" b="1" dirty="0"/>
          </a:p>
          <a:p>
            <a:endParaRPr lang="ru-RU" dirty="0"/>
          </a:p>
        </p:txBody>
      </p:sp>
      <p:pic>
        <p:nvPicPr>
          <p:cNvPr id="1026" name="Picture 2" descr="http://computerstory.ru/wp-content/uploads/simvolsobaka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04" y="1838906"/>
            <a:ext cx="6660740" cy="3822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46361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1142984"/>
            <a:ext cx="7854696" cy="17526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 err="1" smtClean="0"/>
              <a:t>Джорджио</a:t>
            </a:r>
            <a:r>
              <a:rPr lang="ru-RU" dirty="0" smtClean="0"/>
              <a:t> </a:t>
            </a:r>
            <a:r>
              <a:rPr lang="ru-RU" dirty="0" err="1" smtClean="0"/>
              <a:t>Стейбаил</a:t>
            </a:r>
            <a:r>
              <a:rPr lang="ru-RU" dirty="0" smtClean="0"/>
              <a:t> обнаружил документы XV века, в которых символ @ использовался для обозначения меры объема - амфоры (в </a:t>
            </a:r>
            <a:r>
              <a:rPr lang="ru-RU" dirty="0" err="1" smtClean="0"/>
              <a:t>латино</a:t>
            </a:r>
            <a:r>
              <a:rPr lang="ru-RU" dirty="0" smtClean="0"/>
              <a:t>- испанском словаре </a:t>
            </a:r>
            <a:r>
              <a:rPr lang="ru-RU" dirty="0" err="1" smtClean="0"/>
              <a:t>anfora</a:t>
            </a:r>
            <a:r>
              <a:rPr lang="ru-RU" dirty="0" smtClean="0"/>
              <a:t> переводится как </a:t>
            </a:r>
            <a:r>
              <a:rPr lang="ru-RU" dirty="0" err="1" smtClean="0"/>
              <a:t>arroba</a:t>
            </a:r>
            <a:r>
              <a:rPr lang="ru-RU" dirty="0" smtClean="0"/>
              <a:t> - мера веса равная 12,5 кг.)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3074" name="Picture 2" descr="Картинка 4 из 8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269" y="3071810"/>
            <a:ext cx="4507759" cy="3357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6" name="Picture 4" descr="Картинка 9 из 12116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714348" y="3000372"/>
            <a:ext cx="3000396" cy="35718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071546"/>
            <a:ext cx="7854696" cy="1752600"/>
          </a:xfrm>
        </p:spPr>
        <p:txBody>
          <a:bodyPr>
            <a:normAutofit fontScale="85000" lnSpcReduction="10000"/>
          </a:bodyPr>
          <a:lstStyle/>
          <a:p>
            <a:pPr algn="ctr">
              <a:spcBef>
                <a:spcPts val="600"/>
              </a:spcBef>
            </a:pPr>
            <a:r>
              <a:rPr lang="ru-RU" dirty="0" smtClean="0"/>
              <a:t>Символ @ существует с XV века -</a:t>
            </a:r>
          </a:p>
          <a:p>
            <a:pPr algn="just">
              <a:spcBef>
                <a:spcPts val="600"/>
              </a:spcBef>
            </a:pPr>
            <a:r>
              <a:rPr lang="ru-RU" dirty="0" smtClean="0"/>
              <a:t> как в испано-арабских, так и в греко-романских языках –</a:t>
            </a:r>
          </a:p>
          <a:p>
            <a:pPr algn="ctr">
              <a:spcBef>
                <a:spcPts val="600"/>
              </a:spcBef>
            </a:pPr>
            <a:r>
              <a:rPr lang="ru-RU" dirty="0" smtClean="0"/>
              <a:t> в качестве коммерческого символа, использовавшегося для обозначения единиц измерения товара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1508" name="Picture 4" descr="Картинка 40 из 8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l="19700" r="15572"/>
          <a:stretch>
            <a:fillRect/>
          </a:stretch>
        </p:blipFill>
        <p:spPr bwMode="auto">
          <a:xfrm>
            <a:off x="500034" y="3339773"/>
            <a:ext cx="3786214" cy="2875309"/>
          </a:xfrm>
          <a:prstGeom prst="rect">
            <a:avLst/>
          </a:prstGeom>
          <a:noFill/>
        </p:spPr>
      </p:pic>
      <p:pic>
        <p:nvPicPr>
          <p:cNvPr id="6" name="Picture 2" descr="Картинка 178 из 12116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857752" y="3357562"/>
            <a:ext cx="3833812" cy="2805228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282" y="714356"/>
            <a:ext cx="5643602" cy="1752600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/>
              <a:t>Первым этот значок применил ведущий инженер компании BBN </a:t>
            </a:r>
            <a:r>
              <a:rPr lang="ru-RU" sz="2800" dirty="0" err="1" smtClean="0"/>
              <a:t>Technologies</a:t>
            </a:r>
            <a:r>
              <a:rPr lang="ru-RU" sz="2800" dirty="0" smtClean="0"/>
              <a:t> </a:t>
            </a:r>
          </a:p>
          <a:p>
            <a:pPr algn="ctr"/>
            <a:r>
              <a:rPr lang="ru-RU" sz="2800" dirty="0" err="1" smtClean="0"/>
              <a:t>Рэй</a:t>
            </a:r>
            <a:r>
              <a:rPr lang="ru-RU" sz="2800" dirty="0" smtClean="0"/>
              <a:t> </a:t>
            </a:r>
            <a:r>
              <a:rPr lang="ru-RU" sz="2800" dirty="0" err="1" smtClean="0"/>
              <a:t>Томлинсон</a:t>
            </a:r>
            <a:r>
              <a:rPr lang="ru-RU" sz="2800" dirty="0" smtClean="0"/>
              <a:t> в 1971 году. </a:t>
            </a:r>
          </a:p>
          <a:p>
            <a:pPr algn="ctr"/>
            <a:r>
              <a:rPr lang="ru-RU" sz="2800" dirty="0" smtClean="0"/>
              <a:t>На клавиатуре эта клавиша обозначала английский предлог "</a:t>
            </a:r>
            <a:r>
              <a:rPr lang="ru-RU" sz="2800" dirty="0" err="1" smtClean="0"/>
              <a:t>at</a:t>
            </a:r>
            <a:r>
              <a:rPr lang="ru-RU" sz="2800" dirty="0" smtClean="0"/>
              <a:t>". </a:t>
            </a:r>
            <a:br>
              <a:rPr lang="ru-RU" sz="2800" dirty="0" smtClean="0"/>
            </a:br>
            <a:endParaRPr lang="ru-RU" sz="2800" dirty="0"/>
          </a:p>
        </p:txBody>
      </p:sp>
      <p:pic>
        <p:nvPicPr>
          <p:cNvPr id="4100" name="Picture 4" descr="Картинка 3 из 241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1571612"/>
            <a:ext cx="2800350" cy="3810000"/>
          </a:xfrm>
          <a:prstGeom prst="rect">
            <a:avLst/>
          </a:prstGeom>
          <a:noFill/>
        </p:spPr>
      </p:pic>
      <p:pic>
        <p:nvPicPr>
          <p:cNvPr id="6" name="Picture 2" descr="Картинка 360 из 6473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28662" y="4067175"/>
            <a:ext cx="4191000" cy="27908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928670"/>
            <a:ext cx="7854696" cy="2500330"/>
          </a:xfrm>
        </p:spPr>
        <p:txBody>
          <a:bodyPr>
            <a:normAutofit fontScale="85000" lnSpcReduction="10000"/>
          </a:bodyPr>
          <a:lstStyle/>
          <a:p>
            <a:pPr algn="just"/>
            <a:r>
              <a:rPr lang="ru-RU" dirty="0" smtClean="0"/>
              <a:t>В СССР же этот знак до появления компьютером был неизвестен, а свое название получил с распространением компьютерной игры, где по сценарию символ «@» бегал по экрану и обозначал собаку. 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К тому же в переводе с татарского «</a:t>
            </a:r>
            <a:r>
              <a:rPr lang="ru-RU" dirty="0" err="1" smtClean="0"/>
              <a:t>эт</a:t>
            </a:r>
            <a:r>
              <a:rPr lang="ru-RU" dirty="0" smtClean="0"/>
              <a:t>» означает — «собака».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20484" name="Picture 4" descr="Картинка 2 из 321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3143248"/>
            <a:ext cx="2571768" cy="3429024"/>
          </a:xfrm>
          <a:prstGeom prst="rect">
            <a:avLst/>
          </a:prstGeom>
          <a:noFill/>
        </p:spPr>
      </p:pic>
      <p:pic>
        <p:nvPicPr>
          <p:cNvPr id="7170" name="Picture 2" descr="Картинка 91 из 8400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4809" y="3071810"/>
            <a:ext cx="4714909" cy="3596631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857232"/>
            <a:ext cx="8143932" cy="3500462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Англичане, американцы, французы, итальянцы называют @ </a:t>
            </a:r>
            <a:r>
              <a:rPr lang="ru-RU" u="sng" dirty="0" smtClean="0"/>
              <a:t>"улиткой".</a:t>
            </a:r>
          </a:p>
          <a:p>
            <a:pPr algn="just"/>
            <a:r>
              <a:rPr lang="ru-RU" dirty="0" smtClean="0"/>
              <a:t>Африканцы, голландцы, поляки, немцы предпочитают называть его </a:t>
            </a:r>
            <a:r>
              <a:rPr lang="ru-RU" u="sng" dirty="0" smtClean="0"/>
              <a:t>"обезьяньим хвостом".</a:t>
            </a:r>
          </a:p>
          <a:p>
            <a:pPr algn="just"/>
            <a:r>
              <a:rPr lang="ru-RU" dirty="0" smtClean="0"/>
              <a:t>В Болгарии — </a:t>
            </a:r>
            <a:r>
              <a:rPr lang="ru-RU" u="sng" dirty="0" err="1" smtClean="0"/>
              <a:t>кльомба</a:t>
            </a:r>
            <a:r>
              <a:rPr lang="ru-RU" u="sng" dirty="0" smtClean="0"/>
              <a:t> или </a:t>
            </a:r>
            <a:r>
              <a:rPr lang="ru-RU" u="sng" dirty="0" err="1" smtClean="0"/>
              <a:t>маймунско</a:t>
            </a:r>
            <a:r>
              <a:rPr lang="ru-RU" u="sng" dirty="0" smtClean="0"/>
              <a:t>  а </a:t>
            </a:r>
          </a:p>
          <a:p>
            <a:pPr algn="just"/>
            <a:r>
              <a:rPr lang="ru-RU" dirty="0" smtClean="0"/>
              <a:t>(«обезьяна А»).</a:t>
            </a:r>
          </a:p>
          <a:p>
            <a:pPr algn="just"/>
            <a:r>
              <a:rPr lang="ru-RU" dirty="0" smtClean="0"/>
              <a:t>В Нидерландах </a:t>
            </a:r>
            <a:r>
              <a:rPr lang="ru-RU" dirty="0" smtClean="0"/>
              <a:t>— </a:t>
            </a:r>
            <a:r>
              <a:rPr lang="ru-RU" u="sng" dirty="0" smtClean="0"/>
              <a:t>обезьяний </a:t>
            </a:r>
            <a:r>
              <a:rPr lang="ru-RU" u="sng" dirty="0"/>
              <a:t>хвостик</a:t>
            </a:r>
            <a:r>
              <a:rPr lang="ru-RU" u="sng" dirty="0" smtClean="0"/>
              <a:t>(«</a:t>
            </a:r>
            <a:r>
              <a:rPr lang="ru-RU" dirty="0" err="1" smtClean="0"/>
              <a:t>apenstaartje</a:t>
            </a:r>
            <a:r>
              <a:rPr lang="ru-RU" dirty="0" smtClean="0"/>
              <a:t>»)</a:t>
            </a:r>
            <a:endParaRPr lang="ru-RU" dirty="0"/>
          </a:p>
        </p:txBody>
      </p:sp>
      <p:pic>
        <p:nvPicPr>
          <p:cNvPr id="24578" name="Picture 2" descr="Картинка 23 из 8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r="81"/>
          <a:stretch>
            <a:fillRect/>
          </a:stretch>
        </p:blipFill>
        <p:spPr bwMode="auto">
          <a:xfrm>
            <a:off x="428596" y="4429132"/>
            <a:ext cx="3214710" cy="1978283"/>
          </a:xfrm>
          <a:prstGeom prst="rect">
            <a:avLst/>
          </a:prstGeom>
          <a:noFill/>
        </p:spPr>
      </p:pic>
      <p:pic>
        <p:nvPicPr>
          <p:cNvPr id="24580" name="Picture 4" descr="Картинка 50 из 84000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86446" y="4357694"/>
            <a:ext cx="2595549" cy="2185725"/>
          </a:xfrm>
          <a:prstGeom prst="rect">
            <a:avLst/>
          </a:prstGeom>
          <a:noFill/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714356"/>
            <a:ext cx="7854696" cy="392909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В Тайване — мышка.</a:t>
            </a:r>
          </a:p>
          <a:p>
            <a:pPr algn="just"/>
            <a:r>
              <a:rPr lang="ru-RU" dirty="0" smtClean="0"/>
              <a:t> В Финляндии — кошачий хвост.</a:t>
            </a:r>
          </a:p>
          <a:p>
            <a:pPr algn="just"/>
            <a:r>
              <a:rPr lang="ru-RU" dirty="0" smtClean="0"/>
              <a:t> На Украине — собака, песик, </a:t>
            </a:r>
            <a:r>
              <a:rPr lang="ru-RU" dirty="0" err="1" smtClean="0"/>
              <a:t>цуценятко</a:t>
            </a:r>
            <a:r>
              <a:rPr lang="ru-RU" dirty="0" smtClean="0"/>
              <a:t> (</a:t>
            </a:r>
            <a:r>
              <a:rPr lang="ru-RU" dirty="0" err="1" smtClean="0"/>
              <a:t>укр</a:t>
            </a:r>
            <a:r>
              <a:rPr lang="ru-RU" dirty="0" smtClean="0"/>
              <a:t>.- щенок).</a:t>
            </a:r>
          </a:p>
          <a:p>
            <a:pPr algn="just"/>
            <a:r>
              <a:rPr lang="ru-RU" dirty="0" smtClean="0"/>
              <a:t> В Греции — «мало макарон». </a:t>
            </a:r>
          </a:p>
          <a:p>
            <a:pPr algn="just"/>
            <a:r>
              <a:rPr lang="ru-RU" dirty="0" smtClean="0"/>
              <a:t>В Венгрии — червь, клещ. </a:t>
            </a:r>
          </a:p>
          <a:p>
            <a:pPr algn="just"/>
            <a:r>
              <a:rPr lang="ru-RU" dirty="0" smtClean="0"/>
              <a:t>В Сербии — «чокнутая A». </a:t>
            </a:r>
          </a:p>
          <a:p>
            <a:pPr algn="l"/>
            <a:r>
              <a:rPr lang="ru-RU" dirty="0" smtClean="0"/>
              <a:t>В Швеции — слон.</a:t>
            </a:r>
            <a:endParaRPr lang="ru-RU" dirty="0"/>
          </a:p>
        </p:txBody>
      </p:sp>
      <p:pic>
        <p:nvPicPr>
          <p:cNvPr id="25602" name="Picture 2" descr="http://img.labirint.ru/images/comments_pic/0905/01lab7s9u1232966172.gif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4581128"/>
            <a:ext cx="1928826" cy="2051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4" name="Picture 4" descr="http://www.ruskid.ru/uploads/posts/2008-10/thumbs/1225194811_302.gif"/>
          <p:cNvPicPr>
            <a:picLocks noChangeAspect="1" noChangeArrowheads="1"/>
          </p:cNvPicPr>
          <p:nvPr/>
        </p:nvPicPr>
        <p:blipFill>
          <a:blip r:embed="rId4"/>
          <a:srcRect t="4399"/>
          <a:stretch>
            <a:fillRect/>
          </a:stretch>
        </p:blipFill>
        <p:spPr bwMode="auto">
          <a:xfrm>
            <a:off x="6357950" y="3571876"/>
            <a:ext cx="2514600" cy="31051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6" name="Picture 6" descr="Картинка 2 из 7256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 b="11"/>
          <a:stretch>
            <a:fillRect/>
          </a:stretch>
        </p:blipFill>
        <p:spPr bwMode="auto">
          <a:xfrm>
            <a:off x="3428992" y="4214818"/>
            <a:ext cx="2357454" cy="24845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/>
              <a:pPr/>
              <a:t>15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071546"/>
            <a:ext cx="7854696" cy="1752600"/>
          </a:xfrm>
        </p:spPr>
        <p:txBody>
          <a:bodyPr/>
          <a:lstStyle/>
          <a:p>
            <a:pPr algn="ctr"/>
            <a:r>
              <a:rPr lang="ru-RU" dirty="0" smtClean="0"/>
              <a:t>Шведы символ @ называют "булочка с корицей", израильтяне - "</a:t>
            </a:r>
            <a:r>
              <a:rPr lang="ru-RU" dirty="0" err="1" smtClean="0"/>
              <a:t>штрудель</a:t>
            </a:r>
            <a:r>
              <a:rPr lang="ru-RU" dirty="0" smtClean="0"/>
              <a:t>", </a:t>
            </a:r>
          </a:p>
          <a:p>
            <a:pPr algn="ctr"/>
            <a:r>
              <a:rPr lang="ru-RU" dirty="0" smtClean="0"/>
              <a:t>чехи "селедочный рольмопс".</a:t>
            </a:r>
            <a:endParaRPr lang="ru-RU" dirty="0"/>
          </a:p>
        </p:txBody>
      </p:sp>
      <p:pic>
        <p:nvPicPr>
          <p:cNvPr id="26626" name="Picture 2" descr="Картинка 16 из 243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714620"/>
            <a:ext cx="2857500" cy="381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8" name="Picture 4" descr="Картинка 4 из 61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06" y="2714620"/>
            <a:ext cx="4953008" cy="371475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/>
              <a:pPr/>
              <a:t>16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42910" y="714356"/>
            <a:ext cx="7854696" cy="2428892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dirty="0" smtClean="0"/>
              <a:t>В 2004 году для удобства передачи адресов электронной почты, Международный союз электросвязи ввёл в азбуку Морзе код для символа</a:t>
            </a:r>
          </a:p>
          <a:p>
            <a:pPr algn="ctr"/>
            <a:endParaRPr lang="ru-RU" dirty="0" smtClean="0"/>
          </a:p>
          <a:p>
            <a:pPr algn="ctr"/>
            <a:r>
              <a:rPr lang="ru-RU" sz="5400" b="1" dirty="0" smtClean="0"/>
              <a:t> @ </a:t>
            </a:r>
            <a:r>
              <a:rPr lang="ru-RU" dirty="0" smtClean="0"/>
              <a:t>(• — — • — •).</a:t>
            </a:r>
            <a:endParaRPr lang="ru-RU" dirty="0"/>
          </a:p>
        </p:txBody>
      </p:sp>
      <p:pic>
        <p:nvPicPr>
          <p:cNvPr id="27650" name="Picture 2" descr="Картинка 5 из 454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14546" y="3286124"/>
            <a:ext cx="4572032" cy="3388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285728"/>
            <a:ext cx="8643998" cy="2714644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u="sng" dirty="0" smtClean="0"/>
              <a:t>Вывод:</a:t>
            </a:r>
          </a:p>
          <a:p>
            <a:pPr algn="ctr"/>
            <a:r>
              <a:rPr lang="ru-RU" dirty="0" smtClean="0"/>
              <a:t> хотя электронная собачка разделяет имя пользователя и название почтового сервера, на самом деле эта собачка объединяет огромное количество людей на Земле, давая им возможность общаться между собой посредством электронной почты. 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Picture 3" descr="Картинка 82 из 647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85851" y="2428868"/>
            <a:ext cx="6840343" cy="4453281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3649" y="9107019"/>
            <a:ext cx="12906175" cy="522480"/>
          </a:xfrm>
        </p:spPr>
        <p:txBody>
          <a:bodyPr>
            <a:normAutofit/>
          </a:bodyPr>
          <a:lstStyle/>
          <a:p>
            <a:pPr algn="ctr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/>
              <a:pPr/>
              <a:t>19</a:t>
            </a:fld>
            <a:endParaRPr lang="ru-RU"/>
          </a:p>
        </p:txBody>
      </p:sp>
      <p:pic>
        <p:nvPicPr>
          <p:cNvPr id="8196" name="Picture 4" descr="Картинки по запросу голубой Спасибо за внима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96" y="8610"/>
            <a:ext cx="911813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Картинки по запросу голубой значок собака компьютерный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031457"/>
            <a:ext cx="5688632" cy="2872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7794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2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6" y="620688"/>
            <a:ext cx="8136904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/>
              <a:t>Миллионы людей по всему миру ежедневно пересылают </a:t>
            </a:r>
            <a:r>
              <a:rPr lang="ru-RU" sz="2800" b="1" dirty="0"/>
              <a:t>миллиарды писем</a:t>
            </a:r>
            <a:r>
              <a:rPr lang="ru-RU" sz="2800" dirty="0"/>
              <a:t>. И в адресах неизменно встречается один и тот же символ @ – в России чаще всего его ласково называют собачка.</a:t>
            </a:r>
            <a:r>
              <a:rPr lang="ru-RU" sz="2800" dirty="0"/>
              <a:t/>
            </a:r>
            <a:br>
              <a:rPr lang="ru-RU" sz="2800" dirty="0"/>
            </a:br>
            <a:r>
              <a:rPr lang="ru-RU" sz="2800" dirty="0"/>
              <a:t>Давайте узнаем интересные факты о символе @:</a:t>
            </a:r>
            <a:endParaRPr lang="ru-RU" sz="2800" b="1" dirty="0" smtClean="0"/>
          </a:p>
          <a:p>
            <a:endParaRPr lang="ru-RU" sz="3600" b="1" dirty="0"/>
          </a:p>
          <a:p>
            <a:endParaRPr lang="ru-RU" sz="3600" b="1" dirty="0"/>
          </a:p>
          <a:p>
            <a:endParaRPr lang="ru-RU" dirty="0"/>
          </a:p>
        </p:txBody>
      </p:sp>
      <p:sp>
        <p:nvSpPr>
          <p:cNvPr id="2" name="AutoShape 2" descr="Картинки по запросу фото маленьких собачек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6148" name="Picture 4" descr="Картинки по запросу фото маленьких собачек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3634643"/>
            <a:ext cx="3672408" cy="308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8126162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2000">
        <p15:prstTrans prst="fractur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3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91580" y="541858"/>
            <a:ext cx="81369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1.Достоверно история происхождения символа неизвестна</a:t>
            </a:r>
            <a:r>
              <a:rPr lang="ru-RU" sz="2400" dirty="0"/>
              <a:t>, но по общемировой гипотезе — символ происходит от английского </a:t>
            </a:r>
            <a:r>
              <a:rPr lang="ru-RU" sz="2400" dirty="0" err="1"/>
              <a:t>at</a:t>
            </a:r>
            <a:r>
              <a:rPr lang="ru-RU" sz="2400" dirty="0"/>
              <a:t> (по-русски переводится «по»). Этот символ изначально был на печатных машинках, но в дальнейшем переехал и на современные </a:t>
            </a:r>
            <a:r>
              <a:rPr lang="ru-RU" sz="2400" dirty="0">
                <a:hlinkClick r:id="rId2"/>
              </a:rPr>
              <a:t>клавиатуры</a:t>
            </a:r>
            <a:r>
              <a:rPr lang="ru-RU" sz="2400" dirty="0"/>
              <a:t>.</a:t>
            </a:r>
            <a:endParaRPr lang="ru-RU" sz="2400" b="1" dirty="0"/>
          </a:p>
          <a:p>
            <a:endParaRPr lang="ru-RU" sz="2400" b="1" dirty="0"/>
          </a:p>
          <a:p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021137" y="10098360"/>
            <a:ext cx="5828896" cy="1991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pic>
        <p:nvPicPr>
          <p:cNvPr id="5124" name="Picture 4" descr="Картинки по запросу фотографии синий печатной машинки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067828"/>
            <a:ext cx="3323279" cy="27363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Похожее изображение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3294304"/>
            <a:ext cx="2304256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Картинки по запросу фото голубой клавиатур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3067828"/>
            <a:ext cx="3707904" cy="26648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415623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1250">
        <p15:prstTrans prst="airplan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4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9896" y="668869"/>
            <a:ext cx="813690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3.Название символа собака в русском языке появилось благодаря компьютерам ДВК</a:t>
            </a:r>
            <a:r>
              <a:rPr lang="ru-RU" sz="2800" dirty="0"/>
              <a:t>. Там @ появлялось при загрузке компьютера, и было похоже на маленькую собачку. Пользователи ДВК не долго думая назвали этот символ собакой.</a:t>
            </a:r>
            <a:endParaRPr lang="ru-RU" sz="2800" dirty="0"/>
          </a:p>
        </p:txBody>
      </p:sp>
      <p:pic>
        <p:nvPicPr>
          <p:cNvPr id="3074" name="Picture 2" descr="Похожее изображени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3429000"/>
            <a:ext cx="6480720" cy="3292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284709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p14:dur="3250">
        <p15:prstTrans prst="origami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5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9896" y="764704"/>
            <a:ext cx="81369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/>
              <a:t>4.Есть ещё одна интересная гипотеза происхождения символа</a:t>
            </a:r>
            <a:r>
              <a:rPr lang="ru-RU" sz="2800" dirty="0"/>
              <a:t>: так как в Древнем Риме вино измеряли в амфорах, то и сокращали слово амфора, как «а». И летописцы того времени писали эту «а» с завитушкой.</a:t>
            </a:r>
            <a:endParaRPr lang="ru-RU" sz="2800" dirty="0"/>
          </a:p>
        </p:txBody>
      </p:sp>
      <p:pic>
        <p:nvPicPr>
          <p:cNvPr id="2050" name="Picture 2" descr="Картинки по запросу компьютерный значок собака голубо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84040" y="3429000"/>
            <a:ext cx="6840760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3915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85720" y="857232"/>
            <a:ext cx="8653331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3600" b="1" spc="50" dirty="0" smtClean="0">
              <a:ln w="13500">
                <a:solidFill>
                  <a:srgbClr val="0F6FC6">
                    <a:shade val="2500"/>
                    <a:alpha val="6500"/>
                  </a:srgbClr>
                </a:solidFill>
                <a:prstDash val="solid"/>
              </a:ln>
              <a:solidFill>
                <a:srgbClr val="0F6FC6">
                  <a:tint val="3000"/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  <a:p>
            <a:pPr algn="ctr"/>
            <a:r>
              <a:rPr lang="ru-RU" sz="3600" b="1" spc="50" dirty="0" smtClean="0">
                <a:ln w="13500">
                  <a:solidFill>
                    <a:srgbClr val="0F6FC6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F6FC6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Почему знак </a:t>
            </a:r>
            <a:r>
              <a:rPr lang="en-US" sz="3600" b="1" spc="50" dirty="0" smtClean="0">
                <a:ln w="13500">
                  <a:solidFill>
                    <a:srgbClr val="0F6FC6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F6FC6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@</a:t>
            </a:r>
            <a:r>
              <a:rPr lang="ru-RU" sz="3600" b="1" spc="50" dirty="0" smtClean="0">
                <a:ln w="13500">
                  <a:solidFill>
                    <a:srgbClr val="0F6FC6">
                      <a:shade val="2500"/>
                      <a:alpha val="6500"/>
                    </a:srgbClr>
                  </a:solidFill>
                  <a:prstDash val="solid"/>
                </a:ln>
                <a:solidFill>
                  <a:srgbClr val="0F6FC6">
                    <a:tint val="3000"/>
                    <a:alpha val="95000"/>
                  </a:srgb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 называется собакой?</a:t>
            </a:r>
            <a:endParaRPr lang="ru-RU" sz="3600" b="1" spc="50" dirty="0">
              <a:ln w="13500">
                <a:solidFill>
                  <a:srgbClr val="0F6FC6">
                    <a:shade val="2500"/>
                    <a:alpha val="6500"/>
                  </a:srgbClr>
                </a:solidFill>
                <a:prstDash val="solid"/>
              </a:ln>
              <a:solidFill>
                <a:srgbClr val="0F6FC6">
                  <a:tint val="3000"/>
                  <a:alpha val="95000"/>
                </a:srgb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>
                <a:solidFill>
                  <a:srgbClr val="DBF5F9">
                    <a:shade val="90000"/>
                  </a:srgbClr>
                </a:solidFill>
              </a:rPr>
              <a:pPr/>
              <a:t>6</a:t>
            </a:fld>
            <a:endParaRPr lang="ru-RU">
              <a:solidFill>
                <a:srgbClr val="DBF5F9">
                  <a:shade val="90000"/>
                </a:srgbClr>
              </a:solidFill>
            </a:endParaRPr>
          </a:p>
        </p:txBody>
      </p:sp>
      <p:pic>
        <p:nvPicPr>
          <p:cNvPr id="7170" name="Picture 2" descr="Картинки по запросу фото Почему символ собака называется собакой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0697" y="2404878"/>
            <a:ext cx="3635896" cy="33764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Похожее изображение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4886" y="2985575"/>
            <a:ext cx="216024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Картинки по запросу фото красивенькие маленькие собачк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348880"/>
            <a:ext cx="2843808" cy="36222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Картинки по запросу фото голубого знака вопроса\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62956" y="2686162"/>
            <a:ext cx="1181044" cy="27527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121596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а 13 из 429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714620"/>
            <a:ext cx="2686050" cy="38100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500034" y="714356"/>
            <a:ext cx="81439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/>
              <a:t>Согласно энциклопедическому англо-русскому словарю символ </a:t>
            </a:r>
            <a:r>
              <a:rPr lang="ru-RU" sz="2800" dirty="0"/>
              <a:t>@ является скорописным вариантом английского предлога "</a:t>
            </a:r>
            <a:r>
              <a:rPr lang="ru-RU" sz="2800" dirty="0" err="1"/>
              <a:t>at</a:t>
            </a:r>
            <a:r>
              <a:rPr lang="ru-RU" sz="2800" dirty="0"/>
              <a:t>". 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13314" name="Picture 2" descr="Картинка 5 из 8400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714743" y="2643182"/>
            <a:ext cx="5123167" cy="37862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142984"/>
            <a:ext cx="7854696" cy="1752600"/>
          </a:xfrm>
        </p:spPr>
        <p:txBody>
          <a:bodyPr/>
          <a:lstStyle/>
          <a:p>
            <a:pPr algn="just"/>
            <a:r>
              <a:rPr lang="ru-RU" dirty="0" err="1" smtClean="0"/>
              <a:t>Дэнис</a:t>
            </a:r>
            <a:r>
              <a:rPr lang="ru-RU" dirty="0" smtClean="0"/>
              <a:t> </a:t>
            </a:r>
            <a:r>
              <a:rPr lang="ru-RU" dirty="0" err="1" smtClean="0"/>
              <a:t>Музерелли</a:t>
            </a:r>
            <a:r>
              <a:rPr lang="ru-RU" dirty="0" smtClean="0"/>
              <a:t> предположил, что символ @ появился в результате другого наклона в написании, когда купцы Франции и Германии начали записывать значок "`"</a:t>
            </a:r>
            <a:endParaRPr lang="ru-RU" dirty="0"/>
          </a:p>
        </p:txBody>
      </p:sp>
      <p:pic>
        <p:nvPicPr>
          <p:cNvPr id="4" name="Picture 2" descr="Картинка 14 из 6473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b="20"/>
          <a:stretch>
            <a:fillRect/>
          </a:stretch>
        </p:blipFill>
        <p:spPr bwMode="auto">
          <a:xfrm>
            <a:off x="642910" y="3643314"/>
            <a:ext cx="2995602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http://im6-tub.yandex.net/i?id=42062080-0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61365" y="3857628"/>
            <a:ext cx="3482591" cy="27860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>
        <p14:ripple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1500174"/>
            <a:ext cx="7854696" cy="1752600"/>
          </a:xfrm>
        </p:spPr>
        <p:txBody>
          <a:bodyPr/>
          <a:lstStyle/>
          <a:p>
            <a:pPr algn="just"/>
            <a:r>
              <a:rPr lang="ru-RU" dirty="0" smtClean="0"/>
              <a:t>Бертольд </a:t>
            </a:r>
            <a:r>
              <a:rPr lang="ru-RU" dirty="0" err="1" smtClean="0"/>
              <a:t>Уллман</a:t>
            </a:r>
            <a:r>
              <a:rPr lang="ru-RU" dirty="0" smtClean="0"/>
              <a:t> выдвинул предположение, что знак @ был изобретен средневековыми монахами для сокращения латинского слова "</a:t>
            </a:r>
            <a:r>
              <a:rPr lang="ru-RU" dirty="0" err="1" smtClean="0"/>
              <a:t>ad</a:t>
            </a:r>
            <a:r>
              <a:rPr lang="ru-RU" dirty="0" smtClean="0"/>
              <a:t>"</a:t>
            </a:r>
            <a:endParaRPr lang="ru-RU" dirty="0"/>
          </a:p>
        </p:txBody>
      </p:sp>
      <p:pic>
        <p:nvPicPr>
          <p:cNvPr id="2054" name="Picture 6" descr="Картинка 3 из 84000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 b="18"/>
          <a:stretch>
            <a:fillRect/>
          </a:stretch>
        </p:blipFill>
        <p:spPr bwMode="auto">
          <a:xfrm>
            <a:off x="4839088" y="3500438"/>
            <a:ext cx="4040414" cy="30718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6" name="Picture 8" descr="Картинка 1 из 84000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14414" y="3357562"/>
            <a:ext cx="2286016" cy="32892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D232-0695-4247-A6B6-A7E01DA95A2B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171</TotalTime>
  <Words>523</Words>
  <Application>Microsoft Office PowerPoint</Application>
  <PresentationFormat>Экран (4:3)</PresentationFormat>
  <Paragraphs>60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4" baseType="lpstr">
      <vt:lpstr>Arial</vt:lpstr>
      <vt:lpstr>Calibri</vt:lpstr>
      <vt:lpstr>Constantia</vt:lpstr>
      <vt:lpstr>Wingdings 2</vt:lpstr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Лазакат</cp:lastModifiedBy>
  <cp:revision>59</cp:revision>
  <dcterms:created xsi:type="dcterms:W3CDTF">2011-03-09T03:04:15Z</dcterms:created>
  <dcterms:modified xsi:type="dcterms:W3CDTF">2017-12-17T06:12:20Z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845837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D5.0.3</vt:lpwstr>
  </property>
</Properties>
</file>