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26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4949BF5-1FF1-497C-B57B-F11B669A1E11}" type="datetimeFigureOut">
              <a:rPr lang="ru-RU" smtClean="0"/>
              <a:t>10.09.2017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AEA6356-AB0E-49AB-AE05-65BBDADE8C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dou86kursk@yandex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infourok.ru/go.html?href=http%3A%2F%2Fwww.pedlib.ru%2FBooks%2F6%2F0297%2F6_0297-32.s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50856" y="183148"/>
            <a:ext cx="7488832" cy="173368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муниципальное </a:t>
            </a:r>
            <a:r>
              <a:rPr lang="ru-RU" sz="2000" b="1" dirty="0">
                <a:solidFill>
                  <a:schemeClr val="tx1"/>
                </a:solidFill>
              </a:rPr>
              <a:t>казенное дошкольное образовательное учреждение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«Детский сад </a:t>
            </a:r>
            <a:r>
              <a:rPr lang="ru-RU" sz="1800" b="1" dirty="0">
                <a:solidFill>
                  <a:schemeClr val="tx1"/>
                </a:solidFill>
              </a:rPr>
              <a:t>комбинированного вида №86»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>305007, город  Курск, ул. </a:t>
            </a:r>
            <a:r>
              <a:rPr lang="ru-RU" sz="1800" b="1" dirty="0" err="1">
                <a:solidFill>
                  <a:schemeClr val="tx1"/>
                </a:solidFill>
              </a:rPr>
              <a:t>Моковская</a:t>
            </a:r>
            <a:r>
              <a:rPr lang="ru-RU" sz="1800" b="1" dirty="0">
                <a:solidFill>
                  <a:schemeClr val="tx1"/>
                </a:solidFill>
              </a:rPr>
              <a:t>, 2Д.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Тел</a:t>
            </a:r>
            <a:r>
              <a:rPr lang="en-US" sz="1800" dirty="0">
                <a:solidFill>
                  <a:schemeClr val="tx1"/>
                </a:solidFill>
              </a:rPr>
              <a:t>. (4712) 35-43-94; E- mail: </a:t>
            </a:r>
            <a:r>
              <a:rPr lang="en-US" sz="1800" u="sng" dirty="0">
                <a:solidFill>
                  <a:schemeClr val="tx1"/>
                </a:solidFill>
                <a:hlinkClick r:id="rId2"/>
              </a:rPr>
              <a:t>mdou86kursk@yandex.ru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72" y="1916832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/>
              <a:t>Проект</a:t>
            </a:r>
            <a:endParaRPr lang="ru-RU" sz="3200" dirty="0"/>
          </a:p>
          <a:p>
            <a:r>
              <a:rPr lang="ru-RU" sz="3200" i="1" dirty="0"/>
              <a:t>по использованию нетрадиционной техники рисования «живопись шерстью»</a:t>
            </a:r>
            <a:endParaRPr lang="ru-RU" sz="3200" dirty="0"/>
          </a:p>
          <a:p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«Волшебная шерсть»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08592" y="4487752"/>
            <a:ext cx="3309803" cy="160554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Руководитель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проекта:        </a:t>
            </a:r>
          </a:p>
          <a:p>
            <a:pPr>
              <a:lnSpc>
                <a:spcPct val="120000"/>
              </a:lnSpc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Полянская </a:t>
            </a:r>
            <a:r>
              <a:rPr lang="ru-RU" b="1" dirty="0">
                <a:solidFill>
                  <a:srgbClr val="FF0000"/>
                </a:solidFill>
                <a:latin typeface="Comic Sans MS" pitchFamily="66" charset="0"/>
              </a:rPr>
              <a:t>Л.И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r>
              <a:rPr lang="ru-RU" b="1" i="1" dirty="0">
                <a:solidFill>
                  <a:srgbClr val="FF0000"/>
                </a:solidFill>
                <a:latin typeface="Comic Sans MS" pitchFamily="66" charset="0"/>
              </a:rPr>
              <a:t> воспитатель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</a:pP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120000"/>
              </a:lnSpc>
            </a:pPr>
            <a:r>
              <a:rPr lang="ru-RU" b="1" i="1" dirty="0">
                <a:solidFill>
                  <a:srgbClr val="FF0000"/>
                </a:solidFill>
                <a:latin typeface="Comic Sans MS" pitchFamily="66" charset="0"/>
              </a:rPr>
              <a:t>                                                                      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05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2649979"/>
            <a:ext cx="69076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Спасибо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за внимание!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357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0188" y="1556792"/>
            <a:ext cx="7776864" cy="4824536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Внутренний мир ребёнка с проблемами в развитии сложен и многообразен. Как помочь таким детям увидеть, услышать, почувствовать все многообразие окружающей среды, познать своё «Я», раскрыть его и войти в мир взрослых, полноценно существовать и взаимодействовать в нем, развивать себя и в то же время заботиться о своём здоровье.</a:t>
            </a:r>
          </a:p>
          <a:p>
            <a:pPr marL="6858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Необходимо использовать новые технологии, одновременно обеспечивающие познавательное развитие детей. Такой технологией, несущей особые коррекционные и развивающие возможности, на мой взгляд, является арт-терапия. Арт-терапия или, буквально, «терапия искусством». Термин этот был введён в далёком 1938 г. А. Хиллом. Главная цель арт-терапии — гармонизация личности, психологического и эмоционального состояния. Поэтому значение метода особенно возрастает, когда речь заходит о детях с ограниченными возможностями здоровья. Через развитие возможностей самопознания и самовыражения средствами художественной деятельности можно изменить стереотипы поведения, повысить адаптационные способности, найти компенсаторные возможности такого ребенка и в конечном итоге — успешно социализировать.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758798"/>
            <a:ext cx="7024744" cy="1187390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 </a:t>
            </a:r>
            <a:r>
              <a:rPr lang="ru-RU" sz="1800" b="1" i="1" dirty="0">
                <a:solidFill>
                  <a:schemeClr val="tx1"/>
                </a:solidFill>
              </a:rPr>
              <a:t>«Искусство – это время и пространство,</a:t>
            </a:r>
            <a:r>
              <a:rPr lang="ru-RU" sz="1800" b="1" dirty="0">
                <a:solidFill>
                  <a:schemeClr val="tx1"/>
                </a:solidFill>
              </a:rPr>
              <a:t> </a:t>
            </a:r>
            <a:r>
              <a:rPr lang="ru-RU" sz="1800" b="1" i="1" dirty="0">
                <a:solidFill>
                  <a:schemeClr val="tx1"/>
                </a:solidFill>
              </a:rPr>
              <a:t>в котором живёт красота человеческой </a:t>
            </a:r>
            <a:r>
              <a:rPr lang="ru-RU" sz="1800" b="1" i="1" dirty="0" smtClean="0">
                <a:solidFill>
                  <a:schemeClr val="tx1"/>
                </a:solidFill>
              </a:rPr>
              <a:t>души.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</a:rPr>
              <a:t>Как </a:t>
            </a:r>
            <a:r>
              <a:rPr lang="ru-RU" sz="1800" b="1" i="1" dirty="0">
                <a:solidFill>
                  <a:schemeClr val="tx1"/>
                </a:solidFill>
              </a:rPr>
              <a:t>гимнастика выпрямляет тело, так</a:t>
            </a:r>
            <a:r>
              <a:rPr lang="ru-RU" sz="1800" b="1" dirty="0">
                <a:solidFill>
                  <a:schemeClr val="tx1"/>
                </a:solidFill>
              </a:rPr>
              <a:t> </a:t>
            </a:r>
            <a:r>
              <a:rPr lang="ru-RU" sz="1800" b="1" i="1" dirty="0">
                <a:solidFill>
                  <a:schemeClr val="tx1"/>
                </a:solidFill>
              </a:rPr>
              <a:t>искусство выпрямляет душу»</a:t>
            </a: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b="1" i="1" dirty="0">
                <a:solidFill>
                  <a:schemeClr val="tx1"/>
                </a:solidFill>
              </a:rPr>
              <a:t>В.А. </a:t>
            </a:r>
            <a:r>
              <a:rPr lang="ru-RU" sz="1800" b="1" i="1" dirty="0" smtClean="0">
                <a:solidFill>
                  <a:schemeClr val="tx1"/>
                </a:solidFill>
              </a:rPr>
              <a:t>Сухомлинский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00064" y="235578"/>
            <a:ext cx="5777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АКТУАЛЬНОСТЬ   </a:t>
            </a:r>
            <a:r>
              <a:rPr lang="ru-RU" sz="2800" b="1" dirty="0" smtClean="0">
                <a:solidFill>
                  <a:schemeClr val="bg1"/>
                </a:solidFill>
              </a:rPr>
              <a:t>ПРОЕКТА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6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7848872" cy="6597352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/>
            </a:r>
            <a:br>
              <a:rPr lang="ru-RU" sz="1600" b="1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/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Тип </a:t>
            </a:r>
            <a:r>
              <a:rPr lang="ru-RU" sz="1600" b="1" dirty="0">
                <a:solidFill>
                  <a:schemeClr val="tx1"/>
                </a:solidFill>
              </a:rPr>
              <a:t>проекта:</a:t>
            </a:r>
            <a:r>
              <a:rPr lang="ru-RU" sz="1600" dirty="0">
                <a:solidFill>
                  <a:schemeClr val="tx1"/>
                </a:solidFill>
              </a:rPr>
              <a:t> творческий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 smtClean="0">
                <a:solidFill>
                  <a:schemeClr val="tx1"/>
                </a:solidFill>
              </a:rPr>
              <a:t>Длительность проекта</a:t>
            </a:r>
            <a:r>
              <a:rPr lang="ru-RU" sz="1600" dirty="0" smtClean="0">
                <a:solidFill>
                  <a:schemeClr val="tx1"/>
                </a:solidFill>
              </a:rPr>
              <a:t>: </a:t>
            </a:r>
            <a:r>
              <a:rPr lang="ru-RU" sz="1600" dirty="0">
                <a:solidFill>
                  <a:schemeClr val="tx1"/>
                </a:solidFill>
              </a:rPr>
              <a:t>- </a:t>
            </a:r>
            <a:r>
              <a:rPr lang="ru-RU" sz="1600" dirty="0">
                <a:solidFill>
                  <a:schemeClr val="tx1"/>
                </a:solidFill>
              </a:rPr>
              <a:t> краткосрочный ( 2 недели февраля  2015г.)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Цель </a:t>
            </a:r>
            <a:r>
              <a:rPr lang="ru-RU" sz="1600" dirty="0">
                <a:solidFill>
                  <a:schemeClr val="tx1"/>
                </a:solidFill>
              </a:rPr>
              <a:t>- способствовать художественно - эстетическому развитию детей </a:t>
            </a:r>
            <a:r>
              <a:rPr lang="ru-RU" sz="1600" dirty="0">
                <a:solidFill>
                  <a:schemeClr val="tx1"/>
                </a:solidFill>
              </a:rPr>
              <a:t>в процессе использования нетрадиционной техники — «шерстяная акварель», познакомить родителей с этой техникой, включать детей в использовании нетрадиционной техники «шерстяная акварель» для создания художественного образа.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Задачи: - </a:t>
            </a:r>
            <a:r>
              <a:rPr lang="ru-RU" sz="1600" dirty="0">
                <a:solidFill>
                  <a:schemeClr val="tx1"/>
                </a:solidFill>
              </a:rPr>
              <a:t>коррекция эмоционально-волевой сферы, повышение стрессоустойчивости, самооценки, улучшение </a:t>
            </a:r>
            <a:r>
              <a:rPr lang="ru-RU" sz="1600" dirty="0" err="1">
                <a:solidFill>
                  <a:schemeClr val="tx1"/>
                </a:solidFill>
              </a:rPr>
              <a:t>саморегуляции</a:t>
            </a:r>
            <a:r>
              <a:rPr lang="ru-RU" sz="1600" dirty="0">
                <a:solidFill>
                  <a:schemeClr val="tx1"/>
                </a:solidFill>
              </a:rPr>
              <a:t> поведения; оптимизация психических процессов и функций, развивать чувство композиции, закреплять навыки рисования шерстью, побуждать к творческой активности, помочь в овладении изобразительными навыками и умениями.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Участники проекта:</a:t>
            </a:r>
            <a:r>
              <a:rPr lang="ru-RU" sz="1600" dirty="0">
                <a:solidFill>
                  <a:schemeClr val="tx1"/>
                </a:solidFill>
              </a:rPr>
              <a:t> воспитатель, дети с ОВЗ, родители.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Образовательная область: </a:t>
            </a:r>
            <a:r>
              <a:rPr lang="ru-RU" sz="1600" dirty="0">
                <a:solidFill>
                  <a:schemeClr val="tx1"/>
                </a:solidFill>
              </a:rPr>
              <a:t>«Художественно-эстетическое развитие»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Материально-техническое обеспечение проекта: </a:t>
            </a:r>
            <a:r>
              <a:rPr lang="ru-RU" sz="1600" dirty="0">
                <a:solidFill>
                  <a:schemeClr val="tx1"/>
                </a:solidFill>
              </a:rPr>
              <a:t> картон, фетр или фланель; цветная овечья шерсть, рамка со стеклом, консультация и памятка  для родителей, фотоаппарат, книги, стихи, картинки.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Метод </a:t>
            </a:r>
            <a:r>
              <a:rPr lang="ru-RU" sz="1600" b="1" dirty="0">
                <a:solidFill>
                  <a:schemeClr val="tx1"/>
                </a:solidFill>
              </a:rPr>
              <a:t>проекта</a:t>
            </a:r>
            <a:r>
              <a:rPr lang="ru-RU" sz="1600" dirty="0">
                <a:solidFill>
                  <a:schemeClr val="tx1"/>
                </a:solidFill>
              </a:rPr>
              <a:t>: «</a:t>
            </a:r>
            <a:r>
              <a:rPr lang="ru-RU" sz="1600" i="1" dirty="0">
                <a:solidFill>
                  <a:schemeClr val="tx1"/>
                </a:solidFill>
              </a:rPr>
              <a:t>Живопись шерстью</a:t>
            </a:r>
            <a:r>
              <a:rPr lang="ru-RU" sz="1600" dirty="0">
                <a:solidFill>
                  <a:schemeClr val="tx1"/>
                </a:solidFill>
              </a:rPr>
              <a:t>» (рисование шерстью)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Формы работы</a:t>
            </a:r>
            <a:r>
              <a:rPr lang="ru-RU" sz="1600" dirty="0">
                <a:solidFill>
                  <a:schemeClr val="tx1"/>
                </a:solidFill>
              </a:rPr>
              <a:t> с детьми: создание игровой ситуации, проговаривание последовательности работы, наблюдения, беседы с рассматриванием картинок, чтение художественной литературы, организованная деятельность.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1" dirty="0">
                <a:solidFill>
                  <a:schemeClr val="tx1"/>
                </a:solidFill>
              </a:rPr>
              <a:t>Продукт</a:t>
            </a:r>
            <a:r>
              <a:rPr lang="ru-RU" sz="1600" dirty="0">
                <a:solidFill>
                  <a:schemeClr val="tx1"/>
                </a:solidFill>
              </a:rPr>
              <a:t> </a:t>
            </a:r>
            <a:r>
              <a:rPr lang="ru-RU" sz="1600" i="1" dirty="0">
                <a:solidFill>
                  <a:schemeClr val="tx1"/>
                </a:solidFill>
              </a:rPr>
              <a:t>(итог)</a:t>
            </a:r>
            <a:r>
              <a:rPr lang="ru-RU" sz="1600" dirty="0">
                <a:solidFill>
                  <a:schemeClr val="tx1"/>
                </a:solidFill>
              </a:rPr>
              <a:t>: рисунки, выставки, консультация для родителей, создание презентации </a:t>
            </a:r>
            <a:r>
              <a:rPr lang="ru-RU" sz="1600" i="1" dirty="0">
                <a:solidFill>
                  <a:schemeClr val="tx1"/>
                </a:solidFill>
              </a:rPr>
              <a:t>«</a:t>
            </a:r>
            <a:r>
              <a:rPr lang="ru-RU" sz="1600" b="1" i="1" dirty="0">
                <a:solidFill>
                  <a:schemeClr val="tx1"/>
                </a:solidFill>
              </a:rPr>
              <a:t>Волшебная шерсть</a:t>
            </a:r>
            <a:r>
              <a:rPr lang="ru-RU" sz="1600" i="1" dirty="0">
                <a:solidFill>
                  <a:schemeClr val="tx1"/>
                </a:solidFill>
              </a:rPr>
              <a:t>»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400" b="1" dirty="0"/>
              <a:t> 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19111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r="3905"/>
          <a:stretch>
            <a:fillRect/>
          </a:stretch>
        </p:blipFill>
        <p:spPr bwMode="auto">
          <a:xfrm>
            <a:off x="899592" y="557972"/>
            <a:ext cx="3600400" cy="58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16016" y="557972"/>
            <a:ext cx="3384376" cy="5463316"/>
          </a:xfrm>
        </p:spPr>
        <p:txBody>
          <a:bodyPr>
            <a:normAutofit fontScale="90000"/>
          </a:bodyPr>
          <a:lstStyle/>
          <a:p>
            <a:pPr lvl="0"/>
            <a:r>
              <a:rPr lang="ru-RU" sz="1400" dirty="0" smtClean="0">
                <a:solidFill>
                  <a:schemeClr val="tx1"/>
                </a:solidFill>
              </a:rPr>
              <a:t>-Изучение </a:t>
            </a:r>
            <a:r>
              <a:rPr lang="ru-RU" sz="1400" dirty="0">
                <a:solidFill>
                  <a:schemeClr val="tx1"/>
                </a:solidFill>
              </a:rPr>
              <a:t>и анализ научно-исследовательской, методической литературы, </a:t>
            </a:r>
            <a:r>
              <a:rPr lang="ru-RU" sz="1400" dirty="0" err="1">
                <a:solidFill>
                  <a:schemeClr val="tx1"/>
                </a:solidFill>
              </a:rPr>
              <a:t>интернет-ресурсов</a:t>
            </a:r>
            <a:r>
              <a:rPr lang="ru-RU" sz="1400" dirty="0">
                <a:solidFill>
                  <a:schemeClr val="tx1"/>
                </a:solidFill>
              </a:rPr>
              <a:t> по данной проблеме; подбор программно-методического обеспечения по данной проблеме; наглядно-демонстрационного, раздаточного   материала.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-Разработка </a:t>
            </a:r>
            <a:r>
              <a:rPr lang="ru-RU" sz="1400" dirty="0">
                <a:solidFill>
                  <a:schemeClr val="tx1"/>
                </a:solidFill>
              </a:rPr>
              <a:t>содержания проекта: «Волшебная шерсть»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Планирование предстоящей деятельности, направленной на реализацию проекта.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 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-Консультация </a:t>
            </a:r>
            <a:r>
              <a:rPr lang="ru-RU" sz="1400" dirty="0">
                <a:solidFill>
                  <a:schemeClr val="tx1"/>
                </a:solidFill>
              </a:rPr>
              <a:t>для родителей на тему: «Использование цветной непряденой шерсти в развитии творческого воображения у детей дошкольного возраста с ОВЗ»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Памятка для родителей: «Организация самостоятельной изобразительной деятельности детей в технике рисования «</a:t>
            </a:r>
            <a:r>
              <a:rPr lang="ru-RU" sz="1400" i="1" dirty="0">
                <a:solidFill>
                  <a:schemeClr val="tx1"/>
                </a:solidFill>
              </a:rPr>
              <a:t>Живопись шерстью</a:t>
            </a:r>
            <a:r>
              <a:rPr lang="ru-RU" sz="1400" dirty="0">
                <a:solidFill>
                  <a:schemeClr val="tx1"/>
                </a:solidFill>
              </a:rPr>
              <a:t>»»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88640"/>
            <a:ext cx="3470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Этапы реализации проекта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0472" y="595448"/>
            <a:ext cx="3001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Подготовительный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19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632848" cy="3024336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2200" dirty="0" smtClean="0">
                <a:solidFill>
                  <a:schemeClr val="tx1"/>
                </a:solidFill>
              </a:rPr>
              <a:t>В связи с особенностями детей с ОВЗ на каждом занятии использовались игровой прием, художественное слово, пальчиковые игры, физкультминутки, подвижные игры, музыкальное проигрывание.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Совместная деятельность педагога и ребёнка по образовательной области  художественно-эстетическое развитие  в индивидуальной форме на тему </a:t>
            </a:r>
            <a:r>
              <a:rPr lang="ru-RU" sz="2200" b="1" dirty="0" smtClean="0">
                <a:solidFill>
                  <a:schemeClr val="tx1"/>
                </a:solidFill>
              </a:rPr>
              <a:t>«Зимняя рябина».</a:t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11663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Основной этап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C:\Users\Admin\Downloads\SAM_61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673" y="3063580"/>
            <a:ext cx="5266449" cy="3210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339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692696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Непосредственно образовательная деятельность</a:t>
            </a:r>
            <a:br>
              <a:rPr lang="ru-RU" sz="2000" dirty="0" smtClean="0"/>
            </a:br>
            <a:r>
              <a:rPr lang="ru-RU" sz="2000" dirty="0" smtClean="0"/>
              <a:t>(«Художественно-эстетическое развитие») с группой детей на тему  </a:t>
            </a:r>
            <a:r>
              <a:rPr lang="ru-RU" sz="2000" b="1" dirty="0" smtClean="0"/>
              <a:t>«</a:t>
            </a:r>
            <a:r>
              <a:rPr lang="ru-RU" sz="2000" b="1" dirty="0"/>
              <a:t>В лесу родилась ёлочка».</a:t>
            </a:r>
            <a:endParaRPr lang="ru-RU" sz="2000" dirty="0"/>
          </a:p>
        </p:txBody>
      </p:sp>
      <p:pic>
        <p:nvPicPr>
          <p:cNvPr id="11" name="Picture 5" descr="C:\Users\Admin\Desktop\21 02 2017\IMG_20170221_09532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t="4858" r="13933" b="72"/>
          <a:stretch/>
        </p:blipFill>
        <p:spPr bwMode="auto">
          <a:xfrm>
            <a:off x="467544" y="1988840"/>
            <a:ext cx="392443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Picture 3" descr="C:\Users\Admin\Desktop\21 02 2017\IMG_20170221_09470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0" t="11739"/>
          <a:stretch/>
        </p:blipFill>
        <p:spPr bwMode="auto">
          <a:xfrm>
            <a:off x="4535996" y="3032956"/>
            <a:ext cx="3922320" cy="29163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270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188640"/>
            <a:ext cx="3096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Заключительный этап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764704"/>
            <a:ext cx="76328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/>
              <a:t>Оформление художественной выставки работ детей из «шерсти </a:t>
            </a:r>
            <a:r>
              <a:rPr lang="ru-RU" sz="2000" dirty="0" smtClean="0"/>
              <a:t>» на </a:t>
            </a:r>
            <a:r>
              <a:rPr lang="ru-RU" sz="2000" dirty="0"/>
              <a:t>базе ДОУ.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2000" dirty="0"/>
              <a:t>Участие работ детей группы в конкурсах города.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ru-RU" sz="2000" dirty="0"/>
              <a:t>Подготовка презентации проекта «Волшебная шерсть»</a:t>
            </a:r>
            <a:endParaRPr lang="ru-RU" sz="2000" dirty="0"/>
          </a:p>
        </p:txBody>
      </p:sp>
      <p:pic>
        <p:nvPicPr>
          <p:cNvPr id="5" name="Picture 4" descr="C:\Users\Admin\Desktop\IMG_20170221_1003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328" y="2780928"/>
            <a:ext cx="354664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7" descr="F:\DCIM\101MSDCF\DSC0106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824" y="2272288"/>
            <a:ext cx="3548608" cy="2956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7843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0424" y="646331"/>
            <a:ext cx="813690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Социальный </a:t>
            </a:r>
            <a:r>
              <a:rPr lang="ru-RU" b="1" dirty="0"/>
              <a:t>аспект</a:t>
            </a:r>
            <a:r>
              <a:rPr lang="ru-RU" dirty="0"/>
              <a:t>: гармонизация личностного и интеллектуального потенциала; эмоциональная готовность - восприимчивость к социуму; гармонизация внутри-семейных отношений; снижение уровня конфликтности в социуме.</a:t>
            </a:r>
          </a:p>
          <a:p>
            <a:r>
              <a:rPr lang="ru-RU" b="1" dirty="0"/>
              <a:t>Педагогический аспект:</a:t>
            </a:r>
            <a:r>
              <a:rPr lang="ru-RU" dirty="0"/>
              <a:t> раскрытие творческого потенциала и творческих возможностей детей с ОВЗ; развитие эстетического кругозора.</a:t>
            </a:r>
          </a:p>
          <a:p>
            <a:r>
              <a:rPr lang="ru-RU" dirty="0"/>
              <a:t>Арт–терапия имеет мощный потенциал, актуализация которого позволяет кардинально менять дидактические подходы к процессу обучения, воспитания, развития личности, организации и реализации совместной интеллектуальной и эмоционально-художественной деятельности педагога и воспитанника с особенностями развития. Использование средств арт-терапии даёт возможность неформально реализовывать процесс интеграции научных и практических знаний, умений, навыков в разных видах деятельности. Как показывает мой опыт работы, использование арт-терапии с детьми с особенностями развития повышает мотивацию, способно значительно оптимизировать развитие ребёнка. Наблюдения показали, что совместная деятельность, включающая арт-педагогические технологии, даёт больший воспитательный, развивающий и обучающий эффект.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08004" y="0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Ожидаемые результаты работы.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56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8152" y="671691"/>
            <a:ext cx="83003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200" dirty="0" smtClean="0"/>
              <a:t>Копытин </a:t>
            </a:r>
            <a:r>
              <a:rPr lang="ru-RU" sz="1200" dirty="0"/>
              <a:t>А.И. Теория и практика арт-терапии. СПб, 2002.</a:t>
            </a:r>
          </a:p>
          <a:p>
            <a:pPr lvl="0"/>
            <a:r>
              <a:rPr lang="ru-RU" sz="1200" dirty="0"/>
              <a:t>Выготский Л.С. Психология искусства. М.: Искусство, 2006.</a:t>
            </a:r>
          </a:p>
          <a:p>
            <a:pPr lvl="0"/>
            <a:r>
              <a:rPr lang="ru-RU" sz="1200" dirty="0"/>
              <a:t>Копытин А.И. Основы арт-терапии. СПб., 1999.</a:t>
            </a:r>
          </a:p>
          <a:p>
            <a:pPr lvl="0"/>
            <a:r>
              <a:rPr lang="ru-RU" sz="1200" dirty="0"/>
              <a:t>Ермолаева М.В. Практическая психология детского творчества. М., 2001.</a:t>
            </a:r>
          </a:p>
          <a:p>
            <a:pPr lvl="0"/>
            <a:r>
              <a:rPr lang="ru-RU" sz="1200" dirty="0" err="1"/>
              <a:t>Бетенски</a:t>
            </a:r>
            <a:r>
              <a:rPr lang="ru-RU" sz="1200" dirty="0"/>
              <a:t> М. Что ты видишь? Новые методы арт-терапии. СПб, 2002.</a:t>
            </a:r>
          </a:p>
          <a:p>
            <a:pPr lvl="0"/>
            <a:r>
              <a:rPr lang="ru-RU" sz="1200" dirty="0"/>
              <a:t>Петрушин В.И.  Музыкальная психотерапия  М., 2000.</a:t>
            </a:r>
          </a:p>
          <a:p>
            <a:r>
              <a:rPr lang="ru-RU" sz="1200" dirty="0"/>
              <a:t>7. Давыдова Г. Н. Нетрадиционные техники рисования в детском саду. Часть I, II – М. ; «Издательство Скрипторий 2003», 2007г.</a:t>
            </a:r>
          </a:p>
          <a:p>
            <a:r>
              <a:rPr lang="ru-RU" sz="1200" dirty="0"/>
              <a:t>8. Дьяченко О. М. Развитие воображения дошкольника. Методическое пособие для воспитателей и родителей. – М. ; Мозаика-Синтез, 2008г.</a:t>
            </a:r>
          </a:p>
          <a:p>
            <a:r>
              <a:rPr lang="ru-RU" sz="1200" dirty="0"/>
              <a:t>9. Комарова Т. С. Обучение дошкольников технике рисования. – М. ; Педагогическое общество России, 2005г.</a:t>
            </a:r>
          </a:p>
          <a:p>
            <a:r>
              <a:rPr lang="ru-RU" sz="1200" dirty="0"/>
              <a:t>10. Никитина А. В. Нетрадиционные техники рисования в детском саду. Планирование, конспекты занятий: Пособие для воспитателей и заинтересованных родителей. – СПб. ; КАРО, 2008г.</a:t>
            </a:r>
          </a:p>
          <a:p>
            <a:r>
              <a:rPr lang="ru-RU" sz="1200" dirty="0"/>
              <a:t>11.  Рисование с детьми дошкольного возраста: Нетрадиционные техники, планирование, конспекты занятий / Под ред. Р. Г. Казаковой. – М. : ТЦ Сфера, 2005.</a:t>
            </a:r>
          </a:p>
          <a:p>
            <a:r>
              <a:rPr lang="ru-RU" sz="1200" dirty="0"/>
              <a:t>12. </a:t>
            </a:r>
            <a:r>
              <a:rPr lang="ru-RU" sz="1200" dirty="0" err="1"/>
              <a:t>Эйнон</a:t>
            </a:r>
            <a:r>
              <a:rPr lang="ru-RU" sz="1200" dirty="0"/>
              <a:t> Д. Творческая игра: от рождения до 10 лет. – М., 1995г.</a:t>
            </a:r>
          </a:p>
          <a:p>
            <a:r>
              <a:rPr lang="ru-RU" sz="1200" dirty="0"/>
              <a:t>13.  </a:t>
            </a:r>
            <a:r>
              <a:rPr lang="ru-RU" sz="1200" dirty="0" err="1"/>
              <a:t>Колдина</a:t>
            </a:r>
            <a:r>
              <a:rPr lang="ru-RU" sz="1200" dirty="0"/>
              <a:t> Д.Н. Игровые занятия с детьми 3 – 4 лет. – М., 2010.</a:t>
            </a:r>
          </a:p>
          <a:p>
            <a:r>
              <a:rPr lang="ru-RU" sz="1200" dirty="0"/>
              <a:t>14.  Рисование с детьми дошкольного возраста: нетрадиционные техники, планирование, конспекты занятий / Под ред. Р.Г. Казаковой. – М., 2007.</a:t>
            </a:r>
          </a:p>
          <a:p>
            <a:r>
              <a:rPr lang="ru-RU" sz="1200" dirty="0"/>
              <a:t>15. Белкина В.Н. и др. Дошкольник: обучение и развитие. – Ярославль, 1998.</a:t>
            </a:r>
          </a:p>
          <a:p>
            <a:r>
              <a:rPr lang="ru-RU" sz="1200" dirty="0"/>
              <a:t>16. </a:t>
            </a:r>
            <a:r>
              <a:rPr lang="ru-RU" sz="1200" dirty="0" err="1"/>
              <a:t>Янушко</a:t>
            </a:r>
            <a:r>
              <a:rPr lang="ru-RU" sz="1200" dirty="0"/>
              <a:t> Е.А. Рисование с детьми раннего возраста. – М., 2010.</a:t>
            </a:r>
          </a:p>
          <a:p>
            <a:r>
              <a:rPr lang="ru-RU" sz="1200" dirty="0"/>
              <a:t>17.  Лыкова И.А. Изобразительная деятельность в детском саду. Младшая группа. – М., 2010.</a:t>
            </a:r>
          </a:p>
          <a:p>
            <a:r>
              <a:rPr lang="ru-RU" sz="1200" dirty="0"/>
              <a:t>18.  </a:t>
            </a:r>
            <a:r>
              <a:rPr lang="ru-RU" sz="1200" dirty="0" err="1"/>
              <a:t>Акуненок</a:t>
            </a:r>
            <a:r>
              <a:rPr lang="ru-RU" sz="1200" dirty="0"/>
              <a:t> Т.С. Использование в ДОУ приемов нетрадиционного рисования // Дошкольное образование. – 2010. - №18</a:t>
            </a:r>
          </a:p>
          <a:p>
            <a:r>
              <a:rPr lang="ru-RU" sz="1200" dirty="0"/>
              <a:t>19. </a:t>
            </a:r>
            <a:r>
              <a:rPr lang="ru-RU" sz="1200" dirty="0" err="1"/>
              <a:t>Шклярова</a:t>
            </a:r>
            <a:r>
              <a:rPr lang="ru-RU" sz="1200" dirty="0"/>
              <a:t> О.В. Рисуйте в нетрадиционной форме // Дошкольное воспитание. – 1995. - №11</a:t>
            </a:r>
          </a:p>
          <a:p>
            <a:r>
              <a:rPr lang="ru-RU" sz="1200" dirty="0"/>
              <a:t>20. </a:t>
            </a:r>
            <a:r>
              <a:rPr lang="ru-RU" sz="1200" dirty="0" err="1"/>
              <a:t>Юркова</a:t>
            </a:r>
            <a:r>
              <a:rPr lang="ru-RU" sz="1200" dirty="0"/>
              <a:t> Н. Рисование мыльной пеной, крашенными опилками, на самоклеющейся пленке // Обруч. – 1999. - №2</a:t>
            </a:r>
          </a:p>
          <a:p>
            <a:r>
              <a:rPr lang="ru-RU" sz="1200" dirty="0"/>
              <a:t>21. Лебедева Е.Н. Использование нетрадиционных техник [Электронный ресурс]: </a:t>
            </a:r>
            <a:r>
              <a:rPr lang="ru-RU" sz="1200" dirty="0">
                <a:hlinkClick r:id="rId2"/>
              </a:rPr>
              <a:t>http://www.pedlib.ru/Books/6/0297/6_0297-32.shtml</a:t>
            </a:r>
            <a:endParaRPr lang="ru-RU" sz="1200" dirty="0"/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83440" y="116632"/>
            <a:ext cx="3518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ИСПОЛЬЗУЕМАЯ ЛИТЕРАТУРА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10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419</TotalTime>
  <Words>486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муниципальное казенное дошкольное образовательное учреждение «Детский сад комбинированного вида №86» 305007, город  Курск, ул. Моковская, 2Д. Тел. (4712) 35-43-94; E- mail: mdou86kursk@yandex.ru</vt:lpstr>
      <vt:lpstr> «Искусство – это время и пространство, в котором живёт красота человеческой души. Как гимнастика выпрямляет тело, так искусство выпрямляет душу» В.А. Сухомлинский </vt:lpstr>
      <vt:lpstr>       Тип проекта: творческий Длительность проекта: -  краткосрочный ( 2 недели февраля  2015г.) Цель - способствовать художественно - эстетическому развитию детей в процессе использования нетрадиционной техники — «шерстяная акварель», познакомить родителей с этой техникой, включать детей в использовании нетрадиционной техники «шерстяная акварель» для создания художественного образа. Задачи: - коррекция эмоционально-волевой сферы, повышение стрессоустойчивости, самооценки, улучшение саморегуляции поведения; оптимизация психических процессов и функций, развивать чувство композиции, закреплять навыки рисования шерстью, побуждать к творческой активности, помочь в овладении изобразительными навыками и умениями. Участники проекта: воспитатель, дети с ОВЗ, родители. Образовательная область: «Художественно-эстетическое развитие» Материально-техническое обеспечение проекта:  картон, фетр или фланель; цветная овечья шерсть, рамка со стеклом, консультация и памятка  для родителей, фотоаппарат, книги, стихи, картинки. Метод проекта: «Живопись шерстью» (рисование шерстью) Формы работы с детьми: создание игровой ситуации, проговаривание последовательности работы, наблюдения, беседы с рассматриванием картинок, чтение художественной литературы, организованная деятельность. Продукт (итог): рисунки, выставки, консультация для родителей, создание презентации «Волшебная шерсть»   </vt:lpstr>
      <vt:lpstr>-Изучение и анализ научно-исследовательской, методической литературы, интернет-ресурсов по данной проблеме; подбор программно-методического обеспечения по данной проблеме; наглядно-демонстрационного, раздаточного   материала.  -Разработка содержания проекта: «Волшебная шерсть» Планирование предстоящей деятельности, направленной на реализацию проекта.   -Консультация для родителей на тему: «Использование цветной непряденой шерсти в развитии творческого воображения у детей дошкольного возраста с ОВЗ» Памятка для родителей: «Организация самостоятельной изобразительной деятельности детей в технике рисования «Живопись шерстью»»</vt:lpstr>
      <vt:lpstr>     В связи с особенностями детей с ОВЗ на каждом занятии использовались игровой прием, художественное слово, пальчиковые игры, физкультминутки, подвижные игры, музыкальное проигрывание. Совместная деятельность педагога и ребёнка по образовательной области  художественно-эстетическое развитие  в индивидуальной форме на тему «Зимняя рябина».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Танюшка</dc:creator>
  <cp:lastModifiedBy>User</cp:lastModifiedBy>
  <cp:revision>27</cp:revision>
  <dcterms:created xsi:type="dcterms:W3CDTF">2015-03-25T10:26:51Z</dcterms:created>
  <dcterms:modified xsi:type="dcterms:W3CDTF">2017-09-10T17:34:24Z</dcterms:modified>
</cp:coreProperties>
</file>