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28"/>
  </p:notesMasterIdLst>
  <p:sldIdLst>
    <p:sldId id="256" r:id="rId2"/>
    <p:sldId id="257" r:id="rId3"/>
    <p:sldId id="276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92" r:id="rId13"/>
    <p:sldId id="289" r:id="rId14"/>
    <p:sldId id="259" r:id="rId15"/>
    <p:sldId id="261" r:id="rId16"/>
    <p:sldId id="263" r:id="rId17"/>
    <p:sldId id="275" r:id="rId18"/>
    <p:sldId id="272" r:id="rId19"/>
    <p:sldId id="266" r:id="rId20"/>
    <p:sldId id="267" r:id="rId21"/>
    <p:sldId id="270" r:id="rId22"/>
    <p:sldId id="271" r:id="rId23"/>
    <p:sldId id="286" r:id="rId24"/>
    <p:sldId id="287" r:id="rId25"/>
    <p:sldId id="288" r:id="rId26"/>
    <p:sldId id="269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0066"/>
    <a:srgbClr val="0033CC"/>
    <a:srgbClr val="0000CC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660"/>
  </p:normalViewPr>
  <p:slideViewPr>
    <p:cSldViewPr>
      <p:cViewPr>
        <p:scale>
          <a:sx n="73" d="100"/>
          <a:sy n="73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E236-C598-4F13-BB2C-904856057DE3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5CA97-0AEE-421C-B21C-F485CD77A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9412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5CA97-0AEE-421C-B21C-F485CD77A1FF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904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2355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23556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16 w 596"/>
                  <a:gd name="T1" fmla="*/ 370 h 666"/>
                  <a:gd name="T2" fmla="*/ 6 w 596"/>
                  <a:gd name="T3" fmla="*/ 341 h 666"/>
                  <a:gd name="T4" fmla="*/ 0 w 596"/>
                  <a:gd name="T5" fmla="*/ 289 h 666"/>
                  <a:gd name="T6" fmla="*/ 4 w 596"/>
                  <a:gd name="T7" fmla="*/ 222 h 666"/>
                  <a:gd name="T8" fmla="*/ 25 w 596"/>
                  <a:gd name="T9" fmla="*/ 151 h 666"/>
                  <a:gd name="T10" fmla="*/ 69 w 596"/>
                  <a:gd name="T11" fmla="*/ 84 h 666"/>
                  <a:gd name="T12" fmla="*/ 142 w 596"/>
                  <a:gd name="T13" fmla="*/ 31 h 666"/>
                  <a:gd name="T14" fmla="*/ 247 w 596"/>
                  <a:gd name="T15" fmla="*/ 2 h 666"/>
                  <a:gd name="T16" fmla="*/ 380 w 596"/>
                  <a:gd name="T17" fmla="*/ 9 h 666"/>
                  <a:gd name="T18" fmla="*/ 484 w 596"/>
                  <a:gd name="T19" fmla="*/ 68 h 666"/>
                  <a:gd name="T20" fmla="*/ 554 w 596"/>
                  <a:gd name="T21" fmla="*/ 165 h 666"/>
                  <a:gd name="T22" fmla="*/ 591 w 596"/>
                  <a:gd name="T23" fmla="*/ 284 h 666"/>
                  <a:gd name="T24" fmla="*/ 595 w 596"/>
                  <a:gd name="T25" fmla="*/ 409 h 666"/>
                  <a:gd name="T26" fmla="*/ 566 w 596"/>
                  <a:gd name="T27" fmla="*/ 525 h 666"/>
                  <a:gd name="T28" fmla="*/ 507 w 596"/>
                  <a:gd name="T29" fmla="*/ 615 h 666"/>
                  <a:gd name="T30" fmla="*/ 417 w 596"/>
                  <a:gd name="T31" fmla="*/ 663 h 666"/>
                  <a:gd name="T32" fmla="*/ 389 w 596"/>
                  <a:gd name="T33" fmla="*/ 659 h 666"/>
                  <a:gd name="T34" fmla="*/ 441 w 596"/>
                  <a:gd name="T35" fmla="*/ 617 h 666"/>
                  <a:gd name="T36" fmla="*/ 482 w 596"/>
                  <a:gd name="T37" fmla="*/ 544 h 666"/>
                  <a:gd name="T38" fmla="*/ 509 w 596"/>
                  <a:gd name="T39" fmla="*/ 454 h 666"/>
                  <a:gd name="T40" fmla="*/ 520 w 596"/>
                  <a:gd name="T41" fmla="*/ 355 h 666"/>
                  <a:gd name="T42" fmla="*/ 514 w 596"/>
                  <a:gd name="T43" fmla="*/ 258 h 666"/>
                  <a:gd name="T44" fmla="*/ 485 w 596"/>
                  <a:gd name="T45" fmla="*/ 174 h 666"/>
                  <a:gd name="T46" fmla="*/ 433 w 596"/>
                  <a:gd name="T47" fmla="*/ 112 h 666"/>
                  <a:gd name="T48" fmla="*/ 341 w 596"/>
                  <a:gd name="T49" fmla="*/ 75 h 666"/>
                  <a:gd name="T50" fmla="*/ 246 w 596"/>
                  <a:gd name="T51" fmla="*/ 61 h 666"/>
                  <a:gd name="T52" fmla="*/ 174 w 596"/>
                  <a:gd name="T53" fmla="*/ 71 h 666"/>
                  <a:gd name="T54" fmla="*/ 121 w 596"/>
                  <a:gd name="T55" fmla="*/ 101 h 666"/>
                  <a:gd name="T56" fmla="*/ 84 w 596"/>
                  <a:gd name="T57" fmla="*/ 149 h 666"/>
                  <a:gd name="T58" fmla="*/ 57 w 596"/>
                  <a:gd name="T59" fmla="*/ 206 h 666"/>
                  <a:gd name="T60" fmla="*/ 40 w 596"/>
                  <a:gd name="T61" fmla="*/ 272 h 666"/>
                  <a:gd name="T62" fmla="*/ 28 w 596"/>
                  <a:gd name="T63" fmla="*/ 339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7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8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59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0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1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2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 w 149"/>
                  <a:gd name="T3" fmla="*/ 6 h 704"/>
                  <a:gd name="T4" fmla="*/ 16 w 149"/>
                  <a:gd name="T5" fmla="*/ 14 h 704"/>
                  <a:gd name="T6" fmla="*/ 28 w 149"/>
                  <a:gd name="T7" fmla="*/ 24 h 704"/>
                  <a:gd name="T8" fmla="*/ 41 w 149"/>
                  <a:gd name="T9" fmla="*/ 37 h 704"/>
                  <a:gd name="T10" fmla="*/ 58 w 149"/>
                  <a:gd name="T11" fmla="*/ 53 h 704"/>
                  <a:gd name="T12" fmla="*/ 73 w 149"/>
                  <a:gd name="T13" fmla="*/ 70 h 704"/>
                  <a:gd name="T14" fmla="*/ 88 w 149"/>
                  <a:gd name="T15" fmla="*/ 90 h 704"/>
                  <a:gd name="T16" fmla="*/ 100 w 149"/>
                  <a:gd name="T17" fmla="*/ 113 h 704"/>
                  <a:gd name="T18" fmla="*/ 112 w 149"/>
                  <a:gd name="T19" fmla="*/ 137 h 704"/>
                  <a:gd name="T20" fmla="*/ 120 w 149"/>
                  <a:gd name="T21" fmla="*/ 165 h 704"/>
                  <a:gd name="T22" fmla="*/ 124 w 149"/>
                  <a:gd name="T23" fmla="*/ 196 h 704"/>
                  <a:gd name="T24" fmla="*/ 126 w 149"/>
                  <a:gd name="T25" fmla="*/ 228 h 704"/>
                  <a:gd name="T26" fmla="*/ 120 w 149"/>
                  <a:gd name="T27" fmla="*/ 264 h 704"/>
                  <a:gd name="T28" fmla="*/ 109 w 149"/>
                  <a:gd name="T29" fmla="*/ 302 h 704"/>
                  <a:gd name="T30" fmla="*/ 92 w 149"/>
                  <a:gd name="T31" fmla="*/ 342 h 704"/>
                  <a:gd name="T32" fmla="*/ 67 w 149"/>
                  <a:gd name="T33" fmla="*/ 386 h 704"/>
                  <a:gd name="T34" fmla="*/ 39 w 149"/>
                  <a:gd name="T35" fmla="*/ 436 h 704"/>
                  <a:gd name="T36" fmla="*/ 21 w 149"/>
                  <a:gd name="T37" fmla="*/ 482 h 704"/>
                  <a:gd name="T38" fmla="*/ 10 w 149"/>
                  <a:gd name="T39" fmla="*/ 525 h 704"/>
                  <a:gd name="T40" fmla="*/ 6 w 149"/>
                  <a:gd name="T41" fmla="*/ 566 h 704"/>
                  <a:gd name="T42" fmla="*/ 6 w 149"/>
                  <a:gd name="T43" fmla="*/ 605 h 704"/>
                  <a:gd name="T44" fmla="*/ 8 w 149"/>
                  <a:gd name="T45" fmla="*/ 641 h 704"/>
                  <a:gd name="T46" fmla="*/ 12 w 149"/>
                  <a:gd name="T47" fmla="*/ 673 h 704"/>
                  <a:gd name="T48" fmla="*/ 14 w 149"/>
                  <a:gd name="T49" fmla="*/ 704 h 704"/>
                  <a:gd name="T50" fmla="*/ 41 w 149"/>
                  <a:gd name="T51" fmla="*/ 688 h 704"/>
                  <a:gd name="T52" fmla="*/ 39 w 149"/>
                  <a:gd name="T53" fmla="*/ 680 h 704"/>
                  <a:gd name="T54" fmla="*/ 36 w 149"/>
                  <a:gd name="T55" fmla="*/ 657 h 704"/>
                  <a:gd name="T56" fmla="*/ 33 w 149"/>
                  <a:gd name="T57" fmla="*/ 622 h 704"/>
                  <a:gd name="T58" fmla="*/ 35 w 149"/>
                  <a:gd name="T59" fmla="*/ 575 h 704"/>
                  <a:gd name="T60" fmla="*/ 41 w 149"/>
                  <a:gd name="T61" fmla="*/ 519 h 704"/>
                  <a:gd name="T62" fmla="*/ 58 w 149"/>
                  <a:gd name="T63" fmla="*/ 455 h 704"/>
                  <a:gd name="T64" fmla="*/ 86 w 149"/>
                  <a:gd name="T65" fmla="*/ 386 h 704"/>
                  <a:gd name="T66" fmla="*/ 129 w 149"/>
                  <a:gd name="T67" fmla="*/ 313 h 704"/>
                  <a:gd name="T68" fmla="*/ 143 w 149"/>
                  <a:gd name="T69" fmla="*/ 279 h 704"/>
                  <a:gd name="T70" fmla="*/ 149 w 149"/>
                  <a:gd name="T71" fmla="*/ 235 h 704"/>
                  <a:gd name="T72" fmla="*/ 144 w 149"/>
                  <a:gd name="T73" fmla="*/ 184 h 704"/>
                  <a:gd name="T74" fmla="*/ 131 w 149"/>
                  <a:gd name="T75" fmla="*/ 134 h 704"/>
                  <a:gd name="T76" fmla="*/ 109 w 149"/>
                  <a:gd name="T77" fmla="*/ 85 h 704"/>
                  <a:gd name="T78" fmla="*/ 81 w 149"/>
                  <a:gd name="T79" fmla="*/ 44 h 704"/>
                  <a:gd name="T80" fmla="*/ 44 w 149"/>
                  <a:gd name="T81" fmla="*/ 14 h 704"/>
                  <a:gd name="T82" fmla="*/ 0 w 149"/>
                  <a:gd name="T83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563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4 w 128"/>
                <a:gd name="T1" fmla="*/ 0 h 217"/>
                <a:gd name="T2" fmla="*/ 105 w 128"/>
                <a:gd name="T3" fmla="*/ 9 h 217"/>
                <a:gd name="T4" fmla="*/ 115 w 128"/>
                <a:gd name="T5" fmla="*/ 27 h 217"/>
                <a:gd name="T6" fmla="*/ 123 w 128"/>
                <a:gd name="T7" fmla="*/ 50 h 217"/>
                <a:gd name="T8" fmla="*/ 128 w 128"/>
                <a:gd name="T9" fmla="*/ 78 h 217"/>
                <a:gd name="T10" fmla="*/ 127 w 128"/>
                <a:gd name="T11" fmla="*/ 111 h 217"/>
                <a:gd name="T12" fmla="*/ 116 w 128"/>
                <a:gd name="T13" fmla="*/ 145 h 217"/>
                <a:gd name="T14" fmla="*/ 94 w 128"/>
                <a:gd name="T15" fmla="*/ 181 h 217"/>
                <a:gd name="T16" fmla="*/ 60 w 128"/>
                <a:gd name="T17" fmla="*/ 217 h 217"/>
                <a:gd name="T18" fmla="*/ 49 w 128"/>
                <a:gd name="T19" fmla="*/ 213 h 217"/>
                <a:gd name="T20" fmla="*/ 38 w 128"/>
                <a:gd name="T21" fmla="*/ 210 h 217"/>
                <a:gd name="T22" fmla="*/ 26 w 128"/>
                <a:gd name="T23" fmla="*/ 205 h 217"/>
                <a:gd name="T24" fmla="*/ 16 w 128"/>
                <a:gd name="T25" fmla="*/ 201 h 217"/>
                <a:gd name="T26" fmla="*/ 8 w 128"/>
                <a:gd name="T27" fmla="*/ 196 h 217"/>
                <a:gd name="T28" fmla="*/ 2 w 128"/>
                <a:gd name="T29" fmla="*/ 190 h 217"/>
                <a:gd name="T30" fmla="*/ 0 w 128"/>
                <a:gd name="T31" fmla="*/ 183 h 217"/>
                <a:gd name="T32" fmla="*/ 1 w 128"/>
                <a:gd name="T33" fmla="*/ 178 h 217"/>
                <a:gd name="T34" fmla="*/ 13 w 128"/>
                <a:gd name="T35" fmla="*/ 171 h 217"/>
                <a:gd name="T36" fmla="*/ 29 w 128"/>
                <a:gd name="T37" fmla="*/ 161 h 217"/>
                <a:gd name="T38" fmla="*/ 46 w 128"/>
                <a:gd name="T39" fmla="*/ 150 h 217"/>
                <a:gd name="T40" fmla="*/ 63 w 128"/>
                <a:gd name="T41" fmla="*/ 134 h 217"/>
                <a:gd name="T42" fmla="*/ 79 w 128"/>
                <a:gd name="T43" fmla="*/ 112 h 217"/>
                <a:gd name="T44" fmla="*/ 91 w 128"/>
                <a:gd name="T45" fmla="*/ 83 h 217"/>
                <a:gd name="T46" fmla="*/ 97 w 128"/>
                <a:gd name="T47" fmla="*/ 46 h 217"/>
                <a:gd name="T48" fmla="*/ 94 w 128"/>
                <a:gd name="T4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4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75 w 117"/>
                <a:gd name="T1" fmla="*/ 0 h 132"/>
                <a:gd name="T2" fmla="*/ 0 w 117"/>
                <a:gd name="T3" fmla="*/ 25 h 132"/>
                <a:gd name="T4" fmla="*/ 3 w 117"/>
                <a:gd name="T5" fmla="*/ 26 h 132"/>
                <a:gd name="T6" fmla="*/ 14 w 117"/>
                <a:gd name="T7" fmla="*/ 29 h 132"/>
                <a:gd name="T8" fmla="*/ 29 w 117"/>
                <a:gd name="T9" fmla="*/ 36 h 132"/>
                <a:gd name="T10" fmla="*/ 46 w 117"/>
                <a:gd name="T11" fmla="*/ 47 h 132"/>
                <a:gd name="T12" fmla="*/ 66 w 117"/>
                <a:gd name="T13" fmla="*/ 62 h 132"/>
                <a:gd name="T14" fmla="*/ 84 w 117"/>
                <a:gd name="T15" fmla="*/ 80 h 132"/>
                <a:gd name="T16" fmla="*/ 102 w 117"/>
                <a:gd name="T17" fmla="*/ 103 h 132"/>
                <a:gd name="T18" fmla="*/ 116 w 117"/>
                <a:gd name="T19" fmla="*/ 132 h 132"/>
                <a:gd name="T20" fmla="*/ 117 w 117"/>
                <a:gd name="T21" fmla="*/ 120 h 132"/>
                <a:gd name="T22" fmla="*/ 115 w 117"/>
                <a:gd name="T23" fmla="*/ 107 h 132"/>
                <a:gd name="T24" fmla="*/ 108 w 117"/>
                <a:gd name="T25" fmla="*/ 90 h 132"/>
                <a:gd name="T26" fmla="*/ 99 w 117"/>
                <a:gd name="T27" fmla="*/ 74 h 132"/>
                <a:gd name="T28" fmla="*/ 89 w 117"/>
                <a:gd name="T29" fmla="*/ 58 h 132"/>
                <a:gd name="T30" fmla="*/ 78 w 117"/>
                <a:gd name="T31" fmla="*/ 45 h 132"/>
                <a:gd name="T32" fmla="*/ 67 w 117"/>
                <a:gd name="T33" fmla="*/ 36 h 132"/>
                <a:gd name="T34" fmla="*/ 58 w 117"/>
                <a:gd name="T35" fmla="*/ 32 h 132"/>
                <a:gd name="T36" fmla="*/ 69 w 117"/>
                <a:gd name="T37" fmla="*/ 29 h 132"/>
                <a:gd name="T38" fmla="*/ 79 w 117"/>
                <a:gd name="T39" fmla="*/ 28 h 132"/>
                <a:gd name="T40" fmla="*/ 89 w 117"/>
                <a:gd name="T41" fmla="*/ 26 h 132"/>
                <a:gd name="T42" fmla="*/ 98 w 117"/>
                <a:gd name="T43" fmla="*/ 25 h 132"/>
                <a:gd name="T44" fmla="*/ 105 w 117"/>
                <a:gd name="T45" fmla="*/ 24 h 132"/>
                <a:gd name="T46" fmla="*/ 109 w 117"/>
                <a:gd name="T47" fmla="*/ 22 h 132"/>
                <a:gd name="T48" fmla="*/ 113 w 117"/>
                <a:gd name="T49" fmla="*/ 21 h 132"/>
                <a:gd name="T50" fmla="*/ 114 w 117"/>
                <a:gd name="T51" fmla="*/ 21 h 132"/>
                <a:gd name="T52" fmla="*/ 75 w 117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9 w 29"/>
                <a:gd name="T1" fmla="*/ 0 h 77"/>
                <a:gd name="T2" fmla="*/ 23 w 29"/>
                <a:gd name="T3" fmla="*/ 0 h 77"/>
                <a:gd name="T4" fmla="*/ 16 w 29"/>
                <a:gd name="T5" fmla="*/ 4 h 77"/>
                <a:gd name="T6" fmla="*/ 9 w 29"/>
                <a:gd name="T7" fmla="*/ 9 h 77"/>
                <a:gd name="T8" fmla="*/ 4 w 29"/>
                <a:gd name="T9" fmla="*/ 19 h 77"/>
                <a:gd name="T10" fmla="*/ 1 w 29"/>
                <a:gd name="T11" fmla="*/ 30 h 77"/>
                <a:gd name="T12" fmla="*/ 0 w 29"/>
                <a:gd name="T13" fmla="*/ 44 h 77"/>
                <a:gd name="T14" fmla="*/ 3 w 29"/>
                <a:gd name="T15" fmla="*/ 60 h 77"/>
                <a:gd name="T16" fmla="*/ 11 w 29"/>
                <a:gd name="T17" fmla="*/ 77 h 77"/>
                <a:gd name="T18" fmla="*/ 15 w 29"/>
                <a:gd name="T19" fmla="*/ 53 h 77"/>
                <a:gd name="T20" fmla="*/ 19 w 29"/>
                <a:gd name="T21" fmla="*/ 37 h 77"/>
                <a:gd name="T22" fmla="*/ 23 w 29"/>
                <a:gd name="T23" fmla="*/ 22 h 77"/>
                <a:gd name="T24" fmla="*/ 29 w 29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68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569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23570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1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2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7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23574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5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6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77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23578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79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0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81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3582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3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4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3585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3586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7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88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3589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0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1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2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3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4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6 w 149"/>
                <a:gd name="T3" fmla="*/ 6 h 704"/>
                <a:gd name="T4" fmla="*/ 16 w 149"/>
                <a:gd name="T5" fmla="*/ 14 h 704"/>
                <a:gd name="T6" fmla="*/ 28 w 149"/>
                <a:gd name="T7" fmla="*/ 24 h 704"/>
                <a:gd name="T8" fmla="*/ 41 w 149"/>
                <a:gd name="T9" fmla="*/ 37 h 704"/>
                <a:gd name="T10" fmla="*/ 58 w 149"/>
                <a:gd name="T11" fmla="*/ 53 h 704"/>
                <a:gd name="T12" fmla="*/ 73 w 149"/>
                <a:gd name="T13" fmla="*/ 70 h 704"/>
                <a:gd name="T14" fmla="*/ 88 w 149"/>
                <a:gd name="T15" fmla="*/ 90 h 704"/>
                <a:gd name="T16" fmla="*/ 100 w 149"/>
                <a:gd name="T17" fmla="*/ 113 h 704"/>
                <a:gd name="T18" fmla="*/ 112 w 149"/>
                <a:gd name="T19" fmla="*/ 137 h 704"/>
                <a:gd name="T20" fmla="*/ 120 w 149"/>
                <a:gd name="T21" fmla="*/ 165 h 704"/>
                <a:gd name="T22" fmla="*/ 124 w 149"/>
                <a:gd name="T23" fmla="*/ 196 h 704"/>
                <a:gd name="T24" fmla="*/ 126 w 149"/>
                <a:gd name="T25" fmla="*/ 228 h 704"/>
                <a:gd name="T26" fmla="*/ 120 w 149"/>
                <a:gd name="T27" fmla="*/ 264 h 704"/>
                <a:gd name="T28" fmla="*/ 109 w 149"/>
                <a:gd name="T29" fmla="*/ 302 h 704"/>
                <a:gd name="T30" fmla="*/ 92 w 149"/>
                <a:gd name="T31" fmla="*/ 342 h 704"/>
                <a:gd name="T32" fmla="*/ 67 w 149"/>
                <a:gd name="T33" fmla="*/ 386 h 704"/>
                <a:gd name="T34" fmla="*/ 39 w 149"/>
                <a:gd name="T35" fmla="*/ 436 h 704"/>
                <a:gd name="T36" fmla="*/ 21 w 149"/>
                <a:gd name="T37" fmla="*/ 482 h 704"/>
                <a:gd name="T38" fmla="*/ 10 w 149"/>
                <a:gd name="T39" fmla="*/ 525 h 704"/>
                <a:gd name="T40" fmla="*/ 6 w 149"/>
                <a:gd name="T41" fmla="*/ 566 h 704"/>
                <a:gd name="T42" fmla="*/ 6 w 149"/>
                <a:gd name="T43" fmla="*/ 605 h 704"/>
                <a:gd name="T44" fmla="*/ 8 w 149"/>
                <a:gd name="T45" fmla="*/ 641 h 704"/>
                <a:gd name="T46" fmla="*/ 12 w 149"/>
                <a:gd name="T47" fmla="*/ 673 h 704"/>
                <a:gd name="T48" fmla="*/ 14 w 149"/>
                <a:gd name="T49" fmla="*/ 704 h 704"/>
                <a:gd name="T50" fmla="*/ 41 w 149"/>
                <a:gd name="T51" fmla="*/ 688 h 704"/>
                <a:gd name="T52" fmla="*/ 39 w 149"/>
                <a:gd name="T53" fmla="*/ 680 h 704"/>
                <a:gd name="T54" fmla="*/ 36 w 149"/>
                <a:gd name="T55" fmla="*/ 657 h 704"/>
                <a:gd name="T56" fmla="*/ 33 w 149"/>
                <a:gd name="T57" fmla="*/ 622 h 704"/>
                <a:gd name="T58" fmla="*/ 35 w 149"/>
                <a:gd name="T59" fmla="*/ 575 h 704"/>
                <a:gd name="T60" fmla="*/ 41 w 149"/>
                <a:gd name="T61" fmla="*/ 519 h 704"/>
                <a:gd name="T62" fmla="*/ 58 w 149"/>
                <a:gd name="T63" fmla="*/ 455 h 704"/>
                <a:gd name="T64" fmla="*/ 86 w 149"/>
                <a:gd name="T65" fmla="*/ 386 h 704"/>
                <a:gd name="T66" fmla="*/ 129 w 149"/>
                <a:gd name="T67" fmla="*/ 313 h 704"/>
                <a:gd name="T68" fmla="*/ 143 w 149"/>
                <a:gd name="T69" fmla="*/ 279 h 704"/>
                <a:gd name="T70" fmla="*/ 149 w 149"/>
                <a:gd name="T71" fmla="*/ 235 h 704"/>
                <a:gd name="T72" fmla="*/ 144 w 149"/>
                <a:gd name="T73" fmla="*/ 184 h 704"/>
                <a:gd name="T74" fmla="*/ 131 w 149"/>
                <a:gd name="T75" fmla="*/ 134 h 704"/>
                <a:gd name="T76" fmla="*/ 109 w 149"/>
                <a:gd name="T77" fmla="*/ 85 h 704"/>
                <a:gd name="T78" fmla="*/ 81 w 149"/>
                <a:gd name="T79" fmla="*/ 44 h 704"/>
                <a:gd name="T80" fmla="*/ 44 w 149"/>
                <a:gd name="T81" fmla="*/ 14 h 704"/>
                <a:gd name="T82" fmla="*/ 0 w 149"/>
                <a:gd name="T83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595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3596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9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9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FE8D093-EE1E-452E-8D76-D86182CB406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359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360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ED6939-757C-46E4-AC78-6588972ECA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2597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F1C66-8319-4032-AF76-B7E184B19EA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8409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F6EA9F-B986-4916-BC1D-AF6714E3E9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788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73D566-60DA-4F6D-9461-F83B94B447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0416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896515E-FCAD-40A7-90B7-55D4326190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057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507F9-2BE4-4D96-8283-39B599BB147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1447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22665-5ABE-43E0-BC32-7764355754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1014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4710F-D2FC-4212-91DD-0AB0E735E66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389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76D39F-EEA7-4779-BFE6-AC44DA97224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0601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69F2F-6B68-4E74-8A6C-37DCB9BCA2E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745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CF280-858D-4B56-A4D3-37163DD4D8F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4310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D9C691-F6CB-4794-B1AB-AD31D028072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6670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F20D9-F418-40C7-A1F3-12C429C3118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722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22531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32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2533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5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36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37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2538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9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0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1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2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2543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2544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45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546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22547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2548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9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0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55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2552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3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4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2555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2556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7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8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5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7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74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7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2257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257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55C577-85D5-489D-B7B2-840CFACCBDB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</p:sldLayoutIdLst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596900"/>
            <a:ext cx="8108950" cy="2544763"/>
          </a:xfrm>
        </p:spPr>
        <p:txBody>
          <a:bodyPr/>
          <a:lstStyle/>
          <a:p>
            <a:r>
              <a:rPr lang="ru-RU" sz="4400" dirty="0" smtClean="0">
                <a:solidFill>
                  <a:srgbClr val="0033CC"/>
                </a:solidFill>
                <a:latin typeface="Georgia" pitchFamily="18" charset="0"/>
              </a:rPr>
              <a:t>Работа с родителями по театрализованной деятельности</a:t>
            </a:r>
            <a:endParaRPr lang="ru-RU" sz="4400" dirty="0">
              <a:solidFill>
                <a:srgbClr val="0033CC"/>
              </a:solidFill>
              <a:latin typeface="Georgia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450" y="3789363"/>
            <a:ext cx="7448550" cy="2663825"/>
          </a:xfrm>
        </p:spPr>
        <p:txBody>
          <a:bodyPr/>
          <a:lstStyle/>
          <a:p>
            <a:r>
              <a:rPr lang="ru-RU" sz="2800" dirty="0" smtClean="0">
                <a:solidFill>
                  <a:srgbClr val="FF0066"/>
                </a:solidFill>
                <a:latin typeface="Georgia" pitchFamily="18" charset="0"/>
              </a:rPr>
              <a:t>Из опыта работы воспитателя </a:t>
            </a:r>
          </a:p>
          <a:p>
            <a:r>
              <a:rPr lang="ru-RU" sz="2800" dirty="0" smtClean="0">
                <a:solidFill>
                  <a:srgbClr val="FF0066"/>
                </a:solidFill>
                <a:latin typeface="Georgia" pitchFamily="18" charset="0"/>
              </a:rPr>
              <a:t>Яковлевой Ларисы Борисовны </a:t>
            </a:r>
            <a:endParaRPr lang="ru-RU" sz="2800" dirty="0">
              <a:solidFill>
                <a:srgbClr val="FF0066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8929717" cy="1714488"/>
          </a:xfrm>
        </p:spPr>
        <p:txBody>
          <a:bodyPr numCol="1"/>
          <a:lstStyle/>
          <a:p>
            <a:pPr algn="l"/>
            <a:r>
              <a:rPr lang="ru-RU" sz="2000" b="1" dirty="0" smtClean="0"/>
              <a:t>          Практическая работа осуществлялась  по трём</a:t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направлениям</a:t>
            </a:r>
            <a:r>
              <a:rPr lang="ru-RU" sz="2000" dirty="0" smtClean="0"/>
              <a:t>: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      1.Развивающая предметно-пространственная среда</a:t>
            </a:r>
            <a:br>
              <a:rPr lang="ru-RU" sz="2000" dirty="0" smtClean="0"/>
            </a:br>
            <a:r>
              <a:rPr lang="ru-RU" sz="2000" dirty="0" smtClean="0"/>
              <a:t>             2.Дети</a:t>
            </a:r>
            <a:br>
              <a:rPr lang="ru-RU" sz="2000" dirty="0" smtClean="0"/>
            </a:br>
            <a:r>
              <a:rPr lang="ru-RU" sz="2000" dirty="0" smtClean="0"/>
              <a:t>             3.Взрослые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42976" y="1928802"/>
            <a:ext cx="7786742" cy="4572032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В создании развивающей среды активно участвовали родители </a:t>
            </a:r>
            <a:r>
              <a:rPr lang="ru-RU" sz="2000" dirty="0" smtClean="0"/>
              <a:t>( ремонт музыкального зала, оформление костюмерной, атрибуты для организации театрализованных игр.)</a:t>
            </a:r>
          </a:p>
          <a:p>
            <a:endParaRPr lang="ru-RU" sz="2000" dirty="0" smtClean="0"/>
          </a:p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Были изготовлены разнообразные виды театров: </a:t>
            </a:r>
          </a:p>
          <a:p>
            <a:pPr>
              <a:buNone/>
            </a:pPr>
            <a:r>
              <a:rPr lang="ru-RU" sz="2400" dirty="0" smtClean="0"/>
              <a:t>   </a:t>
            </a:r>
            <a:r>
              <a:rPr lang="ru-RU" sz="2000" b="1" dirty="0" smtClean="0"/>
              <a:t>куклы – </a:t>
            </a:r>
            <a:r>
              <a:rPr lang="ru-RU" sz="2000" b="1" dirty="0" err="1" smtClean="0"/>
              <a:t>прыгунки</a:t>
            </a:r>
            <a:r>
              <a:rPr lang="ru-RU" sz="2000" b="1" dirty="0" smtClean="0"/>
              <a:t>, </a:t>
            </a:r>
            <a:r>
              <a:rPr lang="ru-RU" sz="2000" b="1" dirty="0" err="1" smtClean="0"/>
              <a:t>би-ба-бо</a:t>
            </a:r>
            <a:r>
              <a:rPr lang="ru-RU" sz="2000" b="1" dirty="0" smtClean="0"/>
              <a:t>, пальчиковый, настольный, </a:t>
            </a:r>
            <a:r>
              <a:rPr lang="ru-RU" sz="2000" b="1" dirty="0" err="1" smtClean="0"/>
              <a:t>варежковый</a:t>
            </a:r>
            <a:r>
              <a:rPr lang="ru-RU" sz="2000" b="1" dirty="0" smtClean="0"/>
              <a:t>, тростевой театр и др.), костюмы.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714348" y="142852"/>
            <a:ext cx="8215370" cy="671514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Куклы - </a:t>
            </a:r>
            <a:r>
              <a:rPr lang="ru-RU" sz="2400" b="1" dirty="0" err="1" smtClean="0"/>
              <a:t>прыгунки</a:t>
            </a:r>
            <a:r>
              <a:rPr lang="ru-RU" sz="2400" dirty="0" smtClean="0"/>
              <a:t> с удовольствием используются детьми, её не надо держать на руках, она может не только говорить, но и двигаться. От кукол - </a:t>
            </a:r>
            <a:r>
              <a:rPr lang="ru-RU" sz="2400" dirty="0" err="1" smtClean="0"/>
              <a:t>прыгунков</a:t>
            </a:r>
            <a:r>
              <a:rPr lang="ru-RU" sz="2400" dirty="0" smtClean="0"/>
              <a:t> постепенно можно перейти к куклам-марионеткам, потому что, овладевая куклой - </a:t>
            </a:r>
            <a:r>
              <a:rPr lang="ru-RU" sz="2400" dirty="0" err="1" smtClean="0"/>
              <a:t>прыгунком</a:t>
            </a:r>
            <a:r>
              <a:rPr lang="ru-RU" sz="2400" dirty="0" smtClean="0"/>
              <a:t>, снимается сжатость рук, развивается крупная и мелкая моторика, которая необходима при обучении владению куклой-марионеткой</a:t>
            </a:r>
          </a:p>
          <a:p>
            <a:pPr>
              <a:buNone/>
            </a:pPr>
            <a:r>
              <a:rPr lang="ru-RU" sz="2400" b="1" dirty="0" smtClean="0"/>
              <a:t>Т</a:t>
            </a:r>
            <a:r>
              <a:rPr lang="ru-RU" sz="2400" dirty="0" smtClean="0"/>
              <a:t>акже </a:t>
            </a:r>
            <a:r>
              <a:rPr lang="ru-RU" sz="2400" dirty="0" smtClean="0"/>
              <a:t>легко делаются </a:t>
            </a:r>
            <a:r>
              <a:rPr lang="ru-RU" sz="2400" b="1" dirty="0" err="1" smtClean="0"/>
              <a:t>штоковые</a:t>
            </a:r>
            <a:r>
              <a:rPr lang="ru-RU" sz="2400" b="1" dirty="0" smtClean="0"/>
              <a:t> куклы</a:t>
            </a:r>
            <a:r>
              <a:rPr lang="ru-RU" sz="2400" dirty="0" smtClean="0"/>
              <a:t>, в обычные игрушки вставляют палочки. Сначала учим детей владеть </a:t>
            </a:r>
            <a:r>
              <a:rPr lang="ru-RU" sz="2400" dirty="0" err="1" smtClean="0"/>
              <a:t>штоковой</a:t>
            </a:r>
            <a:r>
              <a:rPr lang="ru-RU" sz="2400" dirty="0" smtClean="0"/>
              <a:t> куклой, потом переходим к обучению вождения куклы на трех пальцев из-за ширмы (</a:t>
            </a:r>
            <a:r>
              <a:rPr lang="ru-RU" sz="2400" dirty="0" err="1" smtClean="0"/>
              <a:t>би-ба-бо</a:t>
            </a:r>
            <a:r>
              <a:rPr lang="ru-RU" sz="2400" dirty="0" smtClean="0"/>
              <a:t>).	</a:t>
            </a:r>
            <a:r>
              <a:rPr lang="ru-RU" sz="2400" b="1" dirty="0" smtClean="0"/>
              <a:t>Перчаточные и </a:t>
            </a:r>
            <a:r>
              <a:rPr lang="ru-RU" sz="2400" b="1" dirty="0" err="1" smtClean="0"/>
              <a:t>варежковые</a:t>
            </a:r>
            <a:r>
              <a:rPr lang="ru-RU" sz="2400" b="1" dirty="0" smtClean="0"/>
              <a:t> куклы</a:t>
            </a:r>
            <a:r>
              <a:rPr lang="ru-RU" sz="2400" dirty="0" smtClean="0"/>
              <a:t> способствуют развитию гибкости, и ловкости, подвижности рук, что развивает плавность, выразительность речи.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Театр ложек</a:t>
            </a:r>
            <a:endParaRPr lang="ru-RU" b="1" dirty="0">
              <a:solidFill>
                <a:schemeClr val="tx1">
                  <a:lumMod val="60000"/>
                  <a:lumOff val="4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dirty="0"/>
              <a:t>Театр ложек. Самый простой и доступный для детей </a:t>
            </a:r>
            <a:r>
              <a:rPr lang="ru-RU" sz="2400" dirty="0" smtClean="0"/>
              <a:t>кукольный.</a:t>
            </a:r>
          </a:p>
          <a:p>
            <a:pPr>
              <a:buNone/>
            </a:pPr>
            <a:r>
              <a:rPr lang="ru-RU" sz="2400" dirty="0" smtClean="0"/>
              <a:t>  </a:t>
            </a:r>
            <a:r>
              <a:rPr lang="ru-RU" sz="2400" dirty="0"/>
              <a:t> Куклы-ложки предвосхищают знакомство с верховыми куклами, являясь как бы упрощенным вариантом.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http://mdou12-sevsk.narod.ru/images/p41_prezentaciya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700808"/>
            <a:ext cx="4038599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8370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 опыта работы по учебно-методическому пособию М. И. Родиной и А. И. Бурениной «Кукляндия»"/>
          <p:cNvPicPr/>
          <p:nvPr/>
        </p:nvPicPr>
        <p:blipFill>
          <a:blip r:embed="rId2"/>
          <a:srcRect r="1634" b="5397"/>
          <a:stretch>
            <a:fillRect/>
          </a:stretch>
        </p:blipFill>
        <p:spPr bwMode="auto">
          <a:xfrm>
            <a:off x="1919287" y="1928802"/>
            <a:ext cx="530542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03188"/>
            <a:ext cx="8929717" cy="1539862"/>
          </a:xfrm>
        </p:spPr>
        <p:txBody>
          <a:bodyPr/>
          <a:lstStyle/>
          <a:p>
            <a:pPr algn="l"/>
            <a:r>
              <a:rPr lang="ru-RU" sz="2400" dirty="0" smtClean="0"/>
              <a:t>Куклы </a:t>
            </a:r>
            <a:r>
              <a:rPr lang="ru-RU" sz="2400" b="1" dirty="0" err="1" smtClean="0"/>
              <a:t>говорунчики</a:t>
            </a:r>
            <a:r>
              <a:rPr lang="ru-RU" sz="2400" b="1" dirty="0" smtClean="0"/>
              <a:t>,</a:t>
            </a:r>
            <a:r>
              <a:rPr lang="ru-RU" sz="2400" dirty="0" smtClean="0"/>
              <a:t> открывают и закрывают </a:t>
            </a:r>
            <a:r>
              <a:rPr lang="ru-RU" sz="2400" dirty="0" smtClean="0"/>
              <a:t>пасть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 Они</a:t>
            </a:r>
            <a:r>
              <a:rPr lang="ru-RU" sz="2400" dirty="0" smtClean="0"/>
              <a:t> </a:t>
            </a:r>
            <a:r>
              <a:rPr lang="ru-RU" sz="2400" dirty="0" smtClean="0"/>
              <a:t>развивают речь, а особенно дикцию и интонацию.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Они </a:t>
            </a:r>
            <a:r>
              <a:rPr lang="ru-RU" sz="2400" dirty="0" smtClean="0"/>
              <a:t>тренируют подвижность кистевых суставов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857356" y="1928802"/>
            <a:ext cx="5500726" cy="428628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039796"/>
          </a:xfrm>
        </p:spPr>
        <p:txBody>
          <a:bodyPr/>
          <a:lstStyle/>
          <a:p>
            <a:r>
              <a:rPr lang="ru-RU" b="1" dirty="0" smtClean="0">
                <a:solidFill>
                  <a:srgbClr val="FF0066"/>
                </a:solidFill>
                <a:latin typeface="Georgia" pitchFamily="18" charset="0"/>
              </a:rPr>
              <a:t>Пальчиковый театр</a:t>
            </a:r>
            <a:endParaRPr lang="ru-RU" b="1" dirty="0">
              <a:solidFill>
                <a:srgbClr val="FF0066"/>
              </a:solidFill>
              <a:latin typeface="Georgia" pitchFamily="18" charset="0"/>
            </a:endParaRP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1196975"/>
            <a:ext cx="4429156" cy="5661025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dirty="0" smtClean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 smtClean="0">
                <a:solidFill>
                  <a:srgbClr val="000000"/>
                </a:solidFill>
                <a:latin typeface="Georgia" pitchFamily="18" charset="0"/>
              </a:rPr>
              <a:t>Способствует 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развитию речи, внимания, памяти;</a:t>
            </a:r>
          </a:p>
          <a:p>
            <a:pPr>
              <a:buFontTx/>
              <a:buNone/>
            </a:pPr>
            <a:r>
              <a:rPr lang="ru-RU" sz="2400" b="1" dirty="0" smtClean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 smtClean="0">
                <a:solidFill>
                  <a:srgbClr val="000000"/>
                </a:solidFill>
                <a:latin typeface="Georgia" pitchFamily="18" charset="0"/>
              </a:rPr>
              <a:t>Формирует пространственные 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представления;</a:t>
            </a:r>
          </a:p>
          <a:p>
            <a:pPr>
              <a:buFontTx/>
              <a:buNone/>
            </a:pPr>
            <a:r>
              <a:rPr lang="ru-RU" sz="2400" b="1" dirty="0" smtClean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Р</a:t>
            </a:r>
            <a:r>
              <a:rPr lang="ru-RU" sz="2400" b="1" dirty="0" smtClean="0">
                <a:solidFill>
                  <a:srgbClr val="000000"/>
                </a:solidFill>
                <a:latin typeface="Georgia" pitchFamily="18" charset="0"/>
              </a:rPr>
              <a:t>азвивает ловкость, точность, 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координацию движений;</a:t>
            </a:r>
          </a:p>
          <a:p>
            <a:pPr>
              <a:buFontTx/>
              <a:buNone/>
            </a:pPr>
            <a:r>
              <a:rPr lang="ru-RU" sz="2400" b="1" dirty="0">
                <a:solidFill>
                  <a:srgbClr val="FF0066"/>
                </a:solidFill>
                <a:latin typeface="Georgia" pitchFamily="18" charset="0"/>
              </a:rPr>
              <a:t>*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Georgia" pitchFamily="18" charset="0"/>
              </a:rPr>
              <a:t>Игра с пальцами ускоряют процесс речевого и умственного </a:t>
            </a:r>
            <a:r>
              <a:rPr lang="ru-RU" sz="2400" b="1" dirty="0" smtClean="0">
                <a:solidFill>
                  <a:srgbClr val="000000"/>
                </a:solidFill>
                <a:latin typeface="Georgia" pitchFamily="18" charset="0"/>
              </a:rPr>
              <a:t>развития; </a:t>
            </a:r>
            <a:endParaRPr lang="ru-RU" sz="2400" b="1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25606" name="Picture 6" descr="1344778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67300" y="1628775"/>
            <a:ext cx="3681413" cy="4464050"/>
          </a:xfrm>
          <a:prstGeom prst="rect">
            <a:avLst/>
          </a:prstGeom>
          <a:ln w="57150">
            <a:solidFill>
              <a:srgbClr val="00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165225"/>
          </a:xfrm>
        </p:spPr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 картинок и фланелеграф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52513"/>
            <a:ext cx="4787900" cy="5805487"/>
          </a:xfrm>
        </p:spPr>
        <p:txBody>
          <a:bodyPr/>
          <a:lstStyle/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Развивают творческие способности;</a:t>
            </a:r>
          </a:p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Содействуют эстетическому воспитанию;</a:t>
            </a:r>
          </a:p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Развивают ловкость, умение управлять своими движениями, концентрировать внимание на одном виде деятельности.</a:t>
            </a:r>
          </a:p>
        </p:txBody>
      </p:sp>
      <p:pic>
        <p:nvPicPr>
          <p:cNvPr id="32774" name="Picture 6" descr="dsc0854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648200" y="1628775"/>
            <a:ext cx="4244975" cy="4392613"/>
          </a:xfrm>
          <a:prstGeom prst="rect">
            <a:avLst/>
          </a:prstGeom>
          <a:ln w="57150">
            <a:solidFill>
              <a:srgbClr val="FF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04862"/>
          </a:xfrm>
        </p:spPr>
        <p:txBody>
          <a:bodyPr/>
          <a:lstStyle/>
          <a:p>
            <a:r>
              <a:rPr lang="ru-RU" b="1" dirty="0">
                <a:solidFill>
                  <a:srgbClr val="0000CC"/>
                </a:solidFill>
                <a:latin typeface="Georgia" pitchFamily="18" charset="0"/>
              </a:rPr>
              <a:t>Вязаный театр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42910" y="908050"/>
            <a:ext cx="4786346" cy="5689600"/>
          </a:xfrm>
        </p:spPr>
        <p:txBody>
          <a:bodyPr/>
          <a:lstStyle/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Развивает моторно-двигательную, зрительную, слуховую координацию;</a:t>
            </a:r>
          </a:p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Формирует творческие способности, артистизм;</a:t>
            </a:r>
          </a:p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Обогащает пассивный и активный словарь</a:t>
            </a:r>
          </a:p>
        </p:txBody>
      </p:sp>
      <p:pic>
        <p:nvPicPr>
          <p:cNvPr id="36872" name="Picture 8" descr="2010-05-19-14-39-32-xlgvywfd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435600" y="3903663"/>
            <a:ext cx="3457575" cy="2693987"/>
          </a:xfrm>
          <a:ln w="57150">
            <a:solidFill>
              <a:srgbClr val="FFFF00"/>
            </a:solidFill>
          </a:ln>
        </p:spPr>
      </p:pic>
      <p:pic>
        <p:nvPicPr>
          <p:cNvPr id="36874" name="Picture 10" descr="1274668310_0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00628" y="928670"/>
            <a:ext cx="3671888" cy="2625725"/>
          </a:xfrm>
          <a:prstGeom prst="rect">
            <a:avLst/>
          </a:prstGeom>
          <a:ln w="57150">
            <a:solidFill>
              <a:srgbClr val="FF33CC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8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856" y="133350"/>
            <a:ext cx="8243887" cy="131445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Конусный театр</a:t>
            </a:r>
            <a:endParaRPr lang="ru-RU" b="1" dirty="0">
              <a:solidFill>
                <a:schemeClr val="tx1">
                  <a:lumMod val="60000"/>
                  <a:lumOff val="4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14876" y="3000372"/>
            <a:ext cx="4143404" cy="35719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D:\рабочий стол\театр\4f79c28c169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440" y="1600200"/>
            <a:ext cx="4352360" cy="3946545"/>
          </a:xfrm>
          <a:prstGeom prst="rect">
            <a:avLst/>
          </a:prstGeom>
          <a:noFill/>
        </p:spPr>
      </p:pic>
      <p:pic>
        <p:nvPicPr>
          <p:cNvPr id="7" name="Picture 3" descr="D:\рабочий стол\театр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90847" y="2924944"/>
            <a:ext cx="4357718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3013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825482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Georgia" panose="02040502050405020303" pitchFamily="18" charset="0"/>
              </a:rPr>
              <a:t>Настольный театр</a:t>
            </a:r>
            <a:endParaRPr lang="ru-RU" b="1" dirty="0">
              <a:solidFill>
                <a:schemeClr val="tx1">
                  <a:lumMod val="60000"/>
                  <a:lumOff val="4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3108" y="2571744"/>
            <a:ext cx="5072098" cy="321471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3" descr="D:\рабочий стол\театр\da172d353615d62e9bf454db56c4727a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066602"/>
            <a:ext cx="5385780" cy="55721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708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877887"/>
          </a:xfrm>
        </p:spPr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 на перчатке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38600" cy="5949950"/>
          </a:xfrm>
        </p:spPr>
        <p:txBody>
          <a:bodyPr/>
          <a:lstStyle/>
          <a:p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Оказывает потрясающее терапевтическое воздействие: помогает бороться с нарушениями речи, неврозами;</a:t>
            </a:r>
          </a:p>
          <a:p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Помогает справиться с переживаниями, страхами;</a:t>
            </a:r>
          </a:p>
          <a:p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Перчаточная кукла передает весь спектр эмоций, которые испытывают дети.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218"/>
          <a:stretch>
            <a:fillRect/>
          </a:stretch>
        </p:blipFill>
        <p:spPr>
          <a:xfrm>
            <a:off x="4499992" y="1340768"/>
            <a:ext cx="4464496" cy="3945620"/>
          </a:xfrm>
          <a:prstGeom prst="rect">
            <a:avLst/>
          </a:prstGeom>
          <a:ln w="5715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0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0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0"/>
            <a:ext cx="9720263" cy="1417638"/>
          </a:xfrm>
        </p:spPr>
        <p:txBody>
          <a:bodyPr/>
          <a:lstStyle/>
          <a:p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>На что направлена театрализованная деятельность?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713788" cy="5445125"/>
          </a:xfrm>
        </p:spPr>
        <p:txBody>
          <a:bodyPr/>
          <a:lstStyle/>
          <a:p>
            <a:r>
              <a:rPr lang="ru-RU" sz="2400" b="1" dirty="0">
                <a:solidFill>
                  <a:srgbClr val="0000CC"/>
                </a:solidFill>
                <a:latin typeface="Georgia" pitchFamily="18" charset="0"/>
              </a:rPr>
              <a:t>На развитие у ее участников ощущений, чувств, эмоций;</a:t>
            </a:r>
          </a:p>
          <a:p>
            <a:r>
              <a:rPr lang="ru-RU" sz="2400" b="1" dirty="0">
                <a:solidFill>
                  <a:srgbClr val="0000CC"/>
                </a:solidFill>
                <a:latin typeface="Georgia" pitchFamily="18" charset="0"/>
              </a:rPr>
              <a:t>На развитие мышления, воображения, внимания, памяти;</a:t>
            </a:r>
          </a:p>
          <a:p>
            <a:r>
              <a:rPr lang="ru-RU" sz="2400" b="1" dirty="0">
                <a:solidFill>
                  <a:srgbClr val="0000CC"/>
                </a:solidFill>
                <a:latin typeface="Georgia" pitchFamily="18" charset="0"/>
              </a:rPr>
              <a:t>На развитие фантазии;</a:t>
            </a:r>
          </a:p>
          <a:p>
            <a:r>
              <a:rPr lang="ru-RU" sz="2400" b="1" dirty="0">
                <a:solidFill>
                  <a:srgbClr val="0000CC"/>
                </a:solidFill>
                <a:latin typeface="Georgia" pitchFamily="18" charset="0"/>
              </a:rPr>
              <a:t>На формирование волевых качеств;</a:t>
            </a:r>
          </a:p>
          <a:p>
            <a:r>
              <a:rPr lang="ru-RU" sz="2400" b="1" dirty="0">
                <a:solidFill>
                  <a:srgbClr val="0000CC"/>
                </a:solidFill>
                <a:latin typeface="Georgia" pitchFamily="18" charset="0"/>
              </a:rPr>
              <a:t>На развитие многих навыков и умений(речевых, </a:t>
            </a:r>
            <a:r>
              <a:rPr lang="ru-RU" sz="2400" b="1" dirty="0" smtClean="0">
                <a:solidFill>
                  <a:srgbClr val="0000CC"/>
                </a:solidFill>
                <a:latin typeface="Georgia" pitchFamily="18" charset="0"/>
              </a:rPr>
              <a:t>коммуникативных, </a:t>
            </a:r>
            <a:r>
              <a:rPr lang="ru-RU" sz="2400" b="1" dirty="0">
                <a:solidFill>
                  <a:srgbClr val="0000CC"/>
                </a:solidFill>
                <a:latin typeface="Georgia" pitchFamily="18" charset="0"/>
              </a:rPr>
              <a:t>организаторских, двигательных и т.д</a:t>
            </a:r>
            <a:r>
              <a:rPr lang="ru-RU" sz="2400" b="1" dirty="0" smtClean="0">
                <a:solidFill>
                  <a:srgbClr val="0000CC"/>
                </a:solidFill>
                <a:latin typeface="Georgia" pitchFamily="18" charset="0"/>
              </a:rPr>
              <a:t>.)</a:t>
            </a:r>
          </a:p>
          <a:p>
            <a:r>
              <a:rPr lang="ru-RU" sz="2400" b="1" dirty="0" smtClean="0">
                <a:solidFill>
                  <a:srgbClr val="0000CC"/>
                </a:solidFill>
                <a:latin typeface="Georgia" pitchFamily="18" charset="0"/>
              </a:rPr>
              <a:t>Помогает преодолеть робость, неуверенность в себе, застенчивость</a:t>
            </a:r>
          </a:p>
          <a:p>
            <a:r>
              <a:rPr lang="ru-RU" sz="2400" b="1" dirty="0" smtClean="0">
                <a:solidFill>
                  <a:srgbClr val="0000CC"/>
                </a:solidFill>
                <a:latin typeface="Georgia" pitchFamily="18" charset="0"/>
              </a:rPr>
              <a:t>Помогает развиваться всесторонне.</a:t>
            </a:r>
            <a:endParaRPr lang="ru-RU" sz="2400" b="1" dirty="0">
              <a:solidFill>
                <a:srgbClr val="0000CC"/>
              </a:solidFill>
              <a:latin typeface="Georgia" pitchFamily="18" charset="0"/>
            </a:endParaRPr>
          </a:p>
          <a:p>
            <a:endParaRPr lang="ru-RU" sz="2400" b="1" dirty="0">
              <a:solidFill>
                <a:srgbClr val="0000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00CC"/>
                </a:solidFill>
                <a:latin typeface="Georgia" pitchFamily="18" charset="0"/>
              </a:rPr>
              <a:t>Театр кукол Би-ба-бо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42910" y="1600200"/>
            <a:ext cx="4500594" cy="4972072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/>
              <a:t>  </a:t>
            </a:r>
            <a:r>
              <a:rPr lang="ru-RU" sz="2800" b="1" dirty="0" smtClean="0">
                <a:solidFill>
                  <a:srgbClr val="000000"/>
                </a:solidFill>
                <a:latin typeface="Georgia" pitchFamily="18" charset="0"/>
              </a:rPr>
              <a:t>Посредством куклы, одетой </a:t>
            </a:r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на руку, дети говорят о своих переживаниях, тревогах и радостях, поскольку полностью отождествляют себя( свою руку) с куклой.</a:t>
            </a:r>
          </a:p>
        </p:txBody>
      </p:sp>
      <p:pic>
        <p:nvPicPr>
          <p:cNvPr id="46086" name="Picture 6" descr="p107056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066" y="1428736"/>
            <a:ext cx="3226974" cy="2420231"/>
          </a:xfrm>
          <a:prstGeom prst="rect">
            <a:avLst/>
          </a:prstGeom>
          <a:ln w="5715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86446" y="4000504"/>
            <a:ext cx="2160240" cy="2693643"/>
          </a:xfrm>
          <a:prstGeom prst="rect">
            <a:avLst/>
          </a:prstGeom>
          <a:ln w="57150">
            <a:solidFill>
              <a:srgbClr val="FF006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2246312"/>
          </a:xfrm>
        </p:spPr>
        <p:txBody>
          <a:bodyPr/>
          <a:lstStyle/>
          <a:p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>
                <a:solidFill>
                  <a:srgbClr val="FF0066"/>
                </a:solidFill>
                <a:latin typeface="Georgia" pitchFamily="18" charset="0"/>
              </a:rPr>
              <a:t>Игра-драматизация</a:t>
            </a:r>
            <a:br>
              <a:rPr lang="ru-RU" sz="4000" b="1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2800">
                <a:latin typeface="Georgia" pitchFamily="18" charset="0"/>
              </a:rPr>
              <a:t>Самый «разговорный»</a:t>
            </a:r>
            <a:br>
              <a:rPr lang="ru-RU" sz="2800">
                <a:latin typeface="Georgia" pitchFamily="18" charset="0"/>
              </a:rPr>
            </a:br>
            <a:r>
              <a:rPr lang="ru-RU" sz="2800">
                <a:latin typeface="Georgia" pitchFamily="18" charset="0"/>
              </a:rPr>
              <a:t>вид театрализованной</a:t>
            </a:r>
            <a:br>
              <a:rPr lang="ru-RU" sz="2800">
                <a:latin typeface="Georgia" pitchFamily="18" charset="0"/>
              </a:rPr>
            </a:br>
            <a:r>
              <a:rPr lang="ru-RU" sz="2800">
                <a:latin typeface="Georgia" pitchFamily="18" charset="0"/>
              </a:rPr>
              <a:t>деятельности.</a:t>
            </a:r>
            <a:br>
              <a:rPr lang="ru-RU" sz="2800">
                <a:latin typeface="Georgia" pitchFamily="18" charset="0"/>
              </a:rPr>
            </a:br>
            <a:endParaRPr lang="ru-RU" sz="2800">
              <a:latin typeface="Georgia" pitchFamily="18" charset="0"/>
            </a:endParaRP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748712" cy="48688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Целостное воздействие на личность ребенка: его раскрепощение, самостоятельное творчество, развитие ведущих психических процессов;</a:t>
            </a:r>
          </a:p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Способствует самопознанию и самовыражению личности;</a:t>
            </a:r>
          </a:p>
          <a:p>
            <a:pPr>
              <a:lnSpc>
                <a:spcPct val="90000"/>
              </a:lnSpc>
            </a:pPr>
            <a:r>
              <a:rPr lang="ru-RU" sz="2800" b="1">
                <a:solidFill>
                  <a:srgbClr val="000000"/>
                </a:solidFill>
                <a:latin typeface="Georgia" pitchFamily="18" charset="0"/>
              </a:rPr>
              <a:t>Создает условия для социализации, усиливая адаптационные способности, корректирует коммуникативные качества, помогает осознанию чувства удовлетворения, радости, успешности.</a:t>
            </a:r>
          </a:p>
          <a:p>
            <a:pPr>
              <a:lnSpc>
                <a:spcPct val="90000"/>
              </a:lnSpc>
            </a:pPr>
            <a:endParaRPr lang="ru-RU" sz="2800" b="1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957387"/>
          </a:xfrm>
        </p:spPr>
        <p:txBody>
          <a:bodyPr/>
          <a:lstStyle/>
          <a:p>
            <a:r>
              <a:rPr lang="ru-RU" sz="2800" b="1">
                <a:solidFill>
                  <a:srgbClr val="FF0066"/>
                </a:solidFill>
                <a:latin typeface="Georgia" pitchFamily="18" charset="0"/>
              </a:rPr>
              <a:t>Ни один другой вид театрализованной деятельности  так не способствует развитию артистизма, выразительности движений и речи, как игра-драматизация</a:t>
            </a:r>
          </a:p>
        </p:txBody>
      </p:sp>
      <p:pic>
        <p:nvPicPr>
          <p:cNvPr id="54284" name="Picture 12" descr="photo1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71550" y="2133600"/>
            <a:ext cx="7200900" cy="4464050"/>
          </a:xfrm>
          <a:prstGeom prst="rect">
            <a:avLst/>
          </a:prstGeom>
          <a:ln w="76200">
            <a:solidFill>
              <a:srgbClr val="FFFF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968358"/>
          </a:xfrm>
        </p:spPr>
        <p:txBody>
          <a:bodyPr/>
          <a:lstStyle/>
          <a:p>
            <a:r>
              <a:rPr lang="ru-RU" sz="3600" b="1" dirty="0" smtClean="0"/>
              <a:t>Напольные (ростовые) куклы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"/>
          </p:nvPr>
        </p:nvSpPr>
        <p:spPr>
          <a:xfrm>
            <a:off x="428596" y="1214422"/>
            <a:ext cx="4714908" cy="5214974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Одними из самых сложных в управлении кукол являются большие ростовые </a:t>
            </a:r>
            <a:r>
              <a:rPr lang="ru-RU" sz="2400" b="1" dirty="0" smtClean="0"/>
              <a:t>куклы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> Это </a:t>
            </a:r>
            <a:r>
              <a:rPr lang="ru-RU" sz="2400" b="1" dirty="0" smtClean="0"/>
              <a:t>куклы</a:t>
            </a:r>
            <a:r>
              <a:rPr lang="ru-RU" sz="2400" dirty="0" smtClean="0"/>
              <a:t>, которыми может управлять один ребёнок или двое детей.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Такие </a:t>
            </a:r>
            <a:r>
              <a:rPr lang="ru-RU" sz="2400" b="1" dirty="0" smtClean="0"/>
              <a:t>куклы способствуют</a:t>
            </a:r>
            <a:r>
              <a:rPr lang="ru-RU" sz="2400" dirty="0" smtClean="0"/>
              <a:t> развитию чувства партнёрства и координации движений. </a:t>
            </a:r>
            <a:endParaRPr lang="ru-RU" sz="2400" dirty="0"/>
          </a:p>
        </p:txBody>
      </p:sp>
      <p:pic>
        <p:nvPicPr>
          <p:cNvPr id="10" name="Содержимое 9" descr="http://www.maam.ru/upload/blogs/detsad-1021989-1485615427.jpg"/>
          <p:cNvPicPr>
            <a:picLocks noGrp="1"/>
          </p:cNvPicPr>
          <p:nvPr>
            <p:ph sz="half" idx="2"/>
          </p:nvPr>
        </p:nvPicPr>
        <p:blipFill rotWithShape="1">
          <a:blip r:embed="rId2"/>
          <a:srcRect l="2632" r="-2632" b="5216"/>
          <a:stretch/>
        </p:blipFill>
        <p:spPr bwMode="auto">
          <a:xfrm>
            <a:off x="4857752" y="1285860"/>
            <a:ext cx="4114800" cy="3408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2913" y="103188"/>
            <a:ext cx="8343929" cy="2182804"/>
          </a:xfrm>
        </p:spPr>
        <p:txBody>
          <a:bodyPr/>
          <a:lstStyle/>
          <a:p>
            <a:pPr algn="l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В результате проведённой работы по авторской системе М. И. Родиной и А. И. Бурениной дети справились с закомплексованностью, улучшилась речь, появилась уверенность в себе, повысилась эмоциональная активность.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28662" y="2643182"/>
            <a:ext cx="7929618" cy="4000528"/>
          </a:xfrm>
        </p:spPr>
        <p:txBody>
          <a:bodyPr/>
          <a:lstStyle/>
          <a:p>
            <a:r>
              <a:rPr lang="ru-RU" sz="2000" b="1" dirty="0" smtClean="0"/>
              <a:t>Итогом работы по программе «</a:t>
            </a:r>
            <a:r>
              <a:rPr lang="ru-RU" sz="2000" b="1" dirty="0" err="1" smtClean="0"/>
              <a:t>Кукляндия</a:t>
            </a:r>
            <a:r>
              <a:rPr lang="ru-RU" sz="2000" b="1" dirty="0" smtClean="0"/>
              <a:t>» можно считать различные награды, полученные на выступлениях разного уровня.</a:t>
            </a:r>
            <a:endParaRPr lang="ru-RU" sz="2000" dirty="0" smtClean="0"/>
          </a:p>
          <a:p>
            <a:r>
              <a:rPr lang="ru-RU" sz="2000" b="1" dirty="0" smtClean="0"/>
              <a:t>Дети получили различные награды: 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-дипломы лауреатов конкурсов различных степеней; 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- грамоты за участие в различных конкурсах и выступлениях на городском и районном уровнях (международный фестиваль «</a:t>
            </a:r>
            <a:r>
              <a:rPr lang="ru-RU" sz="2000" b="1" dirty="0" err="1" smtClean="0"/>
              <a:t>Вуокса</a:t>
            </a:r>
            <a:r>
              <a:rPr lang="ru-RU" sz="2000" b="1" dirty="0" smtClean="0"/>
              <a:t>» (Россия-Финляндия); городской фестиваль «Весенние звездочки», конкурс «Веселые нотки»)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71604" y="428604"/>
            <a:ext cx="7286676" cy="607223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«</a:t>
            </a:r>
            <a:r>
              <a:rPr lang="ru-RU" sz="2800" b="1" dirty="0" err="1" smtClean="0"/>
              <a:t>Кукляндия</a:t>
            </a:r>
            <a:r>
              <a:rPr lang="ru-RU" sz="2800" b="1" dirty="0" smtClean="0"/>
              <a:t>»- это волшебная страна, где дети играют с куклами, куклы оживают в их руках, а дети ощущают себя волшебниками. На самом деле каждый ребенок рождается с этим удивительным волшебным даром - творческим воображением. Эта программа обладает особым чудесным средством – имя которому </a:t>
            </a:r>
            <a:r>
              <a:rPr lang="ru-RU" sz="2800" b="1" i="1" dirty="0" smtClean="0"/>
              <a:t>«игра в театр»</a:t>
            </a:r>
            <a:r>
              <a:rPr lang="ru-RU" sz="2800" b="1" dirty="0" smtClean="0"/>
              <a:t>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 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03188"/>
            <a:ext cx="8964612" cy="1314450"/>
          </a:xfrm>
        </p:spPr>
        <p:txBody>
          <a:bodyPr/>
          <a:lstStyle/>
          <a:p>
            <a:r>
              <a:rPr lang="ru-RU" sz="4800" b="1" dirty="0">
                <a:solidFill>
                  <a:srgbClr val="FF0066"/>
                </a:solidFill>
                <a:latin typeface="Georgia" pitchFamily="18" charset="0"/>
              </a:rPr>
              <a:t>Театрализованная деятельность-это…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686800" cy="5256212"/>
          </a:xfrm>
        </p:spPr>
        <p:txBody>
          <a:bodyPr/>
          <a:lstStyle/>
          <a:p>
            <a:pPr>
              <a:buFontTx/>
              <a:buNone/>
            </a:pPr>
            <a:r>
              <a:rPr lang="ru-RU" sz="4400" b="1" dirty="0">
                <a:solidFill>
                  <a:srgbClr val="0000CC"/>
                </a:solidFill>
                <a:latin typeface="Georgia" pitchFamily="18" charset="0"/>
              </a:rPr>
              <a:t>   …не просто игра!</a:t>
            </a:r>
          </a:p>
          <a:p>
            <a:pPr>
              <a:buFontTx/>
              <a:buNone/>
            </a:pPr>
            <a:r>
              <a:rPr lang="ru-RU" sz="4400" b="1" dirty="0">
                <a:solidFill>
                  <a:srgbClr val="0000CC"/>
                </a:solidFill>
                <a:latin typeface="Georgia" pitchFamily="18" charset="0"/>
              </a:rPr>
              <a:t>   Это прекрасное средство для интенсивного развития речи детей, обогащения словаря, развития мышления, воображения, творческих способностей.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1357290" y="428604"/>
            <a:ext cx="7500990" cy="5929354"/>
          </a:xfrm>
        </p:spPr>
        <p:txBody>
          <a:bodyPr/>
          <a:lstStyle/>
          <a:p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Театрализованная деятельность направлена на раскрытие творческого потенциала ребенка, его индивидуальности, формирование позитивных черт характера, воспитание духовно богатой личности.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Все дети одаренные и задача педагога раскрыть талант каждого ребенка , дать поверить в себя, почувствовать успешность.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7843863" cy="825482"/>
          </a:xfrm>
        </p:spPr>
        <p:txBody>
          <a:bodyPr/>
          <a:lstStyle/>
          <a:p>
            <a:r>
              <a:rPr lang="ru-RU" sz="4000" dirty="0" smtClean="0"/>
              <a:t>Этапы работы 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928670"/>
            <a:ext cx="8001056" cy="5643602"/>
          </a:xfrm>
        </p:spPr>
        <p:txBody>
          <a:bodyPr/>
          <a:lstStyle/>
          <a:p>
            <a:pPr lvl="0"/>
            <a:r>
              <a:rPr lang="ru-RU" sz="2800" dirty="0" smtClean="0"/>
              <a:t>анализ программно-методических материалов, разработка  программно-методического обеспечения;</a:t>
            </a:r>
          </a:p>
          <a:p>
            <a:pPr lvl="0"/>
            <a:r>
              <a:rPr lang="ru-RU" sz="2800" dirty="0" smtClean="0"/>
              <a:t>определение и содержание методов, технологий эффективного использования театрализованной деятельности;</a:t>
            </a:r>
          </a:p>
          <a:p>
            <a:pPr lvl="0"/>
            <a:r>
              <a:rPr lang="ru-RU" sz="2800" dirty="0" smtClean="0"/>
              <a:t>создание предметно-развивающей среды для применения инновационных и развивающих технологий;</a:t>
            </a:r>
          </a:p>
          <a:p>
            <a:pPr lvl="0"/>
            <a:r>
              <a:rPr lang="ru-RU" sz="2800" dirty="0" smtClean="0"/>
              <a:t>приобщение родителей к совместной театрализованной деятельности.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Особое внимание в работе с детьми по театрализованной деятельности  мы уделили взаимодействию с семьей.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57224" y="1500174"/>
            <a:ext cx="8001056" cy="5143536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В сотрудничестве с родителями ставились следующие задачи: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000" dirty="0" smtClean="0"/>
              <a:t>• Поддерживать интерес ребенка к театрализованной деятельности.  </a:t>
            </a:r>
            <a:br>
              <a:rPr lang="ru-RU" sz="2000" dirty="0" smtClean="0"/>
            </a:br>
            <a:r>
              <a:rPr lang="ru-RU" sz="2000" dirty="0" smtClean="0"/>
              <a:t>• Обсуждать с ребенком перед спектаклем особенности той роли, которую ему предстоит играть, а после спектакля полученный результат. Отмечать достижения и определять пути дальнейшего совершенствования. </a:t>
            </a:r>
            <a:br>
              <a:rPr lang="ru-RU" sz="2000" dirty="0" smtClean="0"/>
            </a:br>
            <a:r>
              <a:rPr lang="ru-RU" sz="2000" dirty="0" smtClean="0"/>
              <a:t>•Участвовать в создании предметно-развивающей среды</a:t>
            </a:r>
          </a:p>
          <a:p>
            <a:r>
              <a:rPr lang="ru-RU" sz="2000" dirty="0" smtClean="0"/>
              <a:t>  Совместно с детьми участвовать в постановке детских спектаклей </a:t>
            </a:r>
            <a:br>
              <a:rPr lang="ru-RU" sz="2000" dirty="0" smtClean="0"/>
            </a:br>
            <a:r>
              <a:rPr lang="ru-RU" sz="2000" dirty="0" smtClean="0"/>
              <a:t>• Рассказывать ребенку о собственных впечатлениях, полученных в результате просмотра спектаклей, кинофильмов и т. п.     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85852" y="571480"/>
            <a:ext cx="7858148" cy="600077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Родители  находились не в роли сторонних наблюдателей или обычных зрителей, напротив, они  привлекались к работе над театрализацией.</a:t>
            </a:r>
          </a:p>
          <a:p>
            <a:pPr>
              <a:buNone/>
            </a:pPr>
            <a:r>
              <a:rPr lang="ru-RU" sz="2400" dirty="0" smtClean="0"/>
              <a:t> Ими оказывалась помощь в изготовлении костюмов и атрибутов. </a:t>
            </a:r>
          </a:p>
          <a:p>
            <a:pPr>
              <a:buNone/>
            </a:pPr>
            <a:r>
              <a:rPr lang="ru-RU" sz="2400" dirty="0" smtClean="0"/>
              <a:t>Совместно с детьми они посещали театры и музеи, читали произведения и просматривали видеофильмы, рекомендованные по теме. </a:t>
            </a:r>
          </a:p>
          <a:p>
            <a:pPr>
              <a:buNone/>
            </a:pPr>
            <a:r>
              <a:rPr lang="ru-RU" sz="2400" b="1" dirty="0" smtClean="0"/>
              <a:t>Это способствовало расширению кругозора, обогатило внутренний мир, а главное — сблизило их, научило членов семьи взаимопониманию. 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103188"/>
            <a:ext cx="8043890" cy="896920"/>
          </a:xfrm>
        </p:spPr>
        <p:txBody>
          <a:bodyPr/>
          <a:lstStyle/>
          <a:p>
            <a:r>
              <a:rPr lang="ru-RU" sz="2000" dirty="0" smtClean="0"/>
              <a:t>Работу по театрализованной деятельности строилась по авторской программе М. И. Родиной и А. И. Бурениной «</a:t>
            </a:r>
            <a:r>
              <a:rPr lang="ru-RU" sz="2000" dirty="0" err="1" smtClean="0"/>
              <a:t>Кукляндии</a:t>
            </a:r>
            <a:r>
              <a:rPr lang="ru-RU" sz="2000" dirty="0" smtClean="0"/>
              <a:t>»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57224" y="1142984"/>
            <a:ext cx="8001056" cy="5429288"/>
          </a:xfrm>
        </p:spPr>
        <p:txBody>
          <a:bodyPr/>
          <a:lstStyle/>
          <a:p>
            <a:r>
              <a:rPr lang="ru-RU" sz="2000" b="1" dirty="0" smtClean="0"/>
              <a:t>Новизна </a:t>
            </a:r>
            <a:r>
              <a:rPr lang="ru-RU" sz="2000" dirty="0" smtClean="0"/>
              <a:t>программы заключается в построении работы таким образом, чтобы дети поэтапно через игру осваивали различные виды театрализованной деятельности. </a:t>
            </a:r>
          </a:p>
          <a:p>
            <a:r>
              <a:rPr lang="ru-RU" sz="2000" b="1" dirty="0" smtClean="0"/>
              <a:t>1 этап – знакомство с театром </a:t>
            </a:r>
            <a:endParaRPr lang="ru-RU" sz="2000" dirty="0" smtClean="0"/>
          </a:p>
          <a:p>
            <a:r>
              <a:rPr lang="ru-RU" sz="2000" b="1" dirty="0" smtClean="0"/>
              <a:t>2 этап </a:t>
            </a:r>
            <a:r>
              <a:rPr lang="ru-RU" sz="2000" dirty="0" smtClean="0"/>
              <a:t>– </a:t>
            </a:r>
            <a:r>
              <a:rPr lang="ru-RU" sz="2000" b="1" dirty="0" smtClean="0"/>
              <a:t>подготовка к представлению </a:t>
            </a:r>
            <a:r>
              <a:rPr lang="ru-RU" sz="2000" dirty="0" smtClean="0"/>
              <a:t>(выполнение упражнений для рук, пальцев рук, на развитие координации движений, выразительности пластики тела, на развитие голоса и речи). </a:t>
            </a:r>
          </a:p>
          <a:p>
            <a:r>
              <a:rPr lang="ru-RU" sz="2000" b="1" dirty="0" smtClean="0"/>
              <a:t>З этап – игры импровизации </a:t>
            </a:r>
            <a:r>
              <a:rPr lang="ru-RU" sz="2000" dirty="0" smtClean="0"/>
              <a:t>с куклами и без кукол, этюды, тренинги. </a:t>
            </a:r>
          </a:p>
          <a:p>
            <a:r>
              <a:rPr lang="ru-RU" sz="2000" b="1" dirty="0" smtClean="0"/>
              <a:t>4 этап – выступление. </a:t>
            </a:r>
            <a:r>
              <a:rPr lang="ru-RU" sz="2000" dirty="0" smtClean="0"/>
              <a:t>Освоение техники управления куклой . Разучивание монологов, диалогов, разыгрывание сценок. </a:t>
            </a:r>
          </a:p>
          <a:p>
            <a:r>
              <a:rPr lang="ru-RU" sz="2000" b="1" dirty="0" smtClean="0"/>
              <a:t>Цель программы – </a:t>
            </a:r>
            <a:r>
              <a:rPr lang="ru-RU" sz="2000" dirty="0" smtClean="0"/>
              <a:t>развитие творческого потенциала детей, нацеленных на реализацию их многогранных способностей.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728" y="285728"/>
            <a:ext cx="7429552" cy="6286544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/>
              <a:t>Ожидаемые результаты обучения: </a:t>
            </a:r>
          </a:p>
          <a:p>
            <a:pPr algn="ctr"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000" b="1" dirty="0" smtClean="0"/>
              <a:t>     В процессе занятий театрализованной деятельностью дошкольники должны:</a:t>
            </a:r>
          </a:p>
          <a:p>
            <a:pPr>
              <a:buNone/>
            </a:pPr>
            <a:r>
              <a:rPr lang="ru-RU" sz="2000" b="1" dirty="0" smtClean="0"/>
              <a:t> </a:t>
            </a:r>
          </a:p>
          <a:p>
            <a:r>
              <a:rPr lang="ru-RU" sz="2000" b="1" dirty="0" smtClean="0"/>
              <a:t> Освоить элементарные средства выразительности образа. </a:t>
            </a:r>
          </a:p>
          <a:p>
            <a:r>
              <a:rPr lang="ru-RU" sz="2000" b="1" dirty="0" smtClean="0"/>
              <a:t> Усовершенствовать выразительность речи, мимики и пластики. </a:t>
            </a:r>
          </a:p>
          <a:p>
            <a:r>
              <a:rPr lang="ru-RU" sz="2000" b="1" dirty="0" smtClean="0"/>
              <a:t> Развить осознанное отношение к исполнению роли в кукольном представлении </a:t>
            </a:r>
          </a:p>
          <a:p>
            <a:r>
              <a:rPr lang="ru-RU" sz="2000" b="1" dirty="0" smtClean="0"/>
              <a:t> Совершенствовать навык </a:t>
            </a:r>
            <a:r>
              <a:rPr lang="ru-RU" sz="2000" b="1" dirty="0" err="1" smtClean="0"/>
              <a:t>кукловождения</a:t>
            </a:r>
            <a:r>
              <a:rPr lang="ru-RU" sz="2000" b="1" dirty="0" smtClean="0"/>
              <a:t>. </a:t>
            </a:r>
          </a:p>
          <a:p>
            <a:r>
              <a:rPr lang="ru-RU" sz="2000" b="1" dirty="0" smtClean="0"/>
              <a:t> Освоить индивидуальные и коллективные театральные импровизации. </a:t>
            </a:r>
          </a:p>
          <a:p>
            <a:r>
              <a:rPr lang="ru-RU" sz="2000" b="1" dirty="0" smtClean="0"/>
              <a:t> Принимать участие в постановке кукольных спектаклей.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театрализованных игр</a:t>
            </a:r>
            <a:endParaRPr lang="ru-RU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"/>
          </p:nvPr>
        </p:nvSpPr>
        <p:spPr>
          <a:xfrm>
            <a:off x="1071538" y="1600200"/>
            <a:ext cx="3714776" cy="445611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Режиссерские игры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400" dirty="0" smtClean="0"/>
              <a:t>настольный театр картинок и игрушек;</a:t>
            </a:r>
          </a:p>
          <a:p>
            <a:r>
              <a:rPr lang="ru-RU" sz="2400" dirty="0" smtClean="0"/>
              <a:t>теневой театр;</a:t>
            </a:r>
          </a:p>
          <a:p>
            <a:r>
              <a:rPr lang="ru-RU" sz="2400" dirty="0" smtClean="0"/>
              <a:t>театр на </a:t>
            </a:r>
            <a:r>
              <a:rPr lang="ru-RU" sz="2400" dirty="0" err="1" smtClean="0"/>
              <a:t>фланелеграфе</a:t>
            </a:r>
            <a:r>
              <a:rPr lang="ru-RU" sz="2400" dirty="0" smtClean="0"/>
              <a:t>;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86314" y="1600200"/>
            <a:ext cx="3900486" cy="445611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Игры-драматизации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игры-драматизации с пальчиками;</a:t>
            </a:r>
          </a:p>
          <a:p>
            <a:r>
              <a:rPr lang="ru-RU" sz="2400" dirty="0" smtClean="0"/>
              <a:t>с куклами </a:t>
            </a:r>
            <a:r>
              <a:rPr lang="ru-RU" sz="2400" dirty="0" err="1" smtClean="0"/>
              <a:t>би-ба-бо</a:t>
            </a:r>
            <a:r>
              <a:rPr lang="ru-RU" sz="2400" dirty="0" smtClean="0"/>
              <a:t>;</a:t>
            </a:r>
          </a:p>
          <a:p>
            <a:r>
              <a:rPr lang="ru-RU" sz="2400" dirty="0" smtClean="0"/>
              <a:t>импровизации;</a:t>
            </a:r>
          </a:p>
          <a:p>
            <a:r>
              <a:rPr lang="ru-RU" sz="2400" dirty="0" smtClean="0"/>
              <a:t>с атрибутами (маски, шапочки, элементы костюмов).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ры">
  <a:themeElements>
    <a:clrScheme name="Шары 7">
      <a:dk1>
        <a:srgbClr val="000066"/>
      </a:dk1>
      <a:lt1>
        <a:srgbClr val="E1F4FF"/>
      </a:lt1>
      <a:dk2>
        <a:srgbClr val="000066"/>
      </a:dk2>
      <a:lt2>
        <a:srgbClr val="CCCCFF"/>
      </a:lt2>
      <a:accent1>
        <a:srgbClr val="9999FF"/>
      </a:accent1>
      <a:accent2>
        <a:srgbClr val="33CCCC"/>
      </a:accent2>
      <a:accent3>
        <a:srgbClr val="EEF8FF"/>
      </a:accent3>
      <a:accent4>
        <a:srgbClr val="000056"/>
      </a:accent4>
      <a:accent5>
        <a:srgbClr val="CACAFF"/>
      </a:accent5>
      <a:accent6>
        <a:srgbClr val="2DB9B9"/>
      </a:accent6>
      <a:hlink>
        <a:srgbClr val="66FFFF"/>
      </a:hlink>
      <a:folHlink>
        <a:srgbClr val="660066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589</TotalTime>
  <Words>966</Words>
  <Application>Microsoft Office PowerPoint</Application>
  <PresentationFormat>Экран (4:3)</PresentationFormat>
  <Paragraphs>113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Шары</vt:lpstr>
      <vt:lpstr>Работа с родителями по театрализованной деятельности</vt:lpstr>
      <vt:lpstr>На что направлена театрализованная деятельность?</vt:lpstr>
      <vt:lpstr>Слайд 3</vt:lpstr>
      <vt:lpstr>Этапы работы  </vt:lpstr>
      <vt:lpstr>Особое внимание в работе с детьми по театрализованной деятельности  мы уделили взаимодействию с семьей.</vt:lpstr>
      <vt:lpstr>Слайд 6</vt:lpstr>
      <vt:lpstr>Работу по театрализованной деятельности строилась по авторской программе М. И. Родиной и А. И. Бурениной «Кукляндии»</vt:lpstr>
      <vt:lpstr>Слайд 8</vt:lpstr>
      <vt:lpstr>Виды театрализованных игр</vt:lpstr>
      <vt:lpstr>          Практическая работа осуществлялась  по трём                                   направлениям:               1.Развивающая предметно-пространственная среда              2.Дети              3.Взрослые</vt:lpstr>
      <vt:lpstr>Слайд 11</vt:lpstr>
      <vt:lpstr>Театр ложек</vt:lpstr>
      <vt:lpstr>Куклы говорунчики, открывают и закрывают пасть.  Они развивают речь, а особенно дикцию и интонацию.  Они тренируют подвижность кистевых суставов. </vt:lpstr>
      <vt:lpstr>Пальчиковый театр</vt:lpstr>
      <vt:lpstr>Театр картинок и фланелеграф</vt:lpstr>
      <vt:lpstr>Вязаный театр</vt:lpstr>
      <vt:lpstr>Конусный театр</vt:lpstr>
      <vt:lpstr>Настольный театр</vt:lpstr>
      <vt:lpstr>Театр на перчатке</vt:lpstr>
      <vt:lpstr>Театр кукол Би-ба-бо</vt:lpstr>
      <vt:lpstr>    Игра-драматизация Самый «разговорный» вид театрализованной деятельности. </vt:lpstr>
      <vt:lpstr>Ни один другой вид театрализованной деятельности  так не способствует развитию артистизма, выразительности движений и речи, как игра-драматизация</vt:lpstr>
      <vt:lpstr>Напольные (ростовые) куклы </vt:lpstr>
      <vt:lpstr>   В результате проведённой работы по авторской системе М. И. Родиной и А. И. Бурениной дети справились с закомплексованностью, улучшилась речь, появилась уверенность в себе, повысилась эмоциональная активность.</vt:lpstr>
      <vt:lpstr>Слайд 25</vt:lpstr>
      <vt:lpstr>Театрализованная деятельность-это…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ДОУ и развитие речи ребенка</dc:title>
  <dc:creator>1</dc:creator>
  <cp:lastModifiedBy>User</cp:lastModifiedBy>
  <cp:revision>47</cp:revision>
  <dcterms:created xsi:type="dcterms:W3CDTF">2012-09-13T07:56:08Z</dcterms:created>
  <dcterms:modified xsi:type="dcterms:W3CDTF">2017-12-13T21:16:22Z</dcterms:modified>
</cp:coreProperties>
</file>