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3"/>
  </p:notesMasterIdLst>
  <p:sldIdLst>
    <p:sldId id="269" r:id="rId2"/>
    <p:sldId id="271" r:id="rId3"/>
    <p:sldId id="270" r:id="rId4"/>
    <p:sldId id="276" r:id="rId5"/>
    <p:sldId id="257" r:id="rId6"/>
    <p:sldId id="274" r:id="rId7"/>
    <p:sldId id="268" r:id="rId8"/>
    <p:sldId id="273" r:id="rId9"/>
    <p:sldId id="275" r:id="rId10"/>
    <p:sldId id="277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01A13-BB98-405A-A97F-906820DE0BAE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635E1-D583-4361-B18C-97D4114E3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7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635E1-D583-4361-B18C-97D4114E358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47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31000">
              <a:schemeClr val="bg1">
                <a:tint val="100000"/>
                <a:shade val="90000"/>
                <a:alpha val="100000"/>
              </a:schemeClr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218DA4-2090-4CB6-83DD-1DCE79DFCD79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C2CC0CD-A783-4C91-8540-B4076A384C6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484783"/>
            <a:ext cx="73769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Совместно-коррекционная работа </a:t>
            </a:r>
          </a:p>
          <a:p>
            <a:pPr algn="ctr"/>
            <a:r>
              <a:rPr lang="ru-RU" sz="2800" b="1" smtClean="0">
                <a:solidFill>
                  <a:srgbClr val="FFFF00"/>
                </a:solidFill>
              </a:rPr>
              <a:t>учителя-логопеда </a:t>
            </a:r>
            <a:r>
              <a:rPr lang="ru-RU" sz="2800" b="1" dirty="0" smtClean="0">
                <a:solidFill>
                  <a:srgbClr val="FFFF00"/>
                </a:solidFill>
              </a:rPr>
              <a:t>и воспитателя в речевой группе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078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103" y="3068960"/>
            <a:ext cx="241759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1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662" y="523239"/>
            <a:ext cx="83798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Методическое оснащение коррекционно-развивающей работы</a:t>
            </a:r>
          </a:p>
          <a:p>
            <a:endParaRPr lang="ru-RU" dirty="0" smtClean="0"/>
          </a:p>
          <a:p>
            <a:r>
              <a:rPr lang="ru-RU" sz="1600" dirty="0" smtClean="0"/>
              <a:t>Для </a:t>
            </a:r>
            <a:r>
              <a:rPr lang="ru-RU" sz="1600" dirty="0"/>
              <a:t>успешного проведения коррекционно-педагогической работы по заданию логопеда воспитатель должен быть обеспечен систематизированным речевым и дидактическим </a:t>
            </a:r>
            <a:r>
              <a:rPr lang="ru-RU" sz="1600" dirty="0" smtClean="0"/>
              <a:t>материалом и пособиями для коррекционной логопедической работы по преодолению речевым дефектов</a:t>
            </a:r>
            <a:r>
              <a:rPr lang="ru-RU" dirty="0" smtClean="0"/>
              <a:t>.</a:t>
            </a:r>
          </a:p>
          <a:p>
            <a:pPr lvl="0"/>
            <a:r>
              <a:rPr lang="ru-RU" sz="1600" dirty="0" smtClean="0"/>
              <a:t>Мы используем пособия следующих авторов:</a:t>
            </a:r>
          </a:p>
          <a:p>
            <a:pPr lvl="0"/>
            <a:endParaRPr lang="ru-RU" sz="1600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err="1" smtClean="0"/>
              <a:t>Гомзяк</a:t>
            </a:r>
            <a:r>
              <a:rPr lang="ru-RU" sz="1600" dirty="0" smtClean="0"/>
              <a:t> </a:t>
            </a:r>
            <a:r>
              <a:rPr lang="ru-RU" sz="1600" dirty="0"/>
              <a:t>О.С. Говорим правильно в 6 – 7 лет. Тетрадь взаимосвязи работы логопеда и воспитателя в подготовительной к школе </a:t>
            </a:r>
            <a:r>
              <a:rPr lang="ru-RU" sz="1600" dirty="0" err="1"/>
              <a:t>логогруппе</a:t>
            </a:r>
            <a:r>
              <a:rPr lang="ru-RU" sz="1600" dirty="0"/>
              <a:t> (1,2,3), –М.:  Издательство ГНОМ, </a:t>
            </a:r>
            <a:r>
              <a:rPr lang="ru-RU" sz="1600" dirty="0" smtClean="0"/>
              <a:t>2014.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dirty="0" err="1"/>
              <a:t>Косинова</a:t>
            </a:r>
            <a:r>
              <a:rPr lang="ru-RU" dirty="0"/>
              <a:t> Е.М. Лексическая тетрадь №1</a:t>
            </a:r>
            <a:r>
              <a:rPr lang="ru-RU" dirty="0" smtClean="0"/>
              <a:t>, 2, 3 </a:t>
            </a:r>
            <a:r>
              <a:rPr lang="ru-RU" dirty="0"/>
              <a:t>Грамматическая тетрадь №1</a:t>
            </a:r>
            <a:r>
              <a:rPr lang="ru-RU" dirty="0" smtClean="0"/>
              <a:t>, 2, 3, 4 </a:t>
            </a:r>
            <a:r>
              <a:rPr lang="ru-RU" dirty="0"/>
              <a:t>для занятий с дошкольниками, - М.:ТЦ Сфера, 2009. – 32с. </a:t>
            </a:r>
          </a:p>
          <a:p>
            <a:endParaRPr lang="ru-RU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 err="1">
                <a:solidFill>
                  <a:srgbClr val="FFFFFF"/>
                </a:solidFill>
              </a:rPr>
              <a:t>Крупенчук</a:t>
            </a:r>
            <a:r>
              <a:rPr lang="ru-RU" sz="1600" dirty="0">
                <a:solidFill>
                  <a:srgbClr val="FFFFFF"/>
                </a:solidFill>
              </a:rPr>
              <a:t> О.И. Тренируем пальчики – развиваем речь. 6+ СПб: Литера, 2008. – 64с.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5721" y="4437112"/>
            <a:ext cx="8307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Комарова Л.А. Автоматизация звука в игровых упражнениях. Альбом дошкольника. –М.: Издательство ГНОМ и Д, 2009.</a:t>
            </a:r>
          </a:p>
          <a:p>
            <a:pPr lvl="0"/>
            <a:endParaRPr lang="ru-RU" sz="1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600" dirty="0"/>
              <a:t>Михеева И.А., </a:t>
            </a:r>
            <a:r>
              <a:rPr lang="ru-RU" sz="1600" dirty="0" err="1"/>
              <a:t>Чешева</a:t>
            </a:r>
            <a:r>
              <a:rPr lang="ru-RU" sz="1600" dirty="0"/>
              <a:t> С.В. Взаимосвязь в работе воспитателя и учителя-логопеда. –КАРО, 2009</a:t>
            </a:r>
          </a:p>
        </p:txBody>
      </p:sp>
      <p:pic>
        <p:nvPicPr>
          <p:cNvPr id="6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318" y="5860830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2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35691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377" y="2780928"/>
            <a:ext cx="2175198" cy="192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43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solidFill>
                  <a:srgbClr val="FFFF00"/>
                </a:solidFill>
              </a:rPr>
              <a:t>ФЕДЕРАЛЬНЫЙ ГОСУДАРСТВЕННЫЙ ОБРАЗОВАТЕЛЬНЫЙ СТАНДАРТ</a:t>
            </a:r>
          </a:p>
          <a:p>
            <a:pPr algn="just"/>
            <a:r>
              <a:rPr lang="ru-RU" sz="1600" b="1" dirty="0">
                <a:solidFill>
                  <a:srgbClr val="FFFF00"/>
                </a:solidFill>
              </a:rPr>
              <a:t>НАЧАЛЬНОГО ОБЩЕГО ОБРАЗОВАНИЯ ОБУЧАЮЩИХСЯ С ОГРАНИЧЕННЫМИ</a:t>
            </a:r>
          </a:p>
          <a:p>
            <a:pPr algn="just"/>
            <a:r>
              <a:rPr lang="ru-RU" sz="1600" b="1" dirty="0">
                <a:solidFill>
                  <a:srgbClr val="FFFF00"/>
                </a:solidFill>
              </a:rPr>
              <a:t>ВОЗМОЖНОСТЯМИ </a:t>
            </a:r>
            <a:r>
              <a:rPr lang="ru-RU" sz="1600" b="1" dirty="0" smtClean="0">
                <a:solidFill>
                  <a:srgbClr val="FFFF00"/>
                </a:solidFill>
              </a:rPr>
              <a:t>ЗДОРОВЬЯ </a:t>
            </a:r>
            <a:r>
              <a:rPr lang="ru-RU" sz="1600" dirty="0">
                <a:solidFill>
                  <a:srgbClr val="FFFF00"/>
                </a:solidFill>
              </a:rPr>
              <a:t> </a:t>
            </a:r>
            <a:r>
              <a:rPr lang="ru-RU" sz="1600" b="1" dirty="0" smtClean="0">
                <a:solidFill>
                  <a:srgbClr val="FFFF00"/>
                </a:solidFill>
              </a:rPr>
              <a:t>(ОВЗ)</a:t>
            </a:r>
            <a:endParaRPr lang="ru-RU" sz="1600" b="1" dirty="0">
              <a:solidFill>
                <a:srgbClr val="FFFF00"/>
              </a:solidFill>
            </a:endParaRPr>
          </a:p>
          <a:p>
            <a:pPr algn="just"/>
            <a:endParaRPr lang="ru-RU" sz="1600" dirty="0"/>
          </a:p>
          <a:p>
            <a:pPr algn="just"/>
            <a:r>
              <a:rPr lang="ru-RU" sz="1600" dirty="0"/>
              <a:t> </a:t>
            </a:r>
          </a:p>
          <a:p>
            <a:pPr algn="just"/>
            <a:r>
              <a:rPr lang="ru-RU" sz="1600" dirty="0" smtClean="0"/>
              <a:t>19.12.2014 был утверждён ФГОС начального </a:t>
            </a:r>
            <a:r>
              <a:rPr lang="ru-RU" sz="1600" dirty="0"/>
              <a:t>общего образования обучающихся с </a:t>
            </a:r>
            <a:r>
              <a:rPr lang="ru-RU" sz="1600" dirty="0" smtClean="0">
                <a:solidFill>
                  <a:srgbClr val="00B0F0"/>
                </a:solidFill>
              </a:rPr>
              <a:t>ОВЗ, </a:t>
            </a:r>
            <a:r>
              <a:rPr lang="ru-RU" sz="1600" dirty="0" smtClean="0"/>
              <a:t>который  представляет собой совокупность обязательных требований </a:t>
            </a:r>
            <a:r>
              <a:rPr lang="ru-RU" sz="1600" dirty="0"/>
              <a:t>при реализации адаптированных основных общеобразовательных программ начального общего образования </a:t>
            </a:r>
            <a:r>
              <a:rPr lang="ru-RU" sz="1600" dirty="0" smtClean="0"/>
              <a:t>в </a:t>
            </a:r>
            <a:r>
              <a:rPr lang="ru-RU" sz="1600" dirty="0"/>
              <a:t>организациях, осуществляющих образовательную </a:t>
            </a:r>
            <a:r>
              <a:rPr lang="ru-RU" sz="1600" dirty="0" smtClean="0"/>
              <a:t>деятельность.</a:t>
            </a:r>
          </a:p>
          <a:p>
            <a:pPr algn="just"/>
            <a:r>
              <a:rPr lang="ru-RU" sz="1600" dirty="0" smtClean="0"/>
              <a:t>Предметом регулирования Стандарта являются отношения в сфере образования следующих групп обучающихся с </a:t>
            </a:r>
            <a:r>
              <a:rPr lang="ru-RU" sz="1600" dirty="0" smtClean="0">
                <a:solidFill>
                  <a:srgbClr val="00B0F0"/>
                </a:solidFill>
              </a:rPr>
              <a:t>ОВЗ:</a:t>
            </a:r>
            <a:r>
              <a:rPr lang="ru-RU" sz="1600" dirty="0" smtClean="0"/>
              <a:t> глухих, слабослышащих, позднооглохших, слепых, слабовидящих, </a:t>
            </a:r>
            <a:r>
              <a:rPr lang="ru-RU" sz="1600" b="1" dirty="0" smtClean="0">
                <a:solidFill>
                  <a:srgbClr val="00B0F0"/>
                </a:solidFill>
              </a:rPr>
              <a:t>с тяжелыми нарушениями речи, </a:t>
            </a:r>
            <a:r>
              <a:rPr lang="ru-RU" sz="1600" dirty="0" smtClean="0"/>
              <a:t>с нарушениями опорно-двигательного аппарата, с задержкой психического развития, с расстройствами аутистического спектра, со сложными дефектами. </a:t>
            </a:r>
          </a:p>
          <a:p>
            <a:pPr algn="just"/>
            <a:r>
              <a:rPr lang="ru-RU" sz="1600" dirty="0" smtClean="0">
                <a:solidFill>
                  <a:srgbClr val="92D050"/>
                </a:solidFill>
              </a:rPr>
              <a:t>Адаптированная основная общеобразовательная программа </a:t>
            </a:r>
            <a:r>
              <a:rPr lang="ru-RU" sz="1600" dirty="0">
                <a:solidFill>
                  <a:srgbClr val="92D050"/>
                </a:solidFill>
              </a:rPr>
              <a:t>начального общего </a:t>
            </a:r>
            <a:r>
              <a:rPr lang="ru-RU" sz="1600" dirty="0" smtClean="0">
                <a:solidFill>
                  <a:srgbClr val="92D050"/>
                </a:solidFill>
              </a:rPr>
              <a:t>образования обучающихся </a:t>
            </a:r>
            <a:r>
              <a:rPr lang="ru-RU" sz="1600" dirty="0">
                <a:solidFill>
                  <a:srgbClr val="92D050"/>
                </a:solidFill>
              </a:rPr>
              <a:t>с </a:t>
            </a:r>
            <a:r>
              <a:rPr lang="ru-RU" sz="1600" dirty="0">
                <a:solidFill>
                  <a:srgbClr val="00B0F0"/>
                </a:solidFill>
              </a:rPr>
              <a:t>ОВЗ </a:t>
            </a:r>
            <a:r>
              <a:rPr lang="ru-RU" sz="1600" dirty="0" smtClean="0">
                <a:solidFill>
                  <a:srgbClr val="92D050"/>
                </a:solidFill>
              </a:rPr>
              <a:t>разрабатывается </a:t>
            </a:r>
            <a:r>
              <a:rPr lang="ru-RU" sz="1600" dirty="0">
                <a:solidFill>
                  <a:srgbClr val="92D050"/>
                </a:solidFill>
              </a:rPr>
              <a:t>на основе настоящего Стандарта </a:t>
            </a:r>
            <a:r>
              <a:rPr lang="ru-RU" sz="1600" dirty="0">
                <a:solidFill>
                  <a:srgbClr val="00B0F0"/>
                </a:solidFill>
              </a:rPr>
              <a:t>с учетом особенностей их психофизического развития, индивидуальных возможностей и </a:t>
            </a:r>
            <a:r>
              <a:rPr lang="ru-RU" sz="1600" dirty="0" smtClean="0">
                <a:solidFill>
                  <a:srgbClr val="00B0F0"/>
                </a:solidFill>
              </a:rPr>
              <a:t>обеспечивает </a:t>
            </a:r>
            <a:r>
              <a:rPr lang="ru-RU" sz="1600" dirty="0">
                <a:solidFill>
                  <a:srgbClr val="00B0F0"/>
                </a:solidFill>
              </a:rPr>
              <a:t>коррекцию нарушений развития и их социальную </a:t>
            </a:r>
            <a:r>
              <a:rPr lang="ru-RU" sz="1600" dirty="0" smtClean="0">
                <a:solidFill>
                  <a:srgbClr val="00B0F0"/>
                </a:solidFill>
              </a:rPr>
              <a:t>адаптацию.</a:t>
            </a:r>
            <a:endParaRPr lang="ru-RU" sz="1600" dirty="0">
              <a:solidFill>
                <a:srgbClr val="00B0F0"/>
              </a:solidFill>
            </a:endParaRPr>
          </a:p>
          <a:p>
            <a:pPr algn="just"/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4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25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501933"/>
            <a:ext cx="80776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Требования </a:t>
            </a:r>
            <a:r>
              <a:rPr lang="ru-RU" b="1" dirty="0">
                <a:solidFill>
                  <a:srgbClr val="FFFF00"/>
                </a:solidFill>
              </a:rPr>
              <a:t>к дошкольным образовательным организациям и группам для детей с ограниченными </a:t>
            </a:r>
            <a:r>
              <a:rPr lang="ru-RU" b="1">
                <a:solidFill>
                  <a:srgbClr val="FFFF00"/>
                </a:solidFill>
              </a:rPr>
              <a:t>возможностями </a:t>
            </a:r>
            <a:r>
              <a:rPr lang="ru-RU" b="1" smtClean="0">
                <a:solidFill>
                  <a:srgbClr val="FFFF00"/>
                </a:solidFill>
              </a:rPr>
              <a:t>здоровья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2008" y="1556792"/>
            <a:ext cx="851270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Для </a:t>
            </a:r>
            <a:r>
              <a:rPr lang="ru-RU" sz="1600" dirty="0"/>
              <a:t>детей </a:t>
            </a:r>
            <a:r>
              <a:rPr lang="ru-RU" sz="1600" dirty="0" smtClean="0"/>
              <a:t>с </a:t>
            </a:r>
            <a:r>
              <a:rPr lang="ru-RU" sz="1600" dirty="0" smtClean="0">
                <a:solidFill>
                  <a:srgbClr val="00B0F0"/>
                </a:solidFill>
              </a:rPr>
              <a:t>ОВЗ </a:t>
            </a:r>
            <a:r>
              <a:rPr lang="ru-RU" sz="1600" dirty="0" smtClean="0"/>
              <a:t>организуются </a:t>
            </a:r>
            <a:r>
              <a:rPr lang="ru-RU" sz="1600" dirty="0">
                <a:solidFill>
                  <a:srgbClr val="00B0F0"/>
                </a:solidFill>
              </a:rPr>
              <a:t>группы </a:t>
            </a:r>
            <a:r>
              <a:rPr lang="ru-RU" sz="1600" dirty="0" smtClean="0">
                <a:solidFill>
                  <a:srgbClr val="00B0F0"/>
                </a:solidFill>
              </a:rPr>
              <a:t>компенсирующей направленности</a:t>
            </a:r>
            <a:r>
              <a:rPr lang="ru-RU" sz="1600" dirty="0" smtClean="0"/>
              <a:t> </a:t>
            </a:r>
            <a:r>
              <a:rPr lang="ru-RU" sz="1600" dirty="0"/>
              <a:t>в дошкольных образовательных </a:t>
            </a:r>
            <a:r>
              <a:rPr lang="ru-RU" sz="1600" dirty="0" smtClean="0"/>
              <a:t>организациях</a:t>
            </a:r>
            <a:r>
              <a:rPr lang="en-US" sz="1600" dirty="0" smtClean="0"/>
              <a:t> </a:t>
            </a:r>
            <a:r>
              <a:rPr lang="ru-RU" sz="1600" dirty="0" smtClean="0"/>
              <a:t>любого </a:t>
            </a:r>
            <a:r>
              <a:rPr lang="ru-RU" sz="1600" dirty="0"/>
              <a:t>вида, в которых обеспечиваются необходимые условия </a:t>
            </a:r>
            <a:r>
              <a:rPr lang="ru-RU" sz="1600" u="sng" dirty="0">
                <a:solidFill>
                  <a:srgbClr val="00B0F0"/>
                </a:solidFill>
              </a:rPr>
              <a:t>для организации коррекционной работы, в том числе:</a:t>
            </a:r>
          </a:p>
          <a:p>
            <a:pPr algn="just"/>
            <a:r>
              <a:rPr lang="ru-RU" sz="1600" dirty="0">
                <a:solidFill>
                  <a:srgbClr val="00B0F0"/>
                </a:solidFill>
              </a:rPr>
              <a:t>- компенсирующей направленности </a:t>
            </a:r>
            <a:r>
              <a:rPr lang="ru-RU" sz="1600" dirty="0"/>
              <a:t>- для осуществления квалифицированной коррекции недостатков в физическом и психическом развитии и дошкольного образования детей </a:t>
            </a:r>
            <a:r>
              <a:rPr lang="ru-RU" sz="1600" dirty="0">
                <a:solidFill>
                  <a:srgbClr val="00B0F0"/>
                </a:solidFill>
              </a:rPr>
              <a:t>с </a:t>
            </a:r>
            <a:r>
              <a:rPr lang="ru-RU" sz="1600" dirty="0" smtClean="0">
                <a:solidFill>
                  <a:srgbClr val="00B0F0"/>
                </a:solidFill>
              </a:rPr>
              <a:t>ОВЗ (с </a:t>
            </a:r>
            <a:r>
              <a:rPr lang="ru-RU" sz="1600" dirty="0">
                <a:solidFill>
                  <a:srgbClr val="00B0F0"/>
                </a:solidFill>
              </a:rPr>
              <a:t>тяжелыми нарушениями речи, с фонетико-фонематическими нарушениями,</a:t>
            </a:r>
            <a:r>
              <a:rPr lang="ru-RU" sz="1600" dirty="0"/>
              <a:t> глухих и слабослышащих, слепых и слабовидящих, с </a:t>
            </a:r>
            <a:r>
              <a:rPr lang="ru-RU" sz="1600" dirty="0" err="1"/>
              <a:t>амблиопией</a:t>
            </a:r>
            <a:r>
              <a:rPr lang="ru-RU" sz="1600" dirty="0"/>
              <a:t>, косоглазием, с нарушениями опорно-двигательного аппарата, с задержкой психического развития, с умственной отсталостью, с аутизмом, со сложным дефектом (сочетание двух и более недостатков в физическом и (или) психическом развитии, с иными ограниченными возможностями здоровья</a:t>
            </a:r>
            <a:r>
              <a:rPr lang="ru-RU" sz="1600" dirty="0" smtClean="0"/>
              <a:t>);</a:t>
            </a:r>
            <a:endParaRPr lang="ru-RU" sz="1600" dirty="0"/>
          </a:p>
        </p:txBody>
      </p:sp>
      <p:pic>
        <p:nvPicPr>
          <p:cNvPr id="6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7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2642" y="3197294"/>
            <a:ext cx="80006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Продолжительность непрерывной образовательной деятельности для детей для детей от 6-ти до 7-ми лет - </a:t>
            </a:r>
            <a:r>
              <a:rPr lang="ru-RU" sz="1600" dirty="0">
                <a:solidFill>
                  <a:srgbClr val="00B0F0"/>
                </a:solidFill>
              </a:rPr>
              <a:t>не более 30 </a:t>
            </a:r>
            <a:r>
              <a:rPr lang="ru-RU" sz="1600" dirty="0" smtClean="0">
                <a:solidFill>
                  <a:srgbClr val="00B0F0"/>
                </a:solidFill>
              </a:rPr>
              <a:t>минут.</a:t>
            </a:r>
          </a:p>
          <a:p>
            <a:r>
              <a:rPr lang="ru-RU" sz="1600" dirty="0"/>
              <a:t>Перерывы между периодами непрерывной образовательной деятельности </a:t>
            </a:r>
            <a:r>
              <a:rPr lang="ru-RU" sz="1600" dirty="0">
                <a:solidFill>
                  <a:srgbClr val="00B0F0"/>
                </a:solidFill>
              </a:rPr>
              <a:t>- не менее 10 минут.</a:t>
            </a:r>
          </a:p>
          <a:p>
            <a:endParaRPr lang="ru-RU" sz="1600" dirty="0"/>
          </a:p>
          <a:p>
            <a:r>
              <a:rPr lang="ru-RU" sz="1600" dirty="0"/>
              <a:t>Максимально допустимый объем образовательной нагрузки в первой половине дня в подготовительной группе - </a:t>
            </a:r>
            <a:r>
              <a:rPr lang="ru-RU" sz="1600" dirty="0">
                <a:solidFill>
                  <a:srgbClr val="00B0F0"/>
                </a:solidFill>
              </a:rPr>
              <a:t>1,5 часа (из которых 30 минут – занятие учителя-логопеда</a:t>
            </a:r>
            <a:r>
              <a:rPr lang="ru-RU" sz="1600" dirty="0" smtClean="0">
                <a:solidFill>
                  <a:srgbClr val="00B0F0"/>
                </a:solidFill>
              </a:rPr>
              <a:t>).</a:t>
            </a:r>
          </a:p>
          <a:p>
            <a:endParaRPr lang="ru-RU" sz="1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2642" y="4653136"/>
            <a:ext cx="806918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r>
              <a:rPr lang="ru-RU" sz="1600" dirty="0" smtClean="0"/>
              <a:t>Успех </a:t>
            </a:r>
            <a:r>
              <a:rPr lang="ru-RU" sz="1600" dirty="0"/>
              <a:t>коррекционной работы во многом определяется тем, насколько четко </a:t>
            </a:r>
            <a:r>
              <a:rPr lang="ru-RU" sz="1600" dirty="0" smtClean="0"/>
              <a:t>организована </a:t>
            </a:r>
            <a:r>
              <a:rPr lang="ru-RU" sz="1600" dirty="0"/>
              <a:t>и скоординирована </a:t>
            </a:r>
            <a:r>
              <a:rPr lang="ru-RU" sz="1600" dirty="0" smtClean="0"/>
              <a:t>работа, воспитателя и логопеда.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9217" y="1123003"/>
            <a:ext cx="79971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dirty="0"/>
              <a:t>Наполняемость группы 16 детей с логопедическими заключениями: «Тяжёлое нарушение речи. Общее недоразвитие речи», «Фонетико-фонематическое  недоразвитие речи</a:t>
            </a:r>
            <a:r>
              <a:rPr lang="ru-RU" sz="1600" dirty="0" smtClean="0"/>
              <a:t>».</a:t>
            </a:r>
          </a:p>
          <a:p>
            <a:pPr lvl="0" algn="just"/>
            <a:r>
              <a:rPr lang="ru-RU" sz="1600" dirty="0" smtClean="0"/>
              <a:t> </a:t>
            </a:r>
          </a:p>
          <a:p>
            <a:pPr lvl="0" algn="just"/>
            <a:r>
              <a:rPr lang="ru-RU" sz="1600" dirty="0" smtClean="0">
                <a:solidFill>
                  <a:prstClr val="white"/>
                </a:solidFill>
              </a:rPr>
              <a:t>В </a:t>
            </a:r>
            <a:r>
              <a:rPr lang="ru-RU" sz="1600" dirty="0">
                <a:solidFill>
                  <a:prstClr val="white"/>
                </a:solidFill>
              </a:rPr>
              <a:t>каждой речевой группе работает учитель-логопед, два воспитателя и помощник воспитателя. </a:t>
            </a:r>
            <a:endParaRPr lang="ru-RU" sz="1600" dirty="0" smtClean="0">
              <a:solidFill>
                <a:prstClr val="white"/>
              </a:solidFill>
            </a:endParaRPr>
          </a:p>
          <a:p>
            <a:pPr lvl="0" algn="just"/>
            <a:r>
              <a:rPr lang="ru-RU" sz="1600" dirty="0" smtClean="0">
                <a:solidFill>
                  <a:prstClr val="white"/>
                </a:solidFill>
              </a:rPr>
              <a:t>Режим </a:t>
            </a:r>
            <a:r>
              <a:rPr lang="ru-RU" sz="1600" dirty="0">
                <a:solidFill>
                  <a:prstClr val="white"/>
                </a:solidFill>
              </a:rPr>
              <a:t>дня составлен с расчетом на 12-часовое пребывание ребенка в детском саду с 7.00 </a:t>
            </a:r>
            <a:r>
              <a:rPr lang="ru-RU" sz="1400" dirty="0">
                <a:solidFill>
                  <a:prstClr val="white"/>
                </a:solidFill>
              </a:rPr>
              <a:t>-</a:t>
            </a:r>
            <a:r>
              <a:rPr lang="ru-RU" sz="1400" dirty="0" smtClean="0">
                <a:solidFill>
                  <a:prstClr val="white"/>
                </a:solidFill>
              </a:rPr>
              <a:t>19.00</a:t>
            </a:r>
            <a:endParaRPr lang="ru-RU" sz="1400" dirty="0">
              <a:solidFill>
                <a:prstClr val="white"/>
              </a:solidFill>
            </a:endParaRPr>
          </a:p>
        </p:txBody>
      </p:sp>
      <p:pic>
        <p:nvPicPr>
          <p:cNvPr id="9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25867" y="260648"/>
            <a:ext cx="6987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>
                <a:solidFill>
                  <a:srgbClr val="FFFF00"/>
                </a:solidFill>
              </a:rPr>
              <a:t>Особенности коррекционной </a:t>
            </a:r>
            <a:r>
              <a:rPr lang="ru-RU" b="1" dirty="0" smtClean="0">
                <a:solidFill>
                  <a:srgbClr val="FFFF00"/>
                </a:solidFill>
              </a:rPr>
              <a:t>работы в группах компенсирующей </a:t>
            </a:r>
          </a:p>
          <a:p>
            <a:pPr lvl="0"/>
            <a:r>
              <a:rPr lang="ru-RU" b="1" dirty="0" smtClean="0">
                <a:solidFill>
                  <a:srgbClr val="FFFF00"/>
                </a:solidFill>
              </a:rPr>
              <a:t>направленности для детей с ограниченными возможностями здоровья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217" y="2348881"/>
            <a:ext cx="8022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/>
              <a:t>Дети разделены на две подгруппы с учётом речевых особенностей.</a:t>
            </a:r>
          </a:p>
          <a:p>
            <a:r>
              <a:rPr lang="ru-RU" sz="1600" dirty="0" smtClean="0"/>
              <a:t>В первой половине проводятся подгрупповые занятия воспитателя, учителя-логопеда и индивидуальные логопедические занятия.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52768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42930"/>
            <a:ext cx="68407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FFFF00"/>
                </a:solidFill>
                <a:effectLst/>
                <a:latin typeface="Calibri" panose="020F0502020204030204" pitchFamily="34" charset="0"/>
                <a:ea typeface="Calibri"/>
              </a:rPr>
              <a:t>Направления совместной работы логопеда и воспитателя </a:t>
            </a:r>
            <a:endParaRPr lang="ru-RU" sz="1600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/>
            </a:endParaRPr>
          </a:p>
        </p:txBody>
      </p:sp>
      <p:pic>
        <p:nvPicPr>
          <p:cNvPr id="4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886897"/>
            <a:ext cx="7488832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Работа по автоматизации поставленных </a:t>
            </a:r>
            <a:r>
              <a:rPr lang="ru-RU" sz="1600" dirty="0" smtClean="0"/>
              <a:t>звуков.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1600" dirty="0" smtClean="0"/>
              <a:t>Контроль </a:t>
            </a:r>
            <a:r>
              <a:rPr lang="ru-RU" sz="1600" dirty="0"/>
              <a:t>речи детей на занятии и во </a:t>
            </a:r>
            <a:r>
              <a:rPr lang="ru-RU" sz="1600" dirty="0" smtClean="0"/>
              <a:t>время </a:t>
            </a:r>
            <a:r>
              <a:rPr lang="ru-RU" sz="1600" dirty="0"/>
              <a:t>режимных </a:t>
            </a:r>
            <a:r>
              <a:rPr lang="ru-RU" sz="1600" dirty="0" smtClean="0"/>
              <a:t>моментов.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Проведение работы по развитию слухового и речевого внимания </a:t>
            </a:r>
            <a:r>
              <a:rPr lang="ru-RU" sz="1600" dirty="0" smtClean="0"/>
              <a:t>детей.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 smtClean="0"/>
              <a:t>Проведение </a:t>
            </a:r>
            <a:r>
              <a:rPr lang="ru-RU" sz="1600" dirty="0"/>
              <a:t>работы по развитию слухового и речевого внимания </a:t>
            </a:r>
            <a:r>
              <a:rPr lang="ru-RU" sz="1600" dirty="0" smtClean="0"/>
              <a:t>детей.</a:t>
            </a:r>
            <a:endParaRPr lang="ru-RU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Организация игр  для развития звуковой культуры </a:t>
            </a:r>
            <a:r>
              <a:rPr lang="ru-RU" sz="1600" dirty="0" smtClean="0"/>
              <a:t>речи.</a:t>
            </a:r>
            <a:endParaRPr lang="ru-RU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Формирование  у детей самоконтроля к </a:t>
            </a:r>
            <a:r>
              <a:rPr lang="ru-RU" sz="1600" dirty="0" smtClean="0"/>
              <a:t>речи.</a:t>
            </a:r>
            <a:endParaRPr lang="ru-RU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Проведение игр и упражнений на развитие общей и мелкой </a:t>
            </a:r>
            <a:r>
              <a:rPr lang="ru-RU" sz="1600" dirty="0" smtClean="0"/>
              <a:t>моторики.</a:t>
            </a:r>
            <a:endParaRPr lang="ru-RU" sz="1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1600" dirty="0"/>
              <a:t>Контроль речи детей на занятии и во время режимных </a:t>
            </a:r>
            <a:r>
              <a:rPr lang="ru-RU" sz="1600" dirty="0" smtClean="0"/>
              <a:t>моментов.</a:t>
            </a:r>
            <a:endParaRPr lang="ru-RU" sz="1600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42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76191"/>
            <a:ext cx="77768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Ежедневно логопед и воспитатели взаимодействуют через </a:t>
            </a:r>
            <a:r>
              <a:rPr lang="ru-RU" sz="1600" b="1" dirty="0" smtClean="0">
                <a:solidFill>
                  <a:srgbClr val="00B050"/>
                </a:solidFill>
              </a:rPr>
              <a:t>тетрадь взаимосвязи. </a:t>
            </a:r>
            <a:r>
              <a:rPr lang="ru-RU" sz="1600" dirty="0" smtClean="0"/>
              <a:t>На вторую половину дня логопед  планирует с воспитателем  индивидуальные и подгрупповые занятия. </a:t>
            </a:r>
          </a:p>
          <a:p>
            <a:r>
              <a:rPr lang="ru-RU" sz="1600" dirty="0" smtClean="0"/>
              <a:t>В задания входят:</a:t>
            </a:r>
            <a:br>
              <a:rPr lang="ru-RU" sz="1600" dirty="0" smtClean="0"/>
            </a:br>
            <a:r>
              <a:rPr lang="ru-RU" sz="1600" dirty="0" smtClean="0"/>
              <a:t>- упражнения на развитие артикуляционного аппарата;      </a:t>
            </a:r>
            <a:br>
              <a:rPr lang="ru-RU" sz="1600" dirty="0" smtClean="0"/>
            </a:br>
            <a:r>
              <a:rPr lang="ru-RU" sz="1600" dirty="0" smtClean="0"/>
              <a:t>- упражнения на развитие мелкой моторики пальцев рук;</a:t>
            </a:r>
            <a:br>
              <a:rPr lang="ru-RU" sz="1600" dirty="0" smtClean="0"/>
            </a:br>
            <a:r>
              <a:rPr lang="ru-RU" sz="1600" dirty="0" smtClean="0"/>
              <a:t>- упражнения на автоматизацию и дифференциацию поставленных логопедом звуков;       </a:t>
            </a:r>
            <a:br>
              <a:rPr lang="ru-RU" sz="1600" dirty="0" smtClean="0"/>
            </a:br>
            <a:r>
              <a:rPr lang="ru-RU" sz="1600" dirty="0" smtClean="0"/>
              <a:t>- работа над речевым дыханием, над плавностью и длительностью выдоха;       </a:t>
            </a:r>
            <a:br>
              <a:rPr lang="ru-RU" sz="1600" dirty="0" smtClean="0"/>
            </a:br>
            <a:r>
              <a:rPr lang="ru-RU" sz="1600" dirty="0" smtClean="0"/>
              <a:t>- лексико-грамматические задания и упражнения на развитие связной речи;</a:t>
            </a:r>
          </a:p>
          <a:p>
            <a:r>
              <a:rPr lang="ru-RU" sz="1600" b="1" dirty="0" smtClean="0"/>
              <a:t>- </a:t>
            </a:r>
            <a:r>
              <a:rPr lang="ru-RU" sz="1600" dirty="0" smtClean="0"/>
              <a:t>формирование графо-моторных навыков.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99727"/>
            <a:ext cx="6860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Организация и проведение коррекционного часа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55186"/>
            <a:ext cx="6192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B0F0"/>
                </a:solidFill>
              </a:rPr>
              <a:t>Образовательная деятельность с детьми старшего дошкольного возраста </a:t>
            </a:r>
            <a:r>
              <a:rPr lang="ru-RU" sz="1600" dirty="0" smtClean="0">
                <a:solidFill>
                  <a:srgbClr val="00B0F0"/>
                </a:solidFill>
              </a:rPr>
              <a:t>осуществляется </a:t>
            </a:r>
            <a:r>
              <a:rPr lang="ru-RU" sz="1600" dirty="0">
                <a:solidFill>
                  <a:srgbClr val="00B0F0"/>
                </a:solidFill>
              </a:rPr>
              <a:t>и во второй половине дня после дневного сна. </a:t>
            </a:r>
            <a:r>
              <a:rPr lang="ru-RU" sz="1600" dirty="0" smtClean="0">
                <a:solidFill>
                  <a:srgbClr val="00B0F0"/>
                </a:solidFill>
              </a:rPr>
              <a:t>Продолжительность занятия составляет </a:t>
            </a:r>
            <a:r>
              <a:rPr lang="ru-RU" sz="1600" dirty="0">
                <a:solidFill>
                  <a:srgbClr val="00B0F0"/>
                </a:solidFill>
              </a:rPr>
              <a:t>не более 30 </a:t>
            </a:r>
            <a:r>
              <a:rPr lang="ru-RU" sz="1600" dirty="0" smtClean="0">
                <a:solidFill>
                  <a:srgbClr val="00B0F0"/>
                </a:solidFill>
              </a:rPr>
              <a:t>минут</a:t>
            </a:r>
            <a:endParaRPr lang="ru-RU" sz="1600" dirty="0">
              <a:solidFill>
                <a:srgbClr val="00B0F0"/>
              </a:solidFill>
            </a:endParaRPr>
          </a:p>
        </p:txBody>
      </p:sp>
      <p:pic>
        <p:nvPicPr>
          <p:cNvPr id="7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587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5837" y="447946"/>
            <a:ext cx="8485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Последовательность взаимодействия воспитателя и логопеда во второй половине дня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5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7666" y="1268760"/>
            <a:ext cx="8282806" cy="2138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  <a:defRPr/>
            </a:pPr>
            <a:r>
              <a:rPr lang="ru-RU" sz="1600" dirty="0" smtClean="0"/>
              <a:t>Отбор речевого материала в зависимости от этапа коррекции.</a:t>
            </a:r>
          </a:p>
          <a:p>
            <a:pPr marL="285750" lvl="0" indent="-285750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ru-RU" sz="1600" dirty="0" smtClean="0"/>
              <a:t>Фиксация индивидуальных и подгрупповых заданий в тетради взаимосвязи.</a:t>
            </a:r>
          </a:p>
          <a:p>
            <a:pPr marL="285750" lvl="0" indent="-285750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ru-RU" sz="1600" dirty="0"/>
              <a:t>Объяснение выполнения упражнений воспитателю или совместное </a:t>
            </a:r>
            <a:r>
              <a:rPr lang="ru-RU" sz="1600" dirty="0" smtClean="0"/>
              <a:t>выполнение. </a:t>
            </a:r>
            <a:r>
              <a:rPr lang="ru-RU" sz="1600" dirty="0"/>
              <a:t>упражнений с ребёнком (</a:t>
            </a:r>
            <a:r>
              <a:rPr lang="ru-RU" sz="1600" dirty="0" smtClean="0"/>
              <a:t>подгруппой.</a:t>
            </a:r>
          </a:p>
          <a:p>
            <a:pPr marL="285750" indent="-285750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ru-RU" sz="1600" dirty="0"/>
              <a:t>Выполнение </a:t>
            </a:r>
            <a:r>
              <a:rPr lang="ru-RU" sz="1600" dirty="0" smtClean="0"/>
              <a:t>упражнений.</a:t>
            </a:r>
            <a:endParaRPr lang="ru-RU" sz="1600" dirty="0"/>
          </a:p>
          <a:p>
            <a:pPr marL="285750" indent="-285750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§"/>
            </a:pPr>
            <a:r>
              <a:rPr lang="ru-RU" sz="1600" dirty="0"/>
              <a:t>Отметка о выполнении </a:t>
            </a:r>
            <a:r>
              <a:rPr lang="ru-RU" sz="1600" dirty="0" smtClean="0"/>
              <a:t>упражнений.</a:t>
            </a:r>
            <a:endParaRPr lang="ru-RU" sz="1600" dirty="0"/>
          </a:p>
          <a:p>
            <a:pPr lvl="0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050" dirty="0"/>
          </a:p>
          <a:p>
            <a:pPr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56531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6408" y="121315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Тетрадь взаимосвязи логопеда и воспитателя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498571"/>
              </p:ext>
            </p:extLst>
          </p:nvPr>
        </p:nvGraphicFramePr>
        <p:xfrm>
          <a:off x="323527" y="1196752"/>
          <a:ext cx="8496945" cy="5252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8206"/>
                <a:gridCol w="1127844"/>
                <a:gridCol w="1127844"/>
                <a:gridCol w="849138"/>
                <a:gridCol w="887599"/>
                <a:gridCol w="111533"/>
                <a:gridCol w="111533"/>
                <a:gridCol w="111533"/>
                <a:gridCol w="111533"/>
                <a:gridCol w="852095"/>
                <a:gridCol w="111533"/>
                <a:gridCol w="853277"/>
                <a:gridCol w="853277"/>
              </a:tblGrid>
              <a:tr h="13398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ГОМЗЯК О.С. «ГОВОРИ ПРАВИЛЬНО В 6-7 ЛЕТ»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№1 №2 №3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Тетрадь взаимосвязи работы логопеда и воспитателя в подготовительной к школе группе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Первая подгруппа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Вторая подгруппа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Страница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Задание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Отметка воспитателя о выполнении задания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Страница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Задание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Отметка воспитателя о выполнении задания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894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Другие пособия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Первая подгруппа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Отметка воспитателя о выполнении задания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Вторая подгруппа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3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Страница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Задание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Страница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Задание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Отметка воспитателя о выполнении задания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894">
                <a:tc gridSpan="1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Задания логопеда для работы с каждым ребёнком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55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Фамилия, имя ребёнка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Звуки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Учебное пособие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Тетр. для  индив. раб.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Страница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Задание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Отметки воспитателя о выполнении задания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2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Пн.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Вт.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Чт.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Пт.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Батманов Михаил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Веселов Иван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Воевода Григорий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Казарина Софья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218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 err="1">
                          <a:effectLst/>
                        </a:rPr>
                        <a:t>Каземирова</a:t>
                      </a:r>
                      <a:r>
                        <a:rPr lang="ru-RU" sz="800" dirty="0">
                          <a:effectLst/>
                        </a:rPr>
                        <a:t> Серафима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Колошина Анна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Лебедева Валерия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Лютов Игорь</a:t>
                      </a:r>
                      <a:endParaRPr lang="ru-RU" sz="800" dirty="0">
                        <a:solidFill>
                          <a:srgbClr val="000000"/>
                        </a:solidFill>
                        <a:effectLst/>
                        <a:latin typeface="Arial Unicode MS"/>
                        <a:ea typeface="Arial Unicode MS"/>
                        <a:cs typeface="Arial Unicode MS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Максимов Иван </a:t>
                      </a:r>
                      <a:endParaRPr lang="ru-RU" sz="800" dirty="0">
                        <a:solidFill>
                          <a:srgbClr val="000000"/>
                        </a:solidFill>
                        <a:effectLst/>
                        <a:latin typeface="Arial Unicode MS"/>
                        <a:ea typeface="Arial Unicode MS"/>
                        <a:cs typeface="Arial Unicode MS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 err="1">
                          <a:effectLst/>
                        </a:rPr>
                        <a:t>Мариничев</a:t>
                      </a:r>
                      <a:r>
                        <a:rPr lang="ru-RU" sz="800" dirty="0">
                          <a:effectLst/>
                        </a:rPr>
                        <a:t> Андрей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Мотузок Фёдор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218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 err="1">
                          <a:effectLst/>
                        </a:rPr>
                        <a:t>Русальская</a:t>
                      </a:r>
                      <a:r>
                        <a:rPr lang="ru-RU" sz="800" dirty="0">
                          <a:effectLst/>
                        </a:rPr>
                        <a:t> Елизавета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Сабуров Давид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1228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Савченко Егор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218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Смирнова Маргарита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  <a:tr h="46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800" dirty="0" err="1">
                          <a:effectLst/>
                        </a:rPr>
                        <a:t>Терещатов</a:t>
                      </a:r>
                      <a:r>
                        <a:rPr lang="ru-RU" sz="800" dirty="0">
                          <a:effectLst/>
                        </a:rPr>
                        <a:t> Александр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1000"/>
                        </a:spcAft>
                      </a:pPr>
                      <a:r>
                        <a:rPr lang="ru-RU" sz="5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085" marR="34085" marT="0" marB="0"/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755576" y="59978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" b="1" i="1" dirty="0"/>
              <a:t>Дата______________2017                                                           Тема__________________________________________________________________________________________</a:t>
            </a:r>
            <a:endParaRPr lang="ru-RU" sz="800" dirty="0"/>
          </a:p>
        </p:txBody>
      </p:sp>
      <p:pic>
        <p:nvPicPr>
          <p:cNvPr id="19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57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423888" y="1022065"/>
            <a:ext cx="8252568" cy="365759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 spc="3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Организационный момент.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Совместная деятельность по выполнению</a:t>
            </a:r>
            <a:r>
              <a:rPr lang="ru-RU" sz="1800" dirty="0" smtClean="0"/>
              <a:t> лексико-грамматических заданий </a:t>
            </a:r>
            <a:r>
              <a:rPr lang="ru-RU" sz="1800" dirty="0"/>
              <a:t>и </a:t>
            </a:r>
            <a:r>
              <a:rPr lang="ru-RU" sz="1800" dirty="0" smtClean="0"/>
              <a:t>упражнений </a:t>
            </a:r>
            <a:r>
              <a:rPr lang="ru-RU" sz="1800" dirty="0"/>
              <a:t>на развитие связной речи</a:t>
            </a:r>
            <a:r>
              <a:rPr lang="ru-RU" dirty="0" smtClean="0"/>
              <a:t> (со всей подгруппой детей).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Физкультминутка (развитие общей моторики, согласование речи и движений).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Индивидуальная работа (3-5 детей).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Формирование графо-моторных навыков (по подгруппам).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611641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Структура проведения коррекционного часа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Picture 6" descr="Картинки по запросу рисунКИ К ДЕТСКИМ ПРЕЗЕНТАЦИЯ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62" y="5517232"/>
            <a:ext cx="77987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6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516</TotalTime>
  <Words>857</Words>
  <Application>Microsoft Office PowerPoint</Application>
  <PresentationFormat>Экран (4:3)</PresentationFormat>
  <Paragraphs>265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Берсенева</dc:creator>
  <cp:lastModifiedBy>Марина Берсенева</cp:lastModifiedBy>
  <cp:revision>62</cp:revision>
  <dcterms:created xsi:type="dcterms:W3CDTF">2017-11-24T16:55:29Z</dcterms:created>
  <dcterms:modified xsi:type="dcterms:W3CDTF">2017-12-17T19:38:58Z</dcterms:modified>
</cp:coreProperties>
</file>